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443" r:id="rId187"/>
    <p:sldId id="444" r:id="rId188"/>
    <p:sldId id="445" r:id="rId189"/>
    <p:sldId id="446" r:id="rId190"/>
    <p:sldId id="447" r:id="rId191"/>
    <p:sldId id="448" r:id="rId192"/>
    <p:sldId id="449" r:id="rId193"/>
    <p:sldId id="450" r:id="rId194"/>
    <p:sldId id="451" r:id="rId195"/>
    <p:sldId id="452" r:id="rId196"/>
    <p:sldId id="509" r:id="rId197"/>
    <p:sldId id="453" r:id="rId198"/>
    <p:sldId id="454" r:id="rId199"/>
    <p:sldId id="455" r:id="rId200"/>
    <p:sldId id="456" r:id="rId201"/>
    <p:sldId id="457" r:id="rId202"/>
    <p:sldId id="458" r:id="rId203"/>
    <p:sldId id="459" r:id="rId204"/>
    <p:sldId id="460" r:id="rId205"/>
    <p:sldId id="461" r:id="rId206"/>
    <p:sldId id="462" r:id="rId207"/>
    <p:sldId id="463" r:id="rId208"/>
    <p:sldId id="464" r:id="rId209"/>
    <p:sldId id="465" r:id="rId210"/>
    <p:sldId id="466" r:id="rId211"/>
    <p:sldId id="467" r:id="rId212"/>
    <p:sldId id="468" r:id="rId213"/>
    <p:sldId id="469" r:id="rId214"/>
    <p:sldId id="470" r:id="rId215"/>
    <p:sldId id="471" r:id="rId216"/>
    <p:sldId id="472" r:id="rId217"/>
    <p:sldId id="473" r:id="rId218"/>
    <p:sldId id="474" r:id="rId219"/>
    <p:sldId id="475" r:id="rId220"/>
    <p:sldId id="476" r:id="rId221"/>
    <p:sldId id="477" r:id="rId222"/>
    <p:sldId id="478" r:id="rId223"/>
    <p:sldId id="479" r:id="rId224"/>
    <p:sldId id="480" r:id="rId225"/>
    <p:sldId id="481" r:id="rId226"/>
    <p:sldId id="482" r:id="rId227"/>
    <p:sldId id="483" r:id="rId228"/>
    <p:sldId id="484" r:id="rId229"/>
    <p:sldId id="485" r:id="rId230"/>
    <p:sldId id="486" r:id="rId231"/>
    <p:sldId id="487" r:id="rId232"/>
    <p:sldId id="488" r:id="rId233"/>
    <p:sldId id="489" r:id="rId234"/>
    <p:sldId id="490" r:id="rId235"/>
    <p:sldId id="491" r:id="rId236"/>
    <p:sldId id="492" r:id="rId237"/>
    <p:sldId id="493" r:id="rId238"/>
    <p:sldId id="494" r:id="rId239"/>
    <p:sldId id="495" r:id="rId240"/>
    <p:sldId id="496" r:id="rId241"/>
    <p:sldId id="497" r:id="rId242"/>
    <p:sldId id="498" r:id="rId243"/>
    <p:sldId id="499" r:id="rId244"/>
    <p:sldId id="500" r:id="rId245"/>
    <p:sldId id="501" r:id="rId246"/>
    <p:sldId id="502" r:id="rId247"/>
    <p:sldId id="503" r:id="rId248"/>
    <p:sldId id="504" r:id="rId249"/>
    <p:sldId id="505" r:id="rId250"/>
    <p:sldId id="506" r:id="rId251"/>
    <p:sldId id="507" r:id="rId252"/>
    <p:sldId id="508" r:id="rId2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59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presProps" Target="pres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theme" Target="theme/theme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6FC767-FCE5-478E-9DC8-D3A7DEC6C14B}" type="datetimeFigureOut">
              <a:rPr lang="en-US" smtClean="0"/>
              <a:t>9/29/2015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20198D-7F67-4600-B59B-F4E8CE2A8C8E}" type="slidenum">
              <a:rPr lang="en-US" smtClean="0"/>
              <a:t>‹#›</a:t>
            </a:fld>
            <a:endParaRPr lang="en-US"/>
          </a:p>
        </p:txBody>
      </p:sp>
    </p:spTree>
    <p:extLst>
      <p:ext uri="{BB962C8B-B14F-4D97-AF65-F5344CB8AC3E}">
        <p14:creationId xmlns:p14="http://schemas.microsoft.com/office/powerpoint/2010/main" val="2808002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4610-6871-445A-AFA2-C866D845FD4E}" type="slidenum">
              <a:rPr lang="en-US" smtClean="0"/>
              <a:t>1</a:t>
            </a:fld>
            <a:endParaRPr lang="en-US" dirty="0"/>
          </a:p>
        </p:txBody>
      </p:sp>
    </p:spTree>
    <p:extLst>
      <p:ext uri="{BB962C8B-B14F-4D97-AF65-F5344CB8AC3E}">
        <p14:creationId xmlns:p14="http://schemas.microsoft.com/office/powerpoint/2010/main" val="312261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9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10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8D70176-D079-42E5-BAC2-A94A77EC2648}" type="slidenum">
              <a:rPr lang="en-US">
                <a:solidFill>
                  <a:prstClr val="black"/>
                </a:solidFill>
              </a:rPr>
              <a:pPr>
                <a:defRPr/>
              </a:pPr>
              <a:t>10</a:t>
            </a:fld>
            <a:endParaRPr lang="en-US">
              <a:solidFill>
                <a:prstClr val="black"/>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Image Placeholder 1"/>
          <p:cNvSpPr>
            <a:spLocks noGrp="1" noRot="1" noChangeAspect="1" noTextEdit="1"/>
          </p:cNvSpPr>
          <p:nvPr>
            <p:ph type="sldImg"/>
          </p:nvPr>
        </p:nvSpPr>
        <p:spPr>
          <a:ln/>
        </p:spPr>
      </p:sp>
      <p:sp>
        <p:nvSpPr>
          <p:cNvPr id="551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7844" name="Slide Number Placeholder 3"/>
          <p:cNvSpPr>
            <a:spLocks noGrp="1"/>
          </p:cNvSpPr>
          <p:nvPr>
            <p:ph type="sldNum" sz="quarter" idx="5"/>
          </p:nvPr>
        </p:nvSpPr>
        <p:spPr/>
        <p:txBody>
          <a:bodyPr/>
          <a:lstStyle/>
          <a:p>
            <a:pPr>
              <a:defRPr/>
            </a:pPr>
            <a:fld id="{A28934BD-23B6-465E-A33A-3B5D5335EFF8}" type="slidenum">
              <a:rPr lang="en-US" smtClean="0">
                <a:solidFill>
                  <a:prstClr val="black"/>
                </a:solidFill>
              </a:rPr>
              <a:pPr>
                <a:defRPr/>
              </a:pPr>
              <a:t>100</a:t>
            </a:fld>
            <a:endParaRPr lang="en-US" smtClean="0">
              <a:solidFill>
                <a:prstClr val="black"/>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a:ln/>
        </p:spPr>
      </p:sp>
      <p:sp>
        <p:nvSpPr>
          <p:cNvPr id="552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8868" name="Slide Number Placeholder 3"/>
          <p:cNvSpPr>
            <a:spLocks noGrp="1"/>
          </p:cNvSpPr>
          <p:nvPr>
            <p:ph type="sldNum" sz="quarter" idx="5"/>
          </p:nvPr>
        </p:nvSpPr>
        <p:spPr/>
        <p:txBody>
          <a:bodyPr/>
          <a:lstStyle/>
          <a:p>
            <a:pPr>
              <a:defRPr/>
            </a:pPr>
            <a:fld id="{2AA3549C-4B33-4803-BCED-FACB8E63CB5E}" type="slidenum">
              <a:rPr lang="en-US" smtClean="0">
                <a:solidFill>
                  <a:prstClr val="black"/>
                </a:solidFill>
              </a:rPr>
              <a:pPr>
                <a:defRPr/>
              </a:pPr>
              <a:t>101</a:t>
            </a:fld>
            <a:endParaRPr lang="en-US" smtClean="0">
              <a:solidFill>
                <a:prstClr val="black"/>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102</a:t>
            </a:fld>
            <a:endParaRPr lang="en-US"/>
          </a:p>
        </p:txBody>
      </p:sp>
    </p:spTree>
    <p:extLst>
      <p:ext uri="{BB962C8B-B14F-4D97-AF65-F5344CB8AC3E}">
        <p14:creationId xmlns:p14="http://schemas.microsoft.com/office/powerpoint/2010/main" val="131669344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103</a:t>
            </a:fld>
            <a:endParaRPr lang="en-US"/>
          </a:p>
        </p:txBody>
      </p:sp>
    </p:spTree>
    <p:extLst>
      <p:ext uri="{BB962C8B-B14F-4D97-AF65-F5344CB8AC3E}">
        <p14:creationId xmlns:p14="http://schemas.microsoft.com/office/powerpoint/2010/main" val="425940684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4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05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DCBAA8-AB33-4BAC-9823-5F040A15CF59}" type="slidenum">
              <a:rPr lang="en-US">
                <a:solidFill>
                  <a:prstClr val="black"/>
                </a:solidFill>
              </a:rPr>
              <a:pPr>
                <a:defRPr/>
              </a:pPr>
              <a:t>104</a:t>
            </a:fld>
            <a:endParaRPr lang="en-US">
              <a:solidFill>
                <a:prstClr val="black"/>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4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63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5E3E1E-8F05-4F4A-8C17-9A30ABCE57D8}" type="slidenum">
              <a:rPr lang="en-US" smtClean="0">
                <a:solidFill>
                  <a:prstClr val="black"/>
                </a:solidFill>
                <a:latin typeface="Arial" pitchFamily="34" charset="0"/>
              </a:rPr>
              <a:pPr fontAlgn="base">
                <a:spcBef>
                  <a:spcPct val="0"/>
                </a:spcBef>
                <a:spcAft>
                  <a:spcPct val="0"/>
                </a:spcAft>
                <a:defRPr/>
              </a:pPr>
              <a:t>105</a:t>
            </a:fld>
            <a:endParaRPr lang="en-US" smtClean="0">
              <a:solidFill>
                <a:prstClr val="black"/>
              </a:solidFill>
              <a:latin typeface="Arial"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5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64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856507-0E87-4B76-AD8A-1804FF6A373B}" type="slidenum">
              <a:rPr lang="en-US" smtClean="0">
                <a:solidFill>
                  <a:prstClr val="black"/>
                </a:solidFill>
                <a:latin typeface="Arial" pitchFamily="34" charset="0"/>
              </a:rPr>
              <a:pPr fontAlgn="base">
                <a:spcBef>
                  <a:spcPct val="0"/>
                </a:spcBef>
                <a:spcAft>
                  <a:spcPct val="0"/>
                </a:spcAft>
                <a:defRPr/>
              </a:pPr>
              <a:t>106</a:t>
            </a:fld>
            <a:endParaRPr lang="en-US" smtClean="0">
              <a:solidFill>
                <a:prstClr val="black"/>
              </a:solidFill>
              <a:latin typeface="Arial"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6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65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8DCAF8-7E12-42AD-A6CE-18201A0ABD3F}" type="slidenum">
              <a:rPr lang="en-US" smtClean="0">
                <a:solidFill>
                  <a:prstClr val="black"/>
                </a:solidFill>
                <a:latin typeface="Arial" pitchFamily="34" charset="0"/>
              </a:rPr>
              <a:pPr fontAlgn="base">
                <a:spcBef>
                  <a:spcPct val="0"/>
                </a:spcBef>
                <a:spcAft>
                  <a:spcPct val="0"/>
                </a:spcAft>
                <a:defRPr/>
              </a:pPr>
              <a:t>107</a:t>
            </a:fld>
            <a:endParaRPr lang="en-US" smtClean="0">
              <a:solidFill>
                <a:prstClr val="black"/>
              </a:solidFill>
              <a:latin typeface="Arial"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7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66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6613E6-92E3-4FAF-BF97-691642B297A4}" type="slidenum">
              <a:rPr lang="en-US" smtClean="0">
                <a:solidFill>
                  <a:prstClr val="black"/>
                </a:solidFill>
                <a:latin typeface="Arial" pitchFamily="34" charset="0"/>
              </a:rPr>
              <a:pPr fontAlgn="base">
                <a:spcBef>
                  <a:spcPct val="0"/>
                </a:spcBef>
                <a:spcAft>
                  <a:spcPct val="0"/>
                </a:spcAft>
                <a:defRPr/>
              </a:pPr>
              <a:t>108</a:t>
            </a:fld>
            <a:endParaRPr lang="en-US" smtClean="0">
              <a:solidFill>
                <a:prstClr val="black"/>
              </a:solidFill>
              <a:latin typeface="Arial"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8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67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593955-7E51-430D-917A-4655ECC4BE5D}" type="slidenum">
              <a:rPr lang="en-US" smtClean="0">
                <a:solidFill>
                  <a:prstClr val="black"/>
                </a:solidFill>
                <a:latin typeface="Arial" pitchFamily="34" charset="0"/>
              </a:rPr>
              <a:pPr fontAlgn="base">
                <a:spcBef>
                  <a:spcPct val="0"/>
                </a:spcBef>
                <a:spcAft>
                  <a:spcPct val="0"/>
                </a:spcAft>
                <a:defRPr/>
              </a:pPr>
              <a:t>109</a:t>
            </a:fld>
            <a:endParaRPr lang="en-US" smtClean="0">
              <a:solidFill>
                <a:prstClr val="black"/>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1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13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7967107-7303-49C9-9C6C-BB3939939EBC}" type="slidenum">
              <a:rPr lang="en-US">
                <a:solidFill>
                  <a:prstClr val="black"/>
                </a:solidFill>
              </a:rPr>
              <a:pPr>
                <a:defRPr/>
              </a:pPr>
              <a:t>11</a:t>
            </a:fld>
            <a:endParaRPr lang="en-US">
              <a:solidFill>
                <a:prstClr val="black"/>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9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68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F36323-0A51-46E7-BE67-5C9328AF53AE}" type="slidenum">
              <a:rPr lang="en-US" smtClean="0">
                <a:solidFill>
                  <a:prstClr val="black"/>
                </a:solidFill>
                <a:latin typeface="Arial" pitchFamily="34" charset="0"/>
              </a:rPr>
              <a:pPr fontAlgn="base">
                <a:spcBef>
                  <a:spcPct val="0"/>
                </a:spcBef>
                <a:spcAft>
                  <a:spcPct val="0"/>
                </a:spcAft>
                <a:defRPr/>
              </a:pPr>
              <a:t>110</a:t>
            </a:fld>
            <a:endParaRPr lang="en-US" smtClean="0">
              <a:solidFill>
                <a:prstClr val="black"/>
              </a:solidFill>
              <a:latin typeface="Arial"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0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69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48EDEE-469C-4963-BCAC-F19706903720}" type="slidenum">
              <a:rPr lang="en-US" smtClean="0">
                <a:solidFill>
                  <a:prstClr val="black"/>
                </a:solidFill>
                <a:latin typeface="Arial" pitchFamily="34" charset="0"/>
              </a:rPr>
              <a:pPr fontAlgn="base">
                <a:spcBef>
                  <a:spcPct val="0"/>
                </a:spcBef>
                <a:spcAft>
                  <a:spcPct val="0"/>
                </a:spcAft>
                <a:defRPr/>
              </a:pPr>
              <a:t>111</a:t>
            </a:fld>
            <a:endParaRPr lang="en-US" smtClean="0">
              <a:solidFill>
                <a:prstClr val="black"/>
              </a:solidFill>
              <a:latin typeface="Arial"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xfrm>
            <a:off x="685800" y="4343677"/>
            <a:ext cx="5486400" cy="41145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895F6E2-9EDB-45FD-A5CA-A5E439BEDD86}" type="slidenum">
              <a:rPr lang="en-US" smtClean="0">
                <a:solidFill>
                  <a:prstClr val="black"/>
                </a:solidFill>
              </a:rPr>
              <a:pPr>
                <a:defRPr/>
              </a:pPr>
              <a:t>112</a:t>
            </a:fld>
            <a:endParaRPr lang="en-US">
              <a:solidFill>
                <a:prstClr val="black"/>
              </a:solidFil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72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5FC59D-4538-4FCE-B3D5-E64164167BF5}" type="slidenum">
              <a:rPr lang="en-US" smtClean="0">
                <a:solidFill>
                  <a:prstClr val="black"/>
                </a:solidFill>
                <a:latin typeface="Arial" pitchFamily="34" charset="0"/>
              </a:rPr>
              <a:pPr fontAlgn="base">
                <a:spcBef>
                  <a:spcPct val="0"/>
                </a:spcBef>
                <a:spcAft>
                  <a:spcPct val="0"/>
                </a:spcAft>
                <a:defRPr/>
              </a:pPr>
              <a:t>113</a:t>
            </a:fld>
            <a:endParaRPr lang="en-US" smtClean="0">
              <a:solidFill>
                <a:prstClr val="black"/>
              </a:solidFill>
              <a:latin typeface="Arial"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4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73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EAFBF1-B616-47ED-961D-4B24DA1A4C74}" type="slidenum">
              <a:rPr lang="en-US" smtClean="0">
                <a:solidFill>
                  <a:prstClr val="black"/>
                </a:solidFill>
                <a:latin typeface="Arial" pitchFamily="34" charset="0"/>
              </a:rPr>
              <a:pPr fontAlgn="base">
                <a:spcBef>
                  <a:spcPct val="0"/>
                </a:spcBef>
                <a:spcAft>
                  <a:spcPct val="0"/>
                </a:spcAft>
                <a:defRPr/>
              </a:pPr>
              <a:t>114</a:t>
            </a:fld>
            <a:endParaRPr lang="en-US" smtClean="0">
              <a:solidFill>
                <a:prstClr val="black"/>
              </a:solidFill>
              <a:latin typeface="Arial"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5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74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3605EC-F82D-45E7-8B06-724AD3CBB9F4}" type="slidenum">
              <a:rPr lang="en-US" smtClean="0">
                <a:solidFill>
                  <a:prstClr val="black"/>
                </a:solidFill>
                <a:latin typeface="Arial" pitchFamily="34" charset="0"/>
              </a:rPr>
              <a:pPr fontAlgn="base">
                <a:spcBef>
                  <a:spcPct val="0"/>
                </a:spcBef>
                <a:spcAft>
                  <a:spcPct val="0"/>
                </a:spcAft>
                <a:defRPr/>
              </a:pPr>
              <a:t>115</a:t>
            </a:fld>
            <a:endParaRPr lang="en-US" smtClean="0">
              <a:solidFill>
                <a:prstClr val="black"/>
              </a:solidFill>
              <a:latin typeface="Arial"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6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75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C8D61C-C1FE-4FC2-B35A-B3F155A3858A}" type="slidenum">
              <a:rPr lang="en-US" smtClean="0">
                <a:solidFill>
                  <a:prstClr val="black"/>
                </a:solidFill>
                <a:latin typeface="Arial" pitchFamily="34" charset="0"/>
              </a:rPr>
              <a:pPr fontAlgn="base">
                <a:spcBef>
                  <a:spcPct val="0"/>
                </a:spcBef>
                <a:spcAft>
                  <a:spcPct val="0"/>
                </a:spcAft>
                <a:defRPr/>
              </a:pPr>
              <a:t>116</a:t>
            </a:fld>
            <a:endParaRPr lang="en-US" smtClean="0">
              <a:solidFill>
                <a:prstClr val="black"/>
              </a:solidFill>
              <a:latin typeface="Arial"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117</a:t>
            </a:fld>
            <a:endParaRPr lang="en-US"/>
          </a:p>
        </p:txBody>
      </p:sp>
    </p:spTree>
    <p:extLst>
      <p:ext uri="{BB962C8B-B14F-4D97-AF65-F5344CB8AC3E}">
        <p14:creationId xmlns:p14="http://schemas.microsoft.com/office/powerpoint/2010/main" val="63348862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F8E37D-D456-4501-9AB0-CC56D190E112}" type="slidenum">
              <a:rPr lang="en-US" smtClean="0">
                <a:solidFill>
                  <a:prstClr val="black"/>
                </a:solidFill>
                <a:latin typeface="Times New Roman" pitchFamily="18" charset="0"/>
                <a:ea typeface="Osaka" charset="-128"/>
              </a:rPr>
              <a:pPr fontAlgn="base">
                <a:spcBef>
                  <a:spcPct val="0"/>
                </a:spcBef>
                <a:spcAft>
                  <a:spcPct val="0"/>
                </a:spcAft>
                <a:defRPr/>
              </a:pPr>
              <a:t>118</a:t>
            </a:fld>
            <a:endParaRPr lang="en-US" smtClean="0">
              <a:solidFill>
                <a:prstClr val="black"/>
              </a:solidFill>
              <a:latin typeface="Times New Roman" pitchFamily="18" charset="0"/>
              <a:ea typeface="Osaka" charset="-128"/>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9FD9CB-30C2-4E05-976E-BC18584F9914}" type="slidenum">
              <a:rPr lang="en-US" smtClean="0">
                <a:solidFill>
                  <a:prstClr val="black"/>
                </a:solidFill>
                <a:latin typeface="Times New Roman" pitchFamily="18" charset="0"/>
                <a:ea typeface="Osaka" charset="-128"/>
              </a:rPr>
              <a:pPr fontAlgn="base">
                <a:spcBef>
                  <a:spcPct val="0"/>
                </a:spcBef>
                <a:spcAft>
                  <a:spcPct val="0"/>
                </a:spcAft>
                <a:defRPr/>
              </a:pPr>
              <a:t>119</a:t>
            </a:fld>
            <a:endParaRPr lang="en-US" smtClean="0">
              <a:solidFill>
                <a:prstClr val="black"/>
              </a:solidFill>
              <a:latin typeface="Times New Roman" pitchFamily="18" charset="0"/>
              <a:ea typeface="Osaka" charset="-128"/>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14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0AEE13-C2B5-4B95-8BAA-7D788928080A}" type="slidenum">
              <a:rPr lang="en-US">
                <a:solidFill>
                  <a:prstClr val="black"/>
                </a:solidFill>
              </a:rPr>
              <a:pPr>
                <a:defRPr/>
              </a:pPr>
              <a:t>12</a:t>
            </a:fld>
            <a:endParaRPr lang="en-US">
              <a:solidFill>
                <a:prstClr val="black"/>
              </a:solidFil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F8C417-DC50-443A-8370-AC214D74AFB6}" type="slidenum">
              <a:rPr lang="en-US" smtClean="0">
                <a:solidFill>
                  <a:prstClr val="black"/>
                </a:solidFill>
                <a:latin typeface="Times New Roman" pitchFamily="18" charset="0"/>
                <a:ea typeface="Osaka" charset="-128"/>
              </a:rPr>
              <a:pPr fontAlgn="base">
                <a:spcBef>
                  <a:spcPct val="0"/>
                </a:spcBef>
                <a:spcAft>
                  <a:spcPct val="0"/>
                </a:spcAft>
                <a:defRPr/>
              </a:pPr>
              <a:t>120</a:t>
            </a:fld>
            <a:endParaRPr lang="en-US" smtClean="0">
              <a:solidFill>
                <a:prstClr val="black"/>
              </a:solidFill>
              <a:latin typeface="Times New Roman" pitchFamily="18" charset="0"/>
              <a:ea typeface="Osaka" charset="-128"/>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B1E9F-83E2-4612-96C5-397B9D809E59}" type="slidenum">
              <a:rPr lang="en-US" smtClean="0">
                <a:solidFill>
                  <a:prstClr val="black"/>
                </a:solidFill>
                <a:latin typeface="Times New Roman" pitchFamily="18" charset="0"/>
                <a:ea typeface="Osaka" charset="-128"/>
              </a:rPr>
              <a:pPr fontAlgn="base">
                <a:spcBef>
                  <a:spcPct val="0"/>
                </a:spcBef>
                <a:spcAft>
                  <a:spcPct val="0"/>
                </a:spcAft>
                <a:defRPr/>
              </a:pPr>
              <a:t>121</a:t>
            </a:fld>
            <a:endParaRPr lang="en-US" smtClean="0">
              <a:solidFill>
                <a:prstClr val="black"/>
              </a:solidFill>
              <a:latin typeface="Times New Roman" pitchFamily="18" charset="0"/>
              <a:ea typeface="Osaka" charset="-128"/>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A6F37D-6E64-4C9B-88E9-B5629ECE9588}" type="slidenum">
              <a:rPr lang="en-US" smtClean="0">
                <a:solidFill>
                  <a:prstClr val="black"/>
                </a:solidFill>
                <a:latin typeface="Times New Roman" pitchFamily="18" charset="0"/>
                <a:ea typeface="Osaka" charset="-128"/>
              </a:rPr>
              <a:pPr fontAlgn="base">
                <a:spcBef>
                  <a:spcPct val="0"/>
                </a:spcBef>
                <a:spcAft>
                  <a:spcPct val="0"/>
                </a:spcAft>
                <a:defRPr/>
              </a:pPr>
              <a:t>122</a:t>
            </a:fld>
            <a:endParaRPr lang="en-US" smtClean="0">
              <a:solidFill>
                <a:prstClr val="black"/>
              </a:solidFill>
              <a:latin typeface="Times New Roman" pitchFamily="18" charset="0"/>
              <a:ea typeface="Osaka" charset="-128"/>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5188CC-7F58-4126-8FE1-4B91862281FB}" type="slidenum">
              <a:rPr lang="en-US" smtClean="0">
                <a:solidFill>
                  <a:prstClr val="black"/>
                </a:solidFill>
                <a:latin typeface="Times New Roman" pitchFamily="18" charset="0"/>
                <a:ea typeface="Osaka" charset="-128"/>
              </a:rPr>
              <a:pPr fontAlgn="base">
                <a:spcBef>
                  <a:spcPct val="0"/>
                </a:spcBef>
                <a:spcAft>
                  <a:spcPct val="0"/>
                </a:spcAft>
                <a:defRPr/>
              </a:pPr>
              <a:t>123</a:t>
            </a:fld>
            <a:endParaRPr lang="en-US" smtClean="0">
              <a:solidFill>
                <a:prstClr val="black"/>
              </a:solidFill>
              <a:latin typeface="Times New Roman" pitchFamily="18" charset="0"/>
              <a:ea typeface="Osaka" charset="-128"/>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 </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2220A5-825A-40AF-B3CA-7DE0C4D414D2}" type="slidenum">
              <a:rPr lang="en-US" smtClean="0">
                <a:solidFill>
                  <a:prstClr val="black"/>
                </a:solidFill>
                <a:latin typeface="Times New Roman" pitchFamily="18" charset="0"/>
                <a:ea typeface="Osaka" charset="-128"/>
              </a:rPr>
              <a:pPr fontAlgn="base">
                <a:spcBef>
                  <a:spcPct val="0"/>
                </a:spcBef>
                <a:spcAft>
                  <a:spcPct val="0"/>
                </a:spcAft>
                <a:defRPr/>
              </a:pPr>
              <a:t>124</a:t>
            </a:fld>
            <a:endParaRPr lang="en-US" smtClean="0">
              <a:solidFill>
                <a:prstClr val="black"/>
              </a:solidFill>
              <a:latin typeface="Times New Roman" pitchFamily="18" charset="0"/>
              <a:ea typeface="Osaka" charset="-128"/>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E5C321-9A51-4591-B9D2-11B2882B870A}" type="slidenum">
              <a:rPr lang="en-US" smtClean="0">
                <a:solidFill>
                  <a:prstClr val="black"/>
                </a:solidFill>
                <a:latin typeface="Times New Roman" pitchFamily="18" charset="0"/>
                <a:ea typeface="Osaka" charset="-128"/>
              </a:rPr>
              <a:pPr fontAlgn="base">
                <a:spcBef>
                  <a:spcPct val="0"/>
                </a:spcBef>
                <a:spcAft>
                  <a:spcPct val="0"/>
                </a:spcAft>
                <a:defRPr/>
              </a:pPr>
              <a:t>125</a:t>
            </a:fld>
            <a:endParaRPr lang="en-US" smtClean="0">
              <a:solidFill>
                <a:prstClr val="black"/>
              </a:solidFill>
              <a:latin typeface="Times New Roman" pitchFamily="18" charset="0"/>
              <a:ea typeface="Osaka" charset="-128"/>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A2BDDE-6BE2-4295-8F43-3C1159FD90B8}" type="slidenum">
              <a:rPr lang="en-US" smtClean="0">
                <a:solidFill>
                  <a:prstClr val="black"/>
                </a:solidFill>
                <a:latin typeface="Times New Roman" pitchFamily="18" charset="0"/>
                <a:ea typeface="Osaka" charset="-128"/>
              </a:rPr>
              <a:pPr fontAlgn="base">
                <a:spcBef>
                  <a:spcPct val="0"/>
                </a:spcBef>
                <a:spcAft>
                  <a:spcPct val="0"/>
                </a:spcAft>
                <a:defRPr/>
              </a:pPr>
              <a:t>126</a:t>
            </a:fld>
            <a:endParaRPr lang="en-US" smtClean="0">
              <a:solidFill>
                <a:prstClr val="black"/>
              </a:solidFill>
              <a:latin typeface="Times New Roman" pitchFamily="18" charset="0"/>
              <a:ea typeface="Osaka" charset="-128"/>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 </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B61E2D-E0C6-4656-88C4-36687F4950F7}" type="slidenum">
              <a:rPr lang="en-US" smtClean="0">
                <a:solidFill>
                  <a:prstClr val="black"/>
                </a:solidFill>
                <a:latin typeface="Times New Roman" pitchFamily="18" charset="0"/>
                <a:ea typeface="Osaka" charset="-128"/>
              </a:rPr>
              <a:pPr fontAlgn="base">
                <a:spcBef>
                  <a:spcPct val="0"/>
                </a:spcBef>
                <a:spcAft>
                  <a:spcPct val="0"/>
                </a:spcAft>
                <a:defRPr/>
              </a:pPr>
              <a:t>127</a:t>
            </a:fld>
            <a:endParaRPr lang="en-US" smtClean="0">
              <a:solidFill>
                <a:prstClr val="black"/>
              </a:solidFill>
              <a:latin typeface="Times New Roman" pitchFamily="18" charset="0"/>
              <a:ea typeface="Osaka" charset="-128"/>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7980BD-CEFC-46C9-A251-685530FB3BA9}" type="slidenum">
              <a:rPr lang="en-US" smtClean="0">
                <a:solidFill>
                  <a:prstClr val="black"/>
                </a:solidFill>
                <a:latin typeface="Times New Roman" pitchFamily="18" charset="0"/>
                <a:ea typeface="Osaka" charset="-128"/>
              </a:rPr>
              <a:pPr fontAlgn="base">
                <a:spcBef>
                  <a:spcPct val="0"/>
                </a:spcBef>
                <a:spcAft>
                  <a:spcPct val="0"/>
                </a:spcAft>
                <a:defRPr/>
              </a:pPr>
              <a:t>128</a:t>
            </a:fld>
            <a:endParaRPr lang="en-US" smtClean="0">
              <a:solidFill>
                <a:prstClr val="black"/>
              </a:solidFill>
              <a:latin typeface="Times New Roman" pitchFamily="18" charset="0"/>
              <a:ea typeface="Osaka" charset="-128"/>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085235-BE91-4539-9356-DC807AF5342D}" type="slidenum">
              <a:rPr lang="en-US" smtClean="0">
                <a:solidFill>
                  <a:prstClr val="black"/>
                </a:solidFill>
                <a:latin typeface="Times New Roman" pitchFamily="18" charset="0"/>
                <a:ea typeface="Osaka" charset="-128"/>
              </a:rPr>
              <a:pPr fontAlgn="base">
                <a:spcBef>
                  <a:spcPct val="0"/>
                </a:spcBef>
                <a:spcAft>
                  <a:spcPct val="0"/>
                </a:spcAft>
                <a:defRPr/>
              </a:pPr>
              <a:t>129</a:t>
            </a:fld>
            <a:endParaRPr lang="en-US" smtClean="0">
              <a:solidFill>
                <a:prstClr val="black"/>
              </a:solidFill>
              <a:latin typeface="Times New Roman" pitchFamily="18" charset="0"/>
              <a:ea typeface="Osaka" charset="-128"/>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3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15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9878E63-03A6-4AC1-9D18-644AD52D7BB0}" type="slidenum">
              <a:rPr lang="en-US">
                <a:solidFill>
                  <a:prstClr val="black"/>
                </a:solidFill>
              </a:rPr>
              <a:pPr>
                <a:defRPr/>
              </a:pPr>
              <a:t>13</a:t>
            </a:fld>
            <a:endParaRPr lang="en-US">
              <a:solidFill>
                <a:prstClr val="black"/>
              </a:solidFill>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790951-E8E8-4F97-9792-48A6B8BEEE5D}" type="slidenum">
              <a:rPr lang="en-US" smtClean="0">
                <a:solidFill>
                  <a:prstClr val="black"/>
                </a:solidFill>
                <a:latin typeface="Times New Roman" pitchFamily="18" charset="0"/>
                <a:ea typeface="Osaka" charset="-128"/>
              </a:rPr>
              <a:pPr fontAlgn="base">
                <a:spcBef>
                  <a:spcPct val="0"/>
                </a:spcBef>
                <a:spcAft>
                  <a:spcPct val="0"/>
                </a:spcAft>
                <a:defRPr/>
              </a:pPr>
              <a:t>130</a:t>
            </a:fld>
            <a:endParaRPr lang="en-US" smtClean="0">
              <a:solidFill>
                <a:prstClr val="black"/>
              </a:solidFill>
              <a:latin typeface="Times New Roman" pitchFamily="18" charset="0"/>
              <a:ea typeface="Osaka" charset="-128"/>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921685-46B8-492A-AB74-DDB904C3B940}" type="slidenum">
              <a:rPr lang="en-US" smtClean="0">
                <a:solidFill>
                  <a:prstClr val="black"/>
                </a:solidFill>
                <a:latin typeface="Times New Roman" pitchFamily="18" charset="0"/>
                <a:ea typeface="Osaka" charset="-128"/>
              </a:rPr>
              <a:pPr fontAlgn="base">
                <a:spcBef>
                  <a:spcPct val="0"/>
                </a:spcBef>
                <a:spcAft>
                  <a:spcPct val="0"/>
                </a:spcAft>
                <a:defRPr/>
              </a:pPr>
              <a:t>131</a:t>
            </a:fld>
            <a:endParaRPr lang="en-US" smtClean="0">
              <a:solidFill>
                <a:prstClr val="black"/>
              </a:solidFill>
              <a:latin typeface="Times New Roman" pitchFamily="18" charset="0"/>
              <a:ea typeface="Osaka" charset="-128"/>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148837-88B6-4679-996C-694EFB2193F0}" type="slidenum">
              <a:rPr lang="en-US" smtClean="0">
                <a:solidFill>
                  <a:prstClr val="black"/>
                </a:solidFill>
                <a:latin typeface="Times New Roman" pitchFamily="18" charset="0"/>
                <a:ea typeface="Osaka" charset="-128"/>
              </a:rPr>
              <a:pPr fontAlgn="base">
                <a:spcBef>
                  <a:spcPct val="0"/>
                </a:spcBef>
                <a:spcAft>
                  <a:spcPct val="0"/>
                </a:spcAft>
                <a:defRPr/>
              </a:pPr>
              <a:t>132</a:t>
            </a:fld>
            <a:endParaRPr lang="en-US" smtClean="0">
              <a:solidFill>
                <a:prstClr val="black"/>
              </a:solidFill>
              <a:latin typeface="Times New Roman" pitchFamily="18" charset="0"/>
              <a:ea typeface="Osaka" charset="-128"/>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B071B9-6605-4257-9370-1C77FFC5B42F}" type="slidenum">
              <a:rPr lang="en-US" smtClean="0">
                <a:solidFill>
                  <a:prstClr val="black"/>
                </a:solidFill>
                <a:latin typeface="Times New Roman" pitchFamily="18" charset="0"/>
                <a:ea typeface="Osaka" charset="-128"/>
              </a:rPr>
              <a:pPr fontAlgn="base">
                <a:spcBef>
                  <a:spcPct val="0"/>
                </a:spcBef>
                <a:spcAft>
                  <a:spcPct val="0"/>
                </a:spcAft>
                <a:defRPr/>
              </a:pPr>
              <a:t>133</a:t>
            </a:fld>
            <a:endParaRPr lang="en-US" smtClean="0">
              <a:solidFill>
                <a:prstClr val="black"/>
              </a:solidFill>
              <a:latin typeface="Times New Roman" pitchFamily="18" charset="0"/>
              <a:ea typeface="Osaka" charset="-128"/>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 </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F6899D-2AB0-495F-AED1-165932851602}" type="slidenum">
              <a:rPr lang="en-US" smtClean="0">
                <a:solidFill>
                  <a:prstClr val="black"/>
                </a:solidFill>
                <a:latin typeface="Times New Roman" pitchFamily="18" charset="0"/>
                <a:ea typeface="Osaka" charset="-128"/>
              </a:rPr>
              <a:pPr fontAlgn="base">
                <a:spcBef>
                  <a:spcPct val="0"/>
                </a:spcBef>
                <a:spcAft>
                  <a:spcPct val="0"/>
                </a:spcAft>
                <a:defRPr/>
              </a:pPr>
              <a:t>134</a:t>
            </a:fld>
            <a:endParaRPr lang="en-US" smtClean="0">
              <a:solidFill>
                <a:prstClr val="black"/>
              </a:solidFill>
              <a:latin typeface="Times New Roman" pitchFamily="18" charset="0"/>
              <a:ea typeface="Osaka" charset="-128"/>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latin typeface="Times New Roman" pitchFamily="18" charset="0"/>
              </a:rPr>
              <a:t> </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135</a:t>
            </a:fld>
            <a:endParaRPr lang="en-US"/>
          </a:p>
        </p:txBody>
      </p:sp>
    </p:spTree>
    <p:extLst>
      <p:ext uri="{BB962C8B-B14F-4D97-AF65-F5344CB8AC3E}">
        <p14:creationId xmlns:p14="http://schemas.microsoft.com/office/powerpoint/2010/main" val="280392526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136</a:t>
            </a:fld>
            <a:endParaRPr lang="en-US"/>
          </a:p>
        </p:txBody>
      </p:sp>
    </p:spTree>
    <p:extLst>
      <p:ext uri="{BB962C8B-B14F-4D97-AF65-F5344CB8AC3E}">
        <p14:creationId xmlns:p14="http://schemas.microsoft.com/office/powerpoint/2010/main" val="267520557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137</a:t>
            </a:fld>
            <a:endParaRPr lang="en-US"/>
          </a:p>
        </p:txBody>
      </p:sp>
    </p:spTree>
    <p:extLst>
      <p:ext uri="{BB962C8B-B14F-4D97-AF65-F5344CB8AC3E}">
        <p14:creationId xmlns:p14="http://schemas.microsoft.com/office/powerpoint/2010/main" val="119536994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138</a:t>
            </a:fld>
            <a:endParaRPr lang="en-US"/>
          </a:p>
        </p:txBody>
      </p:sp>
    </p:spTree>
    <p:extLst>
      <p:ext uri="{BB962C8B-B14F-4D97-AF65-F5344CB8AC3E}">
        <p14:creationId xmlns:p14="http://schemas.microsoft.com/office/powerpoint/2010/main" val="106181215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8E9C16-32B4-4360-A09F-66CFC854B542}" type="slidenum">
              <a:rPr lang="en-US" smtClean="0">
                <a:solidFill>
                  <a:prstClr val="black"/>
                </a:solidFill>
                <a:latin typeface="Times New Roman" pitchFamily="18" charset="0"/>
                <a:ea typeface="Osaka" charset="-128"/>
              </a:rPr>
              <a:pPr fontAlgn="base">
                <a:spcBef>
                  <a:spcPct val="0"/>
                </a:spcBef>
                <a:spcAft>
                  <a:spcPct val="0"/>
                </a:spcAft>
                <a:defRPr/>
              </a:pPr>
              <a:t>139</a:t>
            </a:fld>
            <a:endParaRPr lang="en-US" smtClean="0">
              <a:solidFill>
                <a:prstClr val="black"/>
              </a:solidFill>
              <a:latin typeface="Times New Roman" pitchFamily="18" charset="0"/>
              <a:ea typeface="Osaka" charset="-128"/>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N</a:t>
            </a:r>
          </a:p>
          <a:p>
            <a:pPr eaLnBrk="1" hangingPunct="1">
              <a:spcBef>
                <a:spcPct val="0"/>
              </a:spcBef>
            </a:pPr>
            <a:endParaRPr 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4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16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59CF510-983D-4621-9AC5-781DA0C9E504}" type="slidenum">
              <a:rPr lang="en-US">
                <a:solidFill>
                  <a:prstClr val="black"/>
                </a:solidFill>
              </a:rPr>
              <a:pPr>
                <a:defRPr/>
              </a:pPr>
              <a:t>14</a:t>
            </a:fld>
            <a:endParaRPr lang="en-US">
              <a:solidFill>
                <a:prstClr val="black"/>
              </a:solidFill>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F58D43-2F92-454E-A139-8E8EC121401A}" type="slidenum">
              <a:rPr lang="en-US" smtClean="0">
                <a:solidFill>
                  <a:prstClr val="black"/>
                </a:solidFill>
                <a:latin typeface="Times New Roman" pitchFamily="18" charset="0"/>
                <a:ea typeface="Osaka" charset="-128"/>
              </a:rPr>
              <a:pPr fontAlgn="base">
                <a:spcBef>
                  <a:spcPct val="0"/>
                </a:spcBef>
                <a:spcAft>
                  <a:spcPct val="0"/>
                </a:spcAft>
                <a:defRPr/>
              </a:pPr>
              <a:t>140</a:t>
            </a:fld>
            <a:endParaRPr lang="en-US" smtClean="0">
              <a:solidFill>
                <a:prstClr val="black"/>
              </a:solidFill>
              <a:latin typeface="Times New Roman" pitchFamily="18" charset="0"/>
              <a:ea typeface="Osaka" charset="-128"/>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72B986-379A-4655-9D07-464AF9B15D97}" type="slidenum">
              <a:rPr lang="en-US" smtClean="0">
                <a:solidFill>
                  <a:prstClr val="black"/>
                </a:solidFill>
                <a:latin typeface="Times New Roman" pitchFamily="18" charset="0"/>
                <a:ea typeface="Osaka" charset="-128"/>
              </a:rPr>
              <a:pPr fontAlgn="base">
                <a:spcBef>
                  <a:spcPct val="0"/>
                </a:spcBef>
                <a:spcAft>
                  <a:spcPct val="0"/>
                </a:spcAft>
                <a:defRPr/>
              </a:pPr>
              <a:t>141</a:t>
            </a:fld>
            <a:endParaRPr lang="en-US" smtClean="0">
              <a:solidFill>
                <a:prstClr val="black"/>
              </a:solidFill>
              <a:latin typeface="Times New Roman" pitchFamily="18" charset="0"/>
              <a:ea typeface="Osaka" charset="-128"/>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 </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C56F5C-594B-4443-B713-95B3F7C07AC9}" type="slidenum">
              <a:rPr lang="en-US" smtClean="0">
                <a:solidFill>
                  <a:prstClr val="black"/>
                </a:solidFill>
                <a:latin typeface="Times New Roman" pitchFamily="18" charset="0"/>
                <a:ea typeface="Osaka" charset="-128"/>
              </a:rPr>
              <a:pPr fontAlgn="base">
                <a:spcBef>
                  <a:spcPct val="0"/>
                </a:spcBef>
                <a:spcAft>
                  <a:spcPct val="0"/>
                </a:spcAft>
                <a:defRPr/>
              </a:pPr>
              <a:t>142</a:t>
            </a:fld>
            <a:endParaRPr lang="en-US" smtClean="0">
              <a:solidFill>
                <a:prstClr val="black"/>
              </a:solidFill>
              <a:latin typeface="Times New Roman" pitchFamily="18" charset="0"/>
              <a:ea typeface="Osaka"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 </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25947B-8B59-4363-8EEA-3A133271FE1D}" type="slidenum">
              <a:rPr lang="en-US" smtClean="0">
                <a:solidFill>
                  <a:prstClr val="black"/>
                </a:solidFill>
                <a:latin typeface="Times New Roman" pitchFamily="18" charset="0"/>
                <a:ea typeface="Osaka" charset="-128"/>
              </a:rPr>
              <a:pPr fontAlgn="base">
                <a:spcBef>
                  <a:spcPct val="0"/>
                </a:spcBef>
                <a:spcAft>
                  <a:spcPct val="0"/>
                </a:spcAft>
                <a:defRPr/>
              </a:pPr>
              <a:t>143</a:t>
            </a:fld>
            <a:endParaRPr lang="en-US" smtClean="0">
              <a:solidFill>
                <a:prstClr val="black"/>
              </a:solidFill>
              <a:latin typeface="Times New Roman" pitchFamily="18" charset="0"/>
              <a:ea typeface="Osaka" charset="-128"/>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017AB5-06DE-4668-8496-9F4D6B578D75}" type="slidenum">
              <a:rPr lang="en-US" smtClean="0">
                <a:solidFill>
                  <a:prstClr val="black"/>
                </a:solidFill>
                <a:latin typeface="Times New Roman" pitchFamily="18" charset="0"/>
                <a:ea typeface="Osaka" charset="-128"/>
              </a:rPr>
              <a:pPr fontAlgn="base">
                <a:spcBef>
                  <a:spcPct val="0"/>
                </a:spcBef>
                <a:spcAft>
                  <a:spcPct val="0"/>
                </a:spcAft>
                <a:defRPr/>
              </a:pPr>
              <a:t>144</a:t>
            </a:fld>
            <a:endParaRPr lang="en-US" smtClean="0">
              <a:solidFill>
                <a:prstClr val="black"/>
              </a:solidFill>
              <a:latin typeface="Times New Roman" pitchFamily="18" charset="0"/>
              <a:ea typeface="Osaka" charset="-128"/>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A9F948-25B3-4FF3-B372-08A9B745E976}" type="slidenum">
              <a:rPr lang="en-US" smtClean="0">
                <a:solidFill>
                  <a:prstClr val="black"/>
                </a:solidFill>
                <a:latin typeface="Times New Roman" pitchFamily="18" charset="0"/>
                <a:ea typeface="Osaka" charset="-128"/>
              </a:rPr>
              <a:pPr fontAlgn="base">
                <a:spcBef>
                  <a:spcPct val="0"/>
                </a:spcBef>
                <a:spcAft>
                  <a:spcPct val="0"/>
                </a:spcAft>
                <a:defRPr/>
              </a:pPr>
              <a:t>145</a:t>
            </a:fld>
            <a:endParaRPr lang="en-US" smtClean="0">
              <a:solidFill>
                <a:prstClr val="black"/>
              </a:solidFill>
              <a:latin typeface="Times New Roman" pitchFamily="18" charset="0"/>
              <a:ea typeface="Osaka" charset="-128"/>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39045C9-45BE-42B6-BE76-B459F48EEE76}" type="slidenum">
              <a:rPr lang="en-US" smtClean="0">
                <a:solidFill>
                  <a:prstClr val="black"/>
                </a:solidFill>
              </a:rPr>
              <a:pPr/>
              <a:t>146</a:t>
            </a:fld>
            <a:endParaRPr lang="en-US">
              <a:solidFill>
                <a:prstClr val="black"/>
              </a:solidFill>
            </a:endParaRPr>
          </a:p>
        </p:txBody>
      </p:sp>
    </p:spTree>
    <p:extLst>
      <p:ext uri="{BB962C8B-B14F-4D97-AF65-F5344CB8AC3E}">
        <p14:creationId xmlns:p14="http://schemas.microsoft.com/office/powerpoint/2010/main" val="239989928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39045C9-45BE-42B6-BE76-B459F48EEE76}" type="slidenum">
              <a:rPr lang="en-US" smtClean="0">
                <a:solidFill>
                  <a:prstClr val="black"/>
                </a:solidFill>
              </a:rPr>
              <a:pPr/>
              <a:t>147</a:t>
            </a:fld>
            <a:endParaRPr lang="en-US">
              <a:solidFill>
                <a:prstClr val="black"/>
              </a:solidFill>
            </a:endParaRPr>
          </a:p>
        </p:txBody>
      </p:sp>
    </p:spTree>
    <p:extLst>
      <p:ext uri="{BB962C8B-B14F-4D97-AF65-F5344CB8AC3E}">
        <p14:creationId xmlns:p14="http://schemas.microsoft.com/office/powerpoint/2010/main" val="138915893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39045C9-45BE-42B6-BE76-B459F48EEE76}" type="slidenum">
              <a:rPr lang="en-US" smtClean="0">
                <a:solidFill>
                  <a:prstClr val="black"/>
                </a:solidFill>
              </a:rPr>
              <a:pPr/>
              <a:t>148</a:t>
            </a:fld>
            <a:endParaRPr lang="en-US">
              <a:solidFill>
                <a:prstClr val="black"/>
              </a:solidFill>
            </a:endParaRPr>
          </a:p>
        </p:txBody>
      </p:sp>
    </p:spTree>
    <p:extLst>
      <p:ext uri="{BB962C8B-B14F-4D97-AF65-F5344CB8AC3E}">
        <p14:creationId xmlns:p14="http://schemas.microsoft.com/office/powerpoint/2010/main" val="130520296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149</a:t>
            </a:fld>
            <a:endParaRPr lang="en-US"/>
          </a:p>
        </p:txBody>
      </p:sp>
    </p:spTree>
    <p:extLst>
      <p:ext uri="{BB962C8B-B14F-4D97-AF65-F5344CB8AC3E}">
        <p14:creationId xmlns:p14="http://schemas.microsoft.com/office/powerpoint/2010/main" val="414288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C99B28-9AAE-4D24-A549-13A8FE20A4EB}" type="slidenum">
              <a:rPr lang="en-US">
                <a:solidFill>
                  <a:prstClr val="black"/>
                </a:solidFill>
              </a:rPr>
              <a:pPr>
                <a:defRPr/>
              </a:pPr>
              <a:t>15</a:t>
            </a:fld>
            <a:endParaRPr lang="en-US">
              <a:solidFill>
                <a:prstClr val="black"/>
              </a:solidFill>
            </a:endParaRPr>
          </a:p>
        </p:txBody>
      </p:sp>
      <p:sp>
        <p:nvSpPr>
          <p:cNvPr id="535555" name="Rectangle 2"/>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3555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A84591-D396-4CEE-931C-44CAC2F4ED46}" type="slidenum">
              <a:rPr lang="en-US">
                <a:solidFill>
                  <a:prstClr val="black"/>
                </a:solidFill>
              </a:rPr>
              <a:pPr eaLnBrk="1" hangingPunct="1"/>
              <a:t>150</a:t>
            </a:fld>
            <a:endParaRPr lang="en-US">
              <a:solidFill>
                <a:prstClr val="black"/>
              </a:solidFill>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151</a:t>
            </a:fld>
            <a:endParaRPr lang="en-US"/>
          </a:p>
        </p:txBody>
      </p:sp>
    </p:spTree>
    <p:extLst>
      <p:ext uri="{BB962C8B-B14F-4D97-AF65-F5344CB8AC3E}">
        <p14:creationId xmlns:p14="http://schemas.microsoft.com/office/powerpoint/2010/main" val="188473736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152</a:t>
            </a:fld>
            <a:endParaRPr lang="en-US"/>
          </a:p>
        </p:txBody>
      </p:sp>
    </p:spTree>
    <p:extLst>
      <p:ext uri="{BB962C8B-B14F-4D97-AF65-F5344CB8AC3E}">
        <p14:creationId xmlns:p14="http://schemas.microsoft.com/office/powerpoint/2010/main" val="419602854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153</a:t>
            </a:fld>
            <a:endParaRPr lang="en-US"/>
          </a:p>
        </p:txBody>
      </p:sp>
    </p:spTree>
    <p:extLst>
      <p:ext uri="{BB962C8B-B14F-4D97-AF65-F5344CB8AC3E}">
        <p14:creationId xmlns:p14="http://schemas.microsoft.com/office/powerpoint/2010/main" val="330287550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CF08ED6-39AB-44EE-BD55-5FEC2E6562EB}" type="slidenum">
              <a:rPr lang="en-US">
                <a:solidFill>
                  <a:prstClr val="black"/>
                </a:solidFill>
              </a:rPr>
              <a:pPr eaLnBrk="1" hangingPunct="1"/>
              <a:t>154</a:t>
            </a:fld>
            <a:endParaRPr lang="en-US">
              <a:solidFill>
                <a:prstClr val="black"/>
              </a:solidFill>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F8A03-493D-41F3-976F-7EBFDAA0332E}" type="slidenum">
              <a:rPr lang="en-US" smtClean="0"/>
              <a:t>155</a:t>
            </a:fld>
            <a:endParaRPr lang="en-US"/>
          </a:p>
        </p:txBody>
      </p:sp>
    </p:spTree>
    <p:extLst>
      <p:ext uri="{BB962C8B-B14F-4D97-AF65-F5344CB8AC3E}">
        <p14:creationId xmlns:p14="http://schemas.microsoft.com/office/powerpoint/2010/main" val="305073951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3FF8A03-493D-41F3-976F-7EBFDAA0332E}" type="slidenum">
              <a:rPr lang="en-US" smtClean="0"/>
              <a:t>156</a:t>
            </a:fld>
            <a:endParaRPr lang="en-US"/>
          </a:p>
        </p:txBody>
      </p:sp>
    </p:spTree>
    <p:extLst>
      <p:ext uri="{BB962C8B-B14F-4D97-AF65-F5344CB8AC3E}">
        <p14:creationId xmlns:p14="http://schemas.microsoft.com/office/powerpoint/2010/main" val="95326462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157</a:t>
            </a:fld>
            <a:endParaRPr lang="en-US"/>
          </a:p>
        </p:txBody>
      </p:sp>
    </p:spTree>
    <p:extLst>
      <p:ext uri="{BB962C8B-B14F-4D97-AF65-F5344CB8AC3E}">
        <p14:creationId xmlns:p14="http://schemas.microsoft.com/office/powerpoint/2010/main" val="66016578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158</a:t>
            </a:fld>
            <a:endParaRPr lang="en-US"/>
          </a:p>
        </p:txBody>
      </p:sp>
    </p:spTree>
    <p:extLst>
      <p:ext uri="{BB962C8B-B14F-4D97-AF65-F5344CB8AC3E}">
        <p14:creationId xmlns:p14="http://schemas.microsoft.com/office/powerpoint/2010/main" val="313901069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159</a:t>
            </a:fld>
            <a:endParaRPr lang="en-US"/>
          </a:p>
        </p:txBody>
      </p:sp>
    </p:spTree>
    <p:extLst>
      <p:ext uri="{BB962C8B-B14F-4D97-AF65-F5344CB8AC3E}">
        <p14:creationId xmlns:p14="http://schemas.microsoft.com/office/powerpoint/2010/main" val="41423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C728F3E-0743-4CCA-B686-E78E1599989A}" type="slidenum">
              <a:rPr lang="en-US">
                <a:solidFill>
                  <a:prstClr val="black"/>
                </a:solidFill>
              </a:rPr>
              <a:pPr>
                <a:defRPr/>
              </a:pPr>
              <a:t>16</a:t>
            </a:fld>
            <a:endParaRPr lang="en-US">
              <a:solidFill>
                <a:prstClr val="black"/>
              </a:solidFill>
            </a:endParaRPr>
          </a:p>
        </p:txBody>
      </p:sp>
      <p:sp>
        <p:nvSpPr>
          <p:cNvPr id="536579" name="Rectangle 2"/>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3658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160</a:t>
            </a:fld>
            <a:endParaRPr lang="en-US"/>
          </a:p>
        </p:txBody>
      </p:sp>
    </p:spTree>
    <p:extLst>
      <p:ext uri="{BB962C8B-B14F-4D97-AF65-F5344CB8AC3E}">
        <p14:creationId xmlns:p14="http://schemas.microsoft.com/office/powerpoint/2010/main" val="393191285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A69667-94A3-4E0C-AFF1-BB79DBD2306E}" type="slidenum">
              <a:rPr lang="en-US" altLang="en-US" smtClean="0"/>
              <a:pPr>
                <a:defRPr/>
              </a:pPr>
              <a:t>161</a:t>
            </a:fld>
            <a:endParaRPr lang="en-US" altLang="en-US"/>
          </a:p>
        </p:txBody>
      </p:sp>
    </p:spTree>
    <p:extLst>
      <p:ext uri="{BB962C8B-B14F-4D97-AF65-F5344CB8AC3E}">
        <p14:creationId xmlns:p14="http://schemas.microsoft.com/office/powerpoint/2010/main" val="157008527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9C12E2-532D-432A-9D5B-9BC403667DC7}" type="slidenum">
              <a:rPr lang="en-US">
                <a:solidFill>
                  <a:prstClr val="black"/>
                </a:solidFill>
              </a:rPr>
              <a:pPr eaLnBrk="1" hangingPunct="1"/>
              <a:t>162</a:t>
            </a:fld>
            <a:endParaRPr lang="en-US">
              <a:solidFill>
                <a:prstClr val="black"/>
              </a:solidFill>
            </a:endParaRPr>
          </a:p>
        </p:txBody>
      </p:sp>
      <p:sp>
        <p:nvSpPr>
          <p:cNvPr id="104451" name="Notes Placeholder 1"/>
          <p:cNvSpPr>
            <a:spLocks noGrp="1"/>
          </p:cNvSpPr>
          <p:nvPr>
            <p:ph type="body" idx="1"/>
          </p:nvPr>
        </p:nvSpPr>
        <p:spPr>
          <a:xfrm>
            <a:off x="838200" y="4420041"/>
            <a:ext cx="5486400" cy="41145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163</a:t>
            </a:fld>
            <a:endParaRPr lang="en-US"/>
          </a:p>
        </p:txBody>
      </p:sp>
    </p:spTree>
    <p:extLst>
      <p:ext uri="{BB962C8B-B14F-4D97-AF65-F5344CB8AC3E}">
        <p14:creationId xmlns:p14="http://schemas.microsoft.com/office/powerpoint/2010/main" val="334397581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164</a:t>
            </a:fld>
            <a:endParaRPr lang="en-US"/>
          </a:p>
        </p:txBody>
      </p:sp>
    </p:spTree>
    <p:extLst>
      <p:ext uri="{BB962C8B-B14F-4D97-AF65-F5344CB8AC3E}">
        <p14:creationId xmlns:p14="http://schemas.microsoft.com/office/powerpoint/2010/main" val="122971577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22222" indent="-277778" eaLnBrk="0" hangingPunct="0">
              <a:spcBef>
                <a:spcPct val="30000"/>
              </a:spcBef>
              <a:defRPr sz="1200">
                <a:solidFill>
                  <a:schemeClr val="tx1"/>
                </a:solidFill>
                <a:latin typeface="Calibri" pitchFamily="34" charset="0"/>
              </a:defRPr>
            </a:lvl2pPr>
            <a:lvl3pPr marL="1111110" indent="-222222" eaLnBrk="0" hangingPunct="0">
              <a:spcBef>
                <a:spcPct val="30000"/>
              </a:spcBef>
              <a:defRPr sz="1200">
                <a:solidFill>
                  <a:schemeClr val="tx1"/>
                </a:solidFill>
                <a:latin typeface="Calibri" pitchFamily="34" charset="0"/>
              </a:defRPr>
            </a:lvl3pPr>
            <a:lvl4pPr marL="1555554" indent="-222222" eaLnBrk="0" hangingPunct="0">
              <a:spcBef>
                <a:spcPct val="30000"/>
              </a:spcBef>
              <a:defRPr sz="1200">
                <a:solidFill>
                  <a:schemeClr val="tx1"/>
                </a:solidFill>
                <a:latin typeface="Calibri" pitchFamily="34" charset="0"/>
              </a:defRPr>
            </a:lvl4pPr>
            <a:lvl5pPr marL="1999999" indent="-222222" eaLnBrk="0" hangingPunct="0">
              <a:spcBef>
                <a:spcPct val="30000"/>
              </a:spcBef>
              <a:defRPr sz="1200">
                <a:solidFill>
                  <a:schemeClr val="tx1"/>
                </a:solidFill>
                <a:latin typeface="Calibri" pitchFamily="34" charset="0"/>
              </a:defRPr>
            </a:lvl5pPr>
            <a:lvl6pPr marL="2444443" indent="-222222" eaLnBrk="0" fontAlgn="base" hangingPunct="0">
              <a:spcBef>
                <a:spcPct val="30000"/>
              </a:spcBef>
              <a:spcAft>
                <a:spcPct val="0"/>
              </a:spcAft>
              <a:defRPr sz="1200">
                <a:solidFill>
                  <a:schemeClr val="tx1"/>
                </a:solidFill>
                <a:latin typeface="Calibri" pitchFamily="34" charset="0"/>
              </a:defRPr>
            </a:lvl6pPr>
            <a:lvl7pPr marL="2888887" indent="-222222" eaLnBrk="0" fontAlgn="base" hangingPunct="0">
              <a:spcBef>
                <a:spcPct val="30000"/>
              </a:spcBef>
              <a:spcAft>
                <a:spcPct val="0"/>
              </a:spcAft>
              <a:defRPr sz="1200">
                <a:solidFill>
                  <a:schemeClr val="tx1"/>
                </a:solidFill>
                <a:latin typeface="Calibri" pitchFamily="34" charset="0"/>
              </a:defRPr>
            </a:lvl7pPr>
            <a:lvl8pPr marL="3333331" indent="-222222" eaLnBrk="0" fontAlgn="base" hangingPunct="0">
              <a:spcBef>
                <a:spcPct val="30000"/>
              </a:spcBef>
              <a:spcAft>
                <a:spcPct val="0"/>
              </a:spcAft>
              <a:defRPr sz="1200">
                <a:solidFill>
                  <a:schemeClr val="tx1"/>
                </a:solidFill>
                <a:latin typeface="Calibri" pitchFamily="34" charset="0"/>
              </a:defRPr>
            </a:lvl8pPr>
            <a:lvl9pPr marL="3777775" indent="-22222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D276B8A-1B13-47C1-9B30-64BDDFDE1164}" type="slidenum">
              <a:rPr lang="en-US" altLang="en-US">
                <a:latin typeface="Arial" charset="0"/>
              </a:rPr>
              <a:pPr eaLnBrk="1" hangingPunct="1">
                <a:spcBef>
                  <a:spcPct val="0"/>
                </a:spcBef>
              </a:pPr>
              <a:t>165</a:t>
            </a:fld>
            <a:endParaRPr lang="en-US" altLang="en-US">
              <a:latin typeface="Arial"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166</a:t>
            </a:fld>
            <a:endParaRPr lang="en-US"/>
          </a:p>
        </p:txBody>
      </p:sp>
    </p:spTree>
    <p:extLst>
      <p:ext uri="{BB962C8B-B14F-4D97-AF65-F5344CB8AC3E}">
        <p14:creationId xmlns:p14="http://schemas.microsoft.com/office/powerpoint/2010/main" val="42869169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167</a:t>
            </a:fld>
            <a:endParaRPr lang="en-US"/>
          </a:p>
        </p:txBody>
      </p:sp>
    </p:spTree>
    <p:extLst>
      <p:ext uri="{BB962C8B-B14F-4D97-AF65-F5344CB8AC3E}">
        <p14:creationId xmlns:p14="http://schemas.microsoft.com/office/powerpoint/2010/main" val="78959559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168</a:t>
            </a:fld>
            <a:endParaRPr lang="en-US"/>
          </a:p>
        </p:txBody>
      </p:sp>
    </p:spTree>
    <p:extLst>
      <p:ext uri="{BB962C8B-B14F-4D97-AF65-F5344CB8AC3E}">
        <p14:creationId xmlns:p14="http://schemas.microsoft.com/office/powerpoint/2010/main" val="139094380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169</a:t>
            </a:fld>
            <a:endParaRPr lang="en-US"/>
          </a:p>
        </p:txBody>
      </p:sp>
    </p:spTree>
    <p:extLst>
      <p:ext uri="{BB962C8B-B14F-4D97-AF65-F5344CB8AC3E}">
        <p14:creationId xmlns:p14="http://schemas.microsoft.com/office/powerpoint/2010/main" val="1774601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F3A7B96-2937-462E-BA0F-0710DAD7D557}" type="slidenum">
              <a:rPr lang="en-US">
                <a:solidFill>
                  <a:prstClr val="black"/>
                </a:solidFill>
              </a:rPr>
              <a:pPr>
                <a:defRPr/>
              </a:pPr>
              <a:t>17</a:t>
            </a:fld>
            <a:endParaRPr lang="en-US">
              <a:solidFill>
                <a:prstClr val="black"/>
              </a:solidFill>
            </a:endParaRPr>
          </a:p>
        </p:txBody>
      </p:sp>
      <p:sp>
        <p:nvSpPr>
          <p:cNvPr id="538627" name="Rectangle 2"/>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3862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170</a:t>
            </a:fld>
            <a:endParaRPr lang="en-US"/>
          </a:p>
        </p:txBody>
      </p:sp>
    </p:spTree>
    <p:extLst>
      <p:ext uri="{BB962C8B-B14F-4D97-AF65-F5344CB8AC3E}">
        <p14:creationId xmlns:p14="http://schemas.microsoft.com/office/powerpoint/2010/main" val="154510465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63481F9-A68C-4245-825A-16F1AA44DDF4}" type="slidenum">
              <a:rPr lang="en-US">
                <a:solidFill>
                  <a:prstClr val="black"/>
                </a:solidFill>
              </a:rPr>
              <a:pPr eaLnBrk="1" hangingPunct="1"/>
              <a:t>171</a:t>
            </a:fld>
            <a:endParaRPr lang="en-US">
              <a:solidFill>
                <a:prstClr val="black"/>
              </a:solidFill>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DBB3DED-4428-4949-A82A-A423E712615F}" type="slidenum">
              <a:rPr lang="en-US">
                <a:solidFill>
                  <a:prstClr val="black"/>
                </a:solidFill>
              </a:rPr>
              <a:pPr eaLnBrk="1" hangingPunct="1"/>
              <a:t>172</a:t>
            </a:fld>
            <a:endParaRPr lang="en-US">
              <a:solidFill>
                <a:prstClr val="black"/>
              </a:solidFill>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24EF984-4C43-4D73-B8A3-4603D559D652}" type="slidenum">
              <a:rPr lang="en-US">
                <a:solidFill>
                  <a:prstClr val="black"/>
                </a:solidFill>
              </a:rPr>
              <a:pPr eaLnBrk="1" hangingPunct="1"/>
              <a:t>173</a:t>
            </a:fld>
            <a:endParaRPr lang="en-US">
              <a:solidFill>
                <a:prstClr val="black"/>
              </a:solidFill>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defRPr/>
            </a:pPr>
            <a:r>
              <a:rPr lang="en-US" altLang="en-US" b="1" i="1" dirty="0" smtClean="0">
                <a:solidFill>
                  <a:srgbClr val="FF9933"/>
                </a:solidFill>
              </a:rPr>
              <a:t> </a:t>
            </a:r>
            <a:endParaRPr lang="en-US" altLang="en-US" sz="1200" i="1" dirty="0" smtClean="0"/>
          </a:p>
          <a:p>
            <a:endParaRPr lang="en-US" dirty="0"/>
          </a:p>
        </p:txBody>
      </p:sp>
      <p:sp>
        <p:nvSpPr>
          <p:cNvPr id="4" name="Slide Number Placeholder 3"/>
          <p:cNvSpPr>
            <a:spLocks noGrp="1"/>
          </p:cNvSpPr>
          <p:nvPr>
            <p:ph type="sldNum" sz="quarter" idx="10"/>
          </p:nvPr>
        </p:nvSpPr>
        <p:spPr/>
        <p:txBody>
          <a:bodyPr/>
          <a:lstStyle/>
          <a:p>
            <a:fld id="{43FF8A03-493D-41F3-976F-7EBFDAA0332E}" type="slidenum">
              <a:rPr lang="en-US" smtClean="0"/>
              <a:t>174</a:t>
            </a:fld>
            <a:endParaRPr lang="en-US"/>
          </a:p>
        </p:txBody>
      </p:sp>
    </p:spTree>
    <p:extLst>
      <p:ext uri="{BB962C8B-B14F-4D97-AF65-F5344CB8AC3E}">
        <p14:creationId xmlns:p14="http://schemas.microsoft.com/office/powerpoint/2010/main" val="142406495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583CD7C-EE32-4EB9-9DD7-7993180ED87D}" type="slidenum">
              <a:rPr lang="en-US">
                <a:solidFill>
                  <a:prstClr val="black"/>
                </a:solidFill>
              </a:rPr>
              <a:pPr eaLnBrk="1" hangingPunct="1"/>
              <a:t>175</a:t>
            </a:fld>
            <a:endParaRPr lang="en-US">
              <a:solidFill>
                <a:prstClr val="black"/>
              </a:solidFill>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176</a:t>
            </a:fld>
            <a:endParaRPr lang="en-US"/>
          </a:p>
        </p:txBody>
      </p:sp>
    </p:spTree>
    <p:extLst>
      <p:ext uri="{BB962C8B-B14F-4D97-AF65-F5344CB8AC3E}">
        <p14:creationId xmlns:p14="http://schemas.microsoft.com/office/powerpoint/2010/main" val="249535872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177</a:t>
            </a:fld>
            <a:endParaRPr lang="en-US"/>
          </a:p>
        </p:txBody>
      </p:sp>
    </p:spTree>
    <p:extLst>
      <p:ext uri="{BB962C8B-B14F-4D97-AF65-F5344CB8AC3E}">
        <p14:creationId xmlns:p14="http://schemas.microsoft.com/office/powerpoint/2010/main" val="109976521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178</a:t>
            </a:fld>
            <a:endParaRPr lang="en-US"/>
          </a:p>
        </p:txBody>
      </p:sp>
    </p:spTree>
    <p:extLst>
      <p:ext uri="{BB962C8B-B14F-4D97-AF65-F5344CB8AC3E}">
        <p14:creationId xmlns:p14="http://schemas.microsoft.com/office/powerpoint/2010/main" val="412855868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179</a:t>
            </a:fld>
            <a:endParaRPr lang="en-US"/>
          </a:p>
        </p:txBody>
      </p:sp>
    </p:spTree>
    <p:extLst>
      <p:ext uri="{BB962C8B-B14F-4D97-AF65-F5344CB8AC3E}">
        <p14:creationId xmlns:p14="http://schemas.microsoft.com/office/powerpoint/2010/main" val="1857823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18</a:t>
            </a:fld>
            <a:endParaRPr lang="en-US"/>
          </a:p>
        </p:txBody>
      </p:sp>
    </p:spTree>
    <p:extLst>
      <p:ext uri="{BB962C8B-B14F-4D97-AF65-F5344CB8AC3E}">
        <p14:creationId xmlns:p14="http://schemas.microsoft.com/office/powerpoint/2010/main" val="114757153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180</a:t>
            </a:fld>
            <a:endParaRPr lang="en-US"/>
          </a:p>
        </p:txBody>
      </p:sp>
    </p:spTree>
    <p:extLst>
      <p:ext uri="{BB962C8B-B14F-4D97-AF65-F5344CB8AC3E}">
        <p14:creationId xmlns:p14="http://schemas.microsoft.com/office/powerpoint/2010/main" val="185796403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181</a:t>
            </a:fld>
            <a:endParaRPr lang="en-US"/>
          </a:p>
        </p:txBody>
      </p:sp>
    </p:spTree>
    <p:extLst>
      <p:ext uri="{BB962C8B-B14F-4D97-AF65-F5344CB8AC3E}">
        <p14:creationId xmlns:p14="http://schemas.microsoft.com/office/powerpoint/2010/main" val="279454170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182</a:t>
            </a:fld>
            <a:endParaRPr lang="en-US"/>
          </a:p>
        </p:txBody>
      </p:sp>
    </p:spTree>
    <p:extLst>
      <p:ext uri="{BB962C8B-B14F-4D97-AF65-F5344CB8AC3E}">
        <p14:creationId xmlns:p14="http://schemas.microsoft.com/office/powerpoint/2010/main" val="24760226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183</a:t>
            </a:fld>
            <a:endParaRPr lang="en-US"/>
          </a:p>
        </p:txBody>
      </p:sp>
    </p:spTree>
    <p:extLst>
      <p:ext uri="{BB962C8B-B14F-4D97-AF65-F5344CB8AC3E}">
        <p14:creationId xmlns:p14="http://schemas.microsoft.com/office/powerpoint/2010/main" val="1665256229"/>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184</a:t>
            </a:fld>
            <a:endParaRPr lang="en-US"/>
          </a:p>
        </p:txBody>
      </p:sp>
    </p:spTree>
    <p:extLst>
      <p:ext uri="{BB962C8B-B14F-4D97-AF65-F5344CB8AC3E}">
        <p14:creationId xmlns:p14="http://schemas.microsoft.com/office/powerpoint/2010/main" val="146475041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185</a:t>
            </a:fld>
            <a:endParaRPr lang="en-US"/>
          </a:p>
        </p:txBody>
      </p:sp>
    </p:spTree>
    <p:extLst>
      <p:ext uri="{BB962C8B-B14F-4D97-AF65-F5344CB8AC3E}">
        <p14:creationId xmlns:p14="http://schemas.microsoft.com/office/powerpoint/2010/main" val="140378844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F96EDD-CB89-47A2-92A8-B0D282F7CF47}" type="slidenum">
              <a:rPr lang="en-US">
                <a:solidFill>
                  <a:prstClr val="black"/>
                </a:solidFill>
              </a:rPr>
              <a:pPr eaLnBrk="1" hangingPunct="1"/>
              <a:t>186</a:t>
            </a:fld>
            <a:endParaRPr lang="en-US">
              <a:solidFill>
                <a:prstClr val="black"/>
              </a:solidFill>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187</a:t>
            </a:fld>
            <a:endParaRPr lang="en-US"/>
          </a:p>
        </p:txBody>
      </p:sp>
    </p:spTree>
    <p:extLst>
      <p:ext uri="{BB962C8B-B14F-4D97-AF65-F5344CB8AC3E}">
        <p14:creationId xmlns:p14="http://schemas.microsoft.com/office/powerpoint/2010/main" val="421924032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31A074-3A07-4528-B3FE-34B1B3AEEDB6}" type="slidenum">
              <a:rPr lang="en-US">
                <a:solidFill>
                  <a:prstClr val="black"/>
                </a:solidFill>
              </a:rPr>
              <a:pPr eaLnBrk="1" hangingPunct="1"/>
              <a:t>188</a:t>
            </a:fld>
            <a:endParaRPr lang="en-US">
              <a:solidFill>
                <a:prstClr val="black"/>
              </a:solidFill>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Arial"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78F57DF-5AEB-40D2-B979-187E9610E8EE}" type="slidenum">
              <a:rPr lang="en-US">
                <a:solidFill>
                  <a:prstClr val="black"/>
                </a:solidFill>
              </a:rPr>
              <a:pPr eaLnBrk="1" hangingPunct="1"/>
              <a:t>189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25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EA1B7F3-437D-49BF-8025-464FC9E28F0A}" type="slidenum">
              <a:rPr lang="en-US">
                <a:solidFill>
                  <a:prstClr val="black"/>
                </a:solidFill>
              </a:rPr>
              <a:pPr>
                <a:defRPr/>
              </a:pPr>
              <a:t>19</a:t>
            </a:fld>
            <a:endParaRPr lang="en-US">
              <a:solidFill>
                <a:prstClr val="black"/>
              </a:solidFill>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F8A03-493D-41F3-976F-7EBFDAA0332E}" type="slidenum">
              <a:rPr lang="en-US" smtClean="0"/>
              <a:t>190</a:t>
            </a:fld>
            <a:endParaRPr lang="en-US"/>
          </a:p>
        </p:txBody>
      </p:sp>
    </p:spTree>
    <p:extLst>
      <p:ext uri="{BB962C8B-B14F-4D97-AF65-F5344CB8AC3E}">
        <p14:creationId xmlns:p14="http://schemas.microsoft.com/office/powerpoint/2010/main" val="435681990"/>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191</a:t>
            </a:fld>
            <a:endParaRPr lang="en-US"/>
          </a:p>
        </p:txBody>
      </p:sp>
    </p:spTree>
    <p:extLst>
      <p:ext uri="{BB962C8B-B14F-4D97-AF65-F5344CB8AC3E}">
        <p14:creationId xmlns:p14="http://schemas.microsoft.com/office/powerpoint/2010/main" val="213713262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F8A03-493D-41F3-976F-7EBFDAA0332E}" type="slidenum">
              <a:rPr lang="en-US" smtClean="0"/>
              <a:t>192</a:t>
            </a:fld>
            <a:endParaRPr lang="en-US" dirty="0"/>
          </a:p>
        </p:txBody>
      </p:sp>
    </p:spTree>
    <p:extLst>
      <p:ext uri="{BB962C8B-B14F-4D97-AF65-F5344CB8AC3E}">
        <p14:creationId xmlns:p14="http://schemas.microsoft.com/office/powerpoint/2010/main" val="258476286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F8A03-493D-41F3-976F-7EBFDAA0332E}" type="slidenum">
              <a:rPr lang="en-US" smtClean="0"/>
              <a:t>193</a:t>
            </a:fld>
            <a:endParaRPr lang="en-US" dirty="0"/>
          </a:p>
        </p:txBody>
      </p:sp>
    </p:spTree>
    <p:extLst>
      <p:ext uri="{BB962C8B-B14F-4D97-AF65-F5344CB8AC3E}">
        <p14:creationId xmlns:p14="http://schemas.microsoft.com/office/powerpoint/2010/main" val="110399438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F8A03-493D-41F3-976F-7EBFDAA0332E}" type="slidenum">
              <a:rPr lang="en-US" smtClean="0"/>
              <a:t>194</a:t>
            </a:fld>
            <a:endParaRPr lang="en-US" dirty="0"/>
          </a:p>
        </p:txBody>
      </p:sp>
    </p:spTree>
    <p:extLst>
      <p:ext uri="{BB962C8B-B14F-4D97-AF65-F5344CB8AC3E}">
        <p14:creationId xmlns:p14="http://schemas.microsoft.com/office/powerpoint/2010/main" val="246860139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195</a:t>
            </a:fld>
            <a:endParaRPr lang="en-US"/>
          </a:p>
        </p:txBody>
      </p:sp>
    </p:spTree>
    <p:extLst>
      <p:ext uri="{BB962C8B-B14F-4D97-AF65-F5344CB8AC3E}">
        <p14:creationId xmlns:p14="http://schemas.microsoft.com/office/powerpoint/2010/main" val="358215965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99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F0C0DF97-858F-4150-B2A9-A0CE5931D5DB}" type="slidenum">
              <a:rPr lang="en-US" smtClean="0">
                <a:solidFill>
                  <a:prstClr val="black"/>
                </a:solidFill>
                <a:latin typeface="Times New Roman" pitchFamily="18" charset="0"/>
              </a:rPr>
              <a:pPr/>
              <a:t>197</a:t>
            </a:fld>
            <a:endParaRPr lang="en-US" smtClean="0">
              <a:solidFill>
                <a:prstClr val="black"/>
              </a:solidFill>
              <a:latin typeface="Times New Roman" pitchFamily="18" charset="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0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8E18158B-0935-411E-AC73-9F2213B8D740}" type="slidenum">
              <a:rPr lang="en-US" smtClean="0">
                <a:solidFill>
                  <a:prstClr val="black"/>
                </a:solidFill>
                <a:latin typeface="Times New Roman" pitchFamily="18" charset="0"/>
              </a:rPr>
              <a:pPr/>
              <a:t>198</a:t>
            </a:fld>
            <a:endParaRPr lang="en-US" smtClean="0">
              <a:solidFill>
                <a:prstClr val="black"/>
              </a:solidFill>
              <a:latin typeface="Times New Roman" pitchFamily="18"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 </a:t>
            </a:r>
          </a:p>
        </p:txBody>
      </p:sp>
      <p:sp>
        <p:nvSpPr>
          <p:cNvPr id="301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54CECEC2-532A-4BA6-9D07-EA3A9AEA90DE}" type="slidenum">
              <a:rPr lang="en-US" smtClean="0">
                <a:solidFill>
                  <a:prstClr val="black"/>
                </a:solidFill>
                <a:latin typeface="Times New Roman" pitchFamily="18" charset="0"/>
              </a:rPr>
              <a:pPr/>
              <a:t>199</a:t>
            </a:fld>
            <a:endParaRPr lang="en-US" smtClean="0">
              <a:solidFill>
                <a:prstClr val="black"/>
              </a:solidFill>
              <a:latin typeface="Times New Roman" pitchFamily="18" charset="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2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2C2CA4C6-07AB-414C-B3EE-F37F3520BB2B}" type="slidenum">
              <a:rPr lang="en-US" smtClean="0">
                <a:solidFill>
                  <a:prstClr val="black"/>
                </a:solidFill>
                <a:latin typeface="Times New Roman" pitchFamily="18" charset="0"/>
              </a:rPr>
              <a:pPr/>
              <a:t>200</a:t>
            </a:fld>
            <a:endParaRPr lang="en-US" smtClean="0">
              <a:solidFill>
                <a:prstClr val="black"/>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
        <p:nvSpPr>
          <p:cNvPr id="503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65836C8-1075-4AF4-BC0F-06366A7458BE}" type="slidenum">
              <a:rPr lang="en-US">
                <a:solidFill>
                  <a:prstClr val="black"/>
                </a:solidFill>
              </a:rPr>
              <a:pPr>
                <a:def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3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rPr>
              <a:t> </a:t>
            </a:r>
          </a:p>
        </p:txBody>
      </p:sp>
      <p:sp>
        <p:nvSpPr>
          <p:cNvPr id="526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9EA4105-411B-4240-B767-8104729B12F4}" type="slidenum">
              <a:rPr lang="en-US">
                <a:solidFill>
                  <a:prstClr val="black"/>
                </a:solidFill>
              </a:rPr>
              <a:pPr>
                <a:defRPr/>
              </a:pPr>
              <a:t>20</a:t>
            </a:fld>
            <a:endParaRPr lang="en-US">
              <a:solidFill>
                <a:prstClr val="black"/>
              </a:solidFill>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03108"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CE821A04-A8D2-474E-A990-59266F86EB7F}" type="slidenum">
              <a:rPr lang="en-US" sz="1200">
                <a:solidFill>
                  <a:prstClr val="black"/>
                </a:solidFill>
              </a:rPr>
              <a:pPr algn="r"/>
              <a:t>201</a:t>
            </a:fld>
            <a:endParaRPr lang="en-US" sz="1200">
              <a:solidFill>
                <a:prstClr val="black"/>
              </a:solidFill>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dirty="0" smtClean="0"/>
              <a:t> </a:t>
            </a:r>
          </a:p>
          <a:p>
            <a:pPr eaLnBrk="1" hangingPunct="1"/>
            <a:r>
              <a:rPr lang="en-US" dirty="0" smtClean="0"/>
              <a:t> </a:t>
            </a:r>
          </a:p>
          <a:p>
            <a:pPr eaLnBrk="1" hangingPunct="1"/>
            <a:r>
              <a:rPr lang="en-US" dirty="0" smtClean="0"/>
              <a:t> </a:t>
            </a:r>
          </a:p>
          <a:p>
            <a:pPr eaLnBrk="1" hangingPunct="1"/>
            <a:r>
              <a:rPr lang="en-US" dirty="0" smtClean="0"/>
              <a:t> </a:t>
            </a:r>
          </a:p>
          <a:p>
            <a:pPr eaLnBrk="1" hangingPunct="1"/>
            <a:endParaRPr lang="en-US" dirty="0" smtClean="0"/>
          </a:p>
        </p:txBody>
      </p:sp>
      <p:sp>
        <p:nvSpPr>
          <p:cNvPr id="304132"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B5473993-0773-4BB7-9D82-B9F7BEE0CD4D}" type="slidenum">
              <a:rPr lang="en-US" sz="1200">
                <a:solidFill>
                  <a:prstClr val="black"/>
                </a:solidFill>
              </a:rPr>
              <a:pPr algn="r"/>
              <a:t>202</a:t>
            </a:fld>
            <a:endParaRPr lang="en-US" sz="1200">
              <a:solidFill>
                <a:prstClr val="black"/>
              </a:solidFill>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05156"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DABA8F5F-44A2-437E-92DD-10EFFFA80F18}" type="slidenum">
              <a:rPr lang="en-US" sz="1200">
                <a:solidFill>
                  <a:prstClr val="black"/>
                </a:solidFill>
              </a:rPr>
              <a:pPr algn="r"/>
              <a:t>203</a:t>
            </a:fld>
            <a:endParaRPr lang="en-US" sz="1200">
              <a:solidFill>
                <a:prstClr val="black"/>
              </a:solidFill>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06180"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C1B91403-6B46-4734-9C9A-59D189C6E6EC}" type="slidenum">
              <a:rPr lang="en-US" sz="1200">
                <a:solidFill>
                  <a:prstClr val="black"/>
                </a:solidFill>
              </a:rPr>
              <a:pPr algn="r"/>
              <a:t>204</a:t>
            </a:fld>
            <a:endParaRPr lang="en-US" sz="1200">
              <a:solidFill>
                <a:prstClr val="black"/>
              </a:solidFill>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07204"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2333E3AD-422F-4C73-94DD-9686C50D2667}" type="slidenum">
              <a:rPr lang="en-US" sz="1200">
                <a:solidFill>
                  <a:prstClr val="black"/>
                </a:solidFill>
              </a:rPr>
              <a:pPr algn="r"/>
              <a:t>205</a:t>
            </a:fld>
            <a:endParaRPr lang="en-US" sz="1200">
              <a:solidFill>
                <a:prstClr val="black"/>
              </a:solidFill>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08228"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50E090A2-C8F9-4024-9627-21F142F11362}" type="slidenum">
              <a:rPr lang="en-US" sz="1200">
                <a:solidFill>
                  <a:prstClr val="black"/>
                </a:solidFill>
              </a:rPr>
              <a:pPr algn="r"/>
              <a:t>206</a:t>
            </a:fld>
            <a:endParaRPr lang="en-US" sz="1200">
              <a:solidFill>
                <a:prstClr val="black"/>
              </a:solidFill>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09252"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FBC18569-C45B-4E47-BDAD-CE0CF64F5195}" type="slidenum">
              <a:rPr lang="en-US" sz="1200">
                <a:solidFill>
                  <a:prstClr val="black"/>
                </a:solidFill>
              </a:rPr>
              <a:pPr algn="r"/>
              <a:t>207</a:t>
            </a:fld>
            <a:endParaRPr lang="en-US" sz="1200">
              <a:solidFill>
                <a:prstClr val="black"/>
              </a:solidFill>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10276"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E33E8D30-BC2E-4697-89F9-EC987529BB9F}" type="slidenum">
              <a:rPr lang="en-US" sz="1200">
                <a:solidFill>
                  <a:prstClr val="black"/>
                </a:solidFill>
              </a:rPr>
              <a:pPr algn="r"/>
              <a:t>208</a:t>
            </a:fld>
            <a:endParaRPr lang="en-US" sz="1200">
              <a:solidFill>
                <a:prstClr val="black"/>
              </a:solidFill>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11300"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D5FAB32E-6098-4EA5-9A20-1F826B36AFC1}" type="slidenum">
              <a:rPr lang="en-US" sz="1200">
                <a:solidFill>
                  <a:prstClr val="black"/>
                </a:solidFill>
              </a:rPr>
              <a:pPr algn="r"/>
              <a:t>209</a:t>
            </a:fld>
            <a:endParaRPr lang="en-US" sz="1200">
              <a:solidFill>
                <a:prstClr val="black"/>
              </a:solidFill>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12324"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F2912ED4-37CB-456C-BC10-06F01865F746}" type="slidenum">
              <a:rPr lang="en-US" sz="1200">
                <a:solidFill>
                  <a:prstClr val="black"/>
                </a:solidFill>
              </a:rPr>
              <a:pPr algn="r"/>
              <a:t>210</a:t>
            </a:fld>
            <a:endParaRPr lang="en-US" sz="12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4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27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32B9A0F-810E-4AFD-8758-43C66735F8E0}" type="slidenum">
              <a:rPr lang="en-US">
                <a:solidFill>
                  <a:prstClr val="black"/>
                </a:solidFill>
              </a:rPr>
              <a:pPr>
                <a:defRPr/>
              </a:pPr>
              <a:t>21</a:t>
            </a:fld>
            <a:endParaRPr lang="en-US">
              <a:solidFill>
                <a:prstClr val="black"/>
              </a:solidFill>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13348"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185BE9D1-7D55-4BC8-822C-2C70861A7BDD}" type="slidenum">
              <a:rPr lang="en-US" sz="1200">
                <a:solidFill>
                  <a:prstClr val="black"/>
                </a:solidFill>
              </a:rPr>
              <a:pPr algn="r"/>
              <a:t>211</a:t>
            </a:fld>
            <a:endParaRPr lang="en-US" sz="1200">
              <a:solidFill>
                <a:prstClr val="black"/>
              </a:solidFill>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14372"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C20B947F-2FFC-483C-B121-6B7E9B782593}" type="slidenum">
              <a:rPr lang="en-US" sz="1200">
                <a:solidFill>
                  <a:prstClr val="black"/>
                </a:solidFill>
              </a:rPr>
              <a:pPr algn="r"/>
              <a:t>212</a:t>
            </a:fld>
            <a:endParaRPr lang="en-US" sz="1200">
              <a:solidFill>
                <a:prstClr val="black"/>
              </a:solidFill>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15396"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88F55240-1E7C-48CA-95EF-E9278F0F31B2}" type="slidenum">
              <a:rPr lang="en-US" sz="1200">
                <a:solidFill>
                  <a:prstClr val="black"/>
                </a:solidFill>
              </a:rPr>
              <a:pPr algn="r"/>
              <a:t>213</a:t>
            </a:fld>
            <a:endParaRPr lang="en-US" sz="1200">
              <a:solidFill>
                <a:prstClr val="black"/>
              </a:solidFill>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16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16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17941A71-CDDA-411D-8D3C-9199A49669E3}" type="slidenum">
              <a:rPr lang="en-US" smtClean="0">
                <a:solidFill>
                  <a:prstClr val="black"/>
                </a:solidFill>
                <a:latin typeface="Times New Roman" pitchFamily="18" charset="0"/>
              </a:rPr>
              <a:pPr/>
              <a:t>214</a:t>
            </a:fld>
            <a:endParaRPr lang="en-US" smtClean="0">
              <a:solidFill>
                <a:prstClr val="black"/>
              </a:solidFill>
              <a:latin typeface="Times New Roman" pitchFamily="18"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17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7ADFB6E9-A5EB-415A-A908-AF1A13F2147B}" type="slidenum">
              <a:rPr lang="en-US" smtClean="0">
                <a:solidFill>
                  <a:prstClr val="black"/>
                </a:solidFill>
                <a:latin typeface="Times New Roman" pitchFamily="18" charset="0"/>
              </a:rPr>
              <a:pPr/>
              <a:t>215</a:t>
            </a:fld>
            <a:endParaRPr lang="en-US" smtClean="0">
              <a:solidFill>
                <a:prstClr val="black"/>
              </a:solidFill>
              <a:latin typeface="Times New Roman" pitchFamily="18"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18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042A3E39-9E57-40AE-A3FB-1A430A6BF3B6}" type="slidenum">
              <a:rPr lang="en-US" smtClean="0">
                <a:solidFill>
                  <a:prstClr val="black"/>
                </a:solidFill>
                <a:latin typeface="Times New Roman" pitchFamily="18" charset="0"/>
              </a:rPr>
              <a:pPr/>
              <a:t>216</a:t>
            </a:fld>
            <a:endParaRPr lang="en-US" smtClean="0">
              <a:solidFill>
                <a:prstClr val="black"/>
              </a:solidFill>
              <a:latin typeface="Times New Roman" pitchFamily="18" charset="0"/>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19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9A78C0C4-EA63-4AE1-836F-BD8BCB8CF729}" type="slidenum">
              <a:rPr lang="en-US" smtClean="0">
                <a:solidFill>
                  <a:prstClr val="black"/>
                </a:solidFill>
                <a:latin typeface="Times New Roman" pitchFamily="18" charset="0"/>
              </a:rPr>
              <a:pPr/>
              <a:t>217</a:t>
            </a:fld>
            <a:endParaRPr lang="en-US" smtClean="0">
              <a:solidFill>
                <a:prstClr val="black"/>
              </a:solidFill>
              <a:latin typeface="Times New Roman" pitchFamily="18" charset="0"/>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320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9275749C-0A44-41A9-89A1-EBFC34EE9789}" type="slidenum">
              <a:rPr lang="en-US" smtClean="0">
                <a:solidFill>
                  <a:prstClr val="black"/>
                </a:solidFill>
                <a:latin typeface="Times New Roman" pitchFamily="18" charset="0"/>
              </a:rPr>
              <a:pPr/>
              <a:t>218</a:t>
            </a:fld>
            <a:endParaRPr lang="en-US" smtClean="0">
              <a:solidFill>
                <a:prstClr val="black"/>
              </a:solidFill>
              <a:latin typeface="Times New Roman" pitchFamily="18" charset="0"/>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22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22564"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FC8F9C15-0EF4-4F2F-9537-289323615E42}" type="slidenum">
              <a:rPr lang="en-US" sz="1200">
                <a:solidFill>
                  <a:prstClr val="black"/>
                </a:solidFill>
              </a:rPr>
              <a:pPr algn="r"/>
              <a:t>219</a:t>
            </a:fld>
            <a:endParaRPr lang="en-US" sz="1200">
              <a:solidFill>
                <a:prstClr val="black"/>
              </a:solidFill>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ln/>
        </p:spPr>
      </p:sp>
      <p:sp>
        <p:nvSpPr>
          <p:cNvPr id="323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23588"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58CAB0FA-7532-4F8F-A6DB-063B96045CBE}" type="slidenum">
              <a:rPr lang="en-US" sz="1200">
                <a:solidFill>
                  <a:prstClr val="black"/>
                </a:solidFill>
              </a:rPr>
              <a:pPr algn="r"/>
              <a:t>220</a:t>
            </a:fld>
            <a:endParaRPr lang="en-US" sz="120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3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66364E-CACB-4CD8-8394-D53DFE7EC49D}" type="slidenum">
              <a:rPr lang="en-US" smtClean="0">
                <a:solidFill>
                  <a:prstClr val="black"/>
                </a:solidFill>
              </a:rPr>
              <a:pPr fontAlgn="base">
                <a:spcBef>
                  <a:spcPct val="0"/>
                </a:spcBef>
                <a:spcAft>
                  <a:spcPct val="0"/>
                </a:spcAft>
                <a:defRPr/>
              </a:pPr>
              <a:t>22</a:t>
            </a:fld>
            <a:endParaRPr lang="en-US" smtClean="0">
              <a:solidFill>
                <a:prstClr val="black"/>
              </a:solidFill>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25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z="3200" dirty="0" smtClean="0"/>
          </a:p>
        </p:txBody>
      </p:sp>
      <p:sp>
        <p:nvSpPr>
          <p:cNvPr id="325636"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C10ED840-1E58-4D16-9008-C67CA440C8B3}" type="slidenum">
              <a:rPr lang="en-US" sz="1200">
                <a:solidFill>
                  <a:prstClr val="black"/>
                </a:solidFill>
              </a:rPr>
              <a:pPr algn="r"/>
              <a:t>221</a:t>
            </a:fld>
            <a:endParaRPr lang="en-US" sz="1200">
              <a:solidFill>
                <a:prstClr val="black"/>
              </a:solidFill>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TextEdit="1"/>
          </p:cNvSpPr>
          <p:nvPr>
            <p:ph type="sldImg"/>
          </p:nvPr>
        </p:nvSpPr>
        <p:spPr>
          <a:ln/>
        </p:spPr>
      </p:sp>
      <p:sp>
        <p:nvSpPr>
          <p:cNvPr id="3266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TextEdit="1"/>
          </p:cNvSpPr>
          <p:nvPr>
            <p:ph type="sldImg"/>
          </p:nvPr>
        </p:nvSpPr>
        <p:spPr>
          <a:ln/>
        </p:spPr>
      </p:sp>
      <p:sp>
        <p:nvSpPr>
          <p:cNvPr id="3276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TextEdit="1"/>
          </p:cNvSpPr>
          <p:nvPr>
            <p:ph type="sldImg"/>
          </p:nvPr>
        </p:nvSpPr>
        <p:spPr>
          <a:ln/>
        </p:spPr>
      </p:sp>
      <p:sp>
        <p:nvSpPr>
          <p:cNvPr id="3287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29732"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3E129D8F-2CF6-4FD4-8AD6-12382907E5BF}" type="slidenum">
              <a:rPr lang="en-US" sz="1200">
                <a:solidFill>
                  <a:prstClr val="black"/>
                </a:solidFill>
              </a:rPr>
              <a:pPr algn="r"/>
              <a:t>225</a:t>
            </a:fld>
            <a:endParaRPr lang="en-US" sz="1200">
              <a:solidFill>
                <a:prstClr val="black"/>
              </a:solidFill>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30756"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FA06BFB2-3EDF-464C-8FC8-D29468F11BDC}" type="slidenum">
              <a:rPr lang="en-US" sz="1200">
                <a:solidFill>
                  <a:prstClr val="black"/>
                </a:solidFill>
              </a:rPr>
              <a:pPr algn="r"/>
              <a:t>226</a:t>
            </a:fld>
            <a:endParaRPr lang="en-US" sz="1200">
              <a:solidFill>
                <a:prstClr val="black"/>
              </a:solidFill>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31780"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EEE8D8A2-86B6-46F7-A86B-47C299C548D6}" type="slidenum">
              <a:rPr lang="en-US" sz="1200">
                <a:solidFill>
                  <a:prstClr val="black"/>
                </a:solidFill>
              </a:rPr>
              <a:pPr algn="r"/>
              <a:t>227</a:t>
            </a:fld>
            <a:endParaRPr lang="en-US" sz="1200">
              <a:solidFill>
                <a:prstClr val="black"/>
              </a:solidFill>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32804"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CADD81AB-1721-4809-8E3A-05830D44CB92}" type="slidenum">
              <a:rPr lang="en-US" sz="1200">
                <a:solidFill>
                  <a:prstClr val="black"/>
                </a:solidFill>
              </a:rPr>
              <a:pPr algn="r"/>
              <a:t>228</a:t>
            </a:fld>
            <a:endParaRPr lang="en-US" sz="1200">
              <a:solidFill>
                <a:prstClr val="black"/>
              </a:solidFill>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33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dirty="0" smtClean="0"/>
          </a:p>
        </p:txBody>
      </p:sp>
      <p:sp>
        <p:nvSpPr>
          <p:cNvPr id="333828"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236E3DB3-C441-4D3F-81C0-213625F69233}" type="slidenum">
              <a:rPr lang="en-US" sz="1200">
                <a:solidFill>
                  <a:prstClr val="black"/>
                </a:solidFill>
              </a:rPr>
              <a:pPr algn="r"/>
              <a:t>229</a:t>
            </a:fld>
            <a:endParaRPr lang="en-US" sz="1200">
              <a:solidFill>
                <a:prstClr val="black"/>
              </a:solidFill>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ln/>
        </p:spPr>
      </p:sp>
      <p:sp>
        <p:nvSpPr>
          <p:cNvPr id="334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34852"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7627878C-0075-4D96-BA2C-CA12DDF9F130}" type="slidenum">
              <a:rPr lang="en-US" sz="1200">
                <a:solidFill>
                  <a:prstClr val="black"/>
                </a:solidFill>
              </a:rPr>
              <a:pPr algn="r"/>
              <a:t>230</a:t>
            </a:fld>
            <a:endParaRPr lang="en-US" sz="120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4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AE958A-834A-4A4D-8F1B-7BF847D5D064}" type="slidenum">
              <a:rPr lang="en-US" smtClean="0">
                <a:solidFill>
                  <a:prstClr val="black"/>
                </a:solidFill>
              </a:rPr>
              <a:pPr fontAlgn="base">
                <a:spcBef>
                  <a:spcPct val="0"/>
                </a:spcBef>
                <a:spcAft>
                  <a:spcPct val="0"/>
                </a:spcAft>
                <a:defRPr/>
              </a:pPr>
              <a:t>23</a:t>
            </a:fld>
            <a:endParaRPr lang="en-US" smtClean="0">
              <a:solidFill>
                <a:prstClr val="black"/>
              </a:solidFill>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35876"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E332D118-DEB3-4679-8F01-FCD32DA297BB}" type="slidenum">
              <a:rPr lang="en-US" sz="1200">
                <a:solidFill>
                  <a:prstClr val="black"/>
                </a:solidFill>
              </a:rPr>
              <a:pPr algn="r"/>
              <a:t>231</a:t>
            </a:fld>
            <a:endParaRPr lang="en-US" sz="1200">
              <a:solidFill>
                <a:prstClr val="black"/>
              </a:solidFill>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36900"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F967EB68-3359-4348-81D8-B77A189AE0BA}" type="slidenum">
              <a:rPr lang="en-US" sz="1200">
                <a:solidFill>
                  <a:prstClr val="black"/>
                </a:solidFill>
              </a:rPr>
              <a:pPr algn="r"/>
              <a:t>232</a:t>
            </a:fld>
            <a:endParaRPr lang="en-US" sz="1200">
              <a:solidFill>
                <a:prstClr val="black"/>
              </a:solidFill>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TextEdit="1"/>
          </p:cNvSpPr>
          <p:nvPr>
            <p:ph type="sldImg"/>
          </p:nvPr>
        </p:nvSpPr>
        <p:spPr>
          <a:ln/>
        </p:spPr>
      </p:sp>
      <p:sp>
        <p:nvSpPr>
          <p:cNvPr id="3379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smtClean="0"/>
          </a:p>
        </p:txBody>
      </p:sp>
      <p:sp>
        <p:nvSpPr>
          <p:cNvPr id="338948" name="Slide Number Placeholder 3"/>
          <p:cNvSpPr txBox="1">
            <a:spLocks noGrp="1"/>
          </p:cNvSpPr>
          <p:nvPr/>
        </p:nvSpPr>
        <p:spPr bwMode="auto">
          <a:xfrm>
            <a:off x="3884614"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a:solidFill>
                  <a:schemeClr val="tx1"/>
                </a:solidFill>
                <a:latin typeface="Comic Sans MS" pitchFamily="66" charset="0"/>
              </a:defRPr>
            </a:lvl1pPr>
            <a:lvl2pPr marL="742950" indent="-285750" defTabSz="896938">
              <a:defRPr>
                <a:solidFill>
                  <a:schemeClr val="tx1"/>
                </a:solidFill>
                <a:latin typeface="Comic Sans MS" pitchFamily="66" charset="0"/>
              </a:defRPr>
            </a:lvl2pPr>
            <a:lvl3pPr marL="1143000" indent="-228600" defTabSz="896938">
              <a:defRPr>
                <a:solidFill>
                  <a:schemeClr val="tx1"/>
                </a:solidFill>
                <a:latin typeface="Comic Sans MS" pitchFamily="66" charset="0"/>
              </a:defRPr>
            </a:lvl3pPr>
            <a:lvl4pPr marL="1600200" indent="-228600" defTabSz="896938">
              <a:defRPr>
                <a:solidFill>
                  <a:schemeClr val="tx1"/>
                </a:solidFill>
                <a:latin typeface="Comic Sans MS" pitchFamily="66" charset="0"/>
              </a:defRPr>
            </a:lvl4pPr>
            <a:lvl5pPr marL="2057400" indent="-228600" defTabSz="896938">
              <a:defRPr>
                <a:solidFill>
                  <a:schemeClr val="tx1"/>
                </a:solidFill>
                <a:latin typeface="Comic Sans MS" pitchFamily="66" charset="0"/>
              </a:defRPr>
            </a:lvl5pPr>
            <a:lvl6pPr marL="2514600" indent="-228600" defTabSz="896938" eaLnBrk="0" fontAlgn="base" hangingPunct="0">
              <a:spcBef>
                <a:spcPct val="0"/>
              </a:spcBef>
              <a:spcAft>
                <a:spcPct val="0"/>
              </a:spcAft>
              <a:defRPr>
                <a:solidFill>
                  <a:schemeClr val="tx1"/>
                </a:solidFill>
                <a:latin typeface="Comic Sans MS" pitchFamily="66" charset="0"/>
              </a:defRPr>
            </a:lvl6pPr>
            <a:lvl7pPr marL="2971800" indent="-228600" defTabSz="896938" eaLnBrk="0" fontAlgn="base" hangingPunct="0">
              <a:spcBef>
                <a:spcPct val="0"/>
              </a:spcBef>
              <a:spcAft>
                <a:spcPct val="0"/>
              </a:spcAft>
              <a:defRPr>
                <a:solidFill>
                  <a:schemeClr val="tx1"/>
                </a:solidFill>
                <a:latin typeface="Comic Sans MS" pitchFamily="66" charset="0"/>
              </a:defRPr>
            </a:lvl7pPr>
            <a:lvl8pPr marL="3429000" indent="-228600" defTabSz="896938" eaLnBrk="0" fontAlgn="base" hangingPunct="0">
              <a:spcBef>
                <a:spcPct val="0"/>
              </a:spcBef>
              <a:spcAft>
                <a:spcPct val="0"/>
              </a:spcAft>
              <a:defRPr>
                <a:solidFill>
                  <a:schemeClr val="tx1"/>
                </a:solidFill>
                <a:latin typeface="Comic Sans MS" pitchFamily="66" charset="0"/>
              </a:defRPr>
            </a:lvl8pPr>
            <a:lvl9pPr marL="3886200" indent="-228600" defTabSz="896938" eaLnBrk="0" fontAlgn="base" hangingPunct="0">
              <a:spcBef>
                <a:spcPct val="0"/>
              </a:spcBef>
              <a:spcAft>
                <a:spcPct val="0"/>
              </a:spcAft>
              <a:defRPr>
                <a:solidFill>
                  <a:schemeClr val="tx1"/>
                </a:solidFill>
                <a:latin typeface="Comic Sans MS" pitchFamily="66" charset="0"/>
              </a:defRPr>
            </a:lvl9pPr>
          </a:lstStyle>
          <a:p>
            <a:pPr algn="r"/>
            <a:fld id="{F6D78AA4-2ED1-4C14-8D4A-2E1A6F4B4EBD}" type="slidenum">
              <a:rPr lang="en-US" sz="1200">
                <a:solidFill>
                  <a:prstClr val="black"/>
                </a:solidFill>
              </a:rPr>
              <a:pPr algn="r"/>
              <a:t>234</a:t>
            </a:fld>
            <a:endParaRPr lang="en-US" sz="1200">
              <a:solidFill>
                <a:prstClr val="black"/>
              </a:solidFill>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TextEdit="1"/>
          </p:cNvSpPr>
          <p:nvPr>
            <p:ph type="sldImg"/>
          </p:nvPr>
        </p:nvSpPr>
        <p:spPr>
          <a:ln/>
        </p:spPr>
      </p:sp>
      <p:sp>
        <p:nvSpPr>
          <p:cNvPr id="3399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236</a:t>
            </a:fld>
            <a:endParaRPr lang="en-US"/>
          </a:p>
        </p:txBody>
      </p:sp>
    </p:spTree>
    <p:extLst>
      <p:ext uri="{BB962C8B-B14F-4D97-AF65-F5344CB8AC3E}">
        <p14:creationId xmlns:p14="http://schemas.microsoft.com/office/powerpoint/2010/main" val="3258612236"/>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237</a:t>
            </a:fld>
            <a:endParaRPr lang="en-US"/>
          </a:p>
        </p:txBody>
      </p:sp>
    </p:spTree>
    <p:extLst>
      <p:ext uri="{BB962C8B-B14F-4D97-AF65-F5344CB8AC3E}">
        <p14:creationId xmlns:p14="http://schemas.microsoft.com/office/powerpoint/2010/main" val="298884262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TextEdit="1"/>
          </p:cNvSpPr>
          <p:nvPr>
            <p:ph type="sldImg"/>
          </p:nvPr>
        </p:nvSpPr>
        <p:spPr>
          <a:ln/>
        </p:spPr>
      </p:sp>
      <p:sp>
        <p:nvSpPr>
          <p:cNvPr id="34099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TextEdit="1"/>
          </p:cNvSpPr>
          <p:nvPr>
            <p:ph type="sldImg"/>
          </p:nvPr>
        </p:nvSpPr>
        <p:spPr>
          <a:ln/>
        </p:spPr>
      </p:sp>
      <p:sp>
        <p:nvSpPr>
          <p:cNvPr id="3420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240</a:t>
            </a:fld>
            <a:endParaRPr lang="en-US"/>
          </a:p>
        </p:txBody>
      </p:sp>
    </p:spTree>
    <p:extLst>
      <p:ext uri="{BB962C8B-B14F-4D97-AF65-F5344CB8AC3E}">
        <p14:creationId xmlns:p14="http://schemas.microsoft.com/office/powerpoint/2010/main" val="3018639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5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28A3B2-9320-474F-9139-E0698FC131D2}" type="slidenum">
              <a:rPr lang="en-US" smtClean="0">
                <a:solidFill>
                  <a:prstClr val="black"/>
                </a:solidFill>
              </a:rPr>
              <a:pPr fontAlgn="base">
                <a:spcBef>
                  <a:spcPct val="0"/>
                </a:spcBef>
                <a:spcAft>
                  <a:spcPct val="0"/>
                </a:spcAft>
                <a:defRPr/>
              </a:pPr>
              <a:t>24</a:t>
            </a:fld>
            <a:endParaRPr lang="en-US" smtClean="0">
              <a:solidFill>
                <a:prstClr val="black"/>
              </a:solidFill>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TextEdit="1"/>
          </p:cNvSpPr>
          <p:nvPr>
            <p:ph type="sldImg"/>
          </p:nvPr>
        </p:nvSpPr>
        <p:spPr>
          <a:ln/>
        </p:spPr>
      </p:sp>
      <p:sp>
        <p:nvSpPr>
          <p:cNvPr id="3430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B39045C9-45BE-42B6-BE76-B459F48EEE76}" type="slidenum">
              <a:rPr lang="en-US" smtClean="0">
                <a:solidFill>
                  <a:prstClr val="black"/>
                </a:solidFill>
              </a:rPr>
              <a:pPr/>
              <a:t>242</a:t>
            </a:fld>
            <a:endParaRPr lang="en-US">
              <a:solidFill>
                <a:prstClr val="black"/>
              </a:solidFill>
            </a:endParaRPr>
          </a:p>
        </p:txBody>
      </p:sp>
    </p:spTree>
    <p:extLst>
      <p:ext uri="{BB962C8B-B14F-4D97-AF65-F5344CB8AC3E}">
        <p14:creationId xmlns:p14="http://schemas.microsoft.com/office/powerpoint/2010/main" val="2426899182"/>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39045C9-45BE-42B6-BE76-B459F48EEE76}" type="slidenum">
              <a:rPr lang="en-US" smtClean="0">
                <a:solidFill>
                  <a:prstClr val="black"/>
                </a:solidFill>
              </a:rPr>
              <a:pPr/>
              <a:t>243</a:t>
            </a:fld>
            <a:endParaRPr lang="en-US">
              <a:solidFill>
                <a:prstClr val="black"/>
              </a:solidFill>
            </a:endParaRPr>
          </a:p>
        </p:txBody>
      </p:sp>
    </p:spTree>
    <p:extLst>
      <p:ext uri="{BB962C8B-B14F-4D97-AF65-F5344CB8AC3E}">
        <p14:creationId xmlns:p14="http://schemas.microsoft.com/office/powerpoint/2010/main" val="1512450026"/>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67200"/>
            <a:ext cx="5486400" cy="4114800"/>
          </a:xfrm>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B39045C9-45BE-42B6-BE76-B459F48EEE76}" type="slidenum">
              <a:rPr lang="en-US" smtClean="0">
                <a:solidFill>
                  <a:prstClr val="black"/>
                </a:solidFill>
              </a:rPr>
              <a:pPr/>
              <a:t>244</a:t>
            </a:fld>
            <a:endParaRPr lang="en-US">
              <a:solidFill>
                <a:prstClr val="black"/>
              </a:solidFill>
            </a:endParaRPr>
          </a:p>
        </p:txBody>
      </p:sp>
    </p:spTree>
    <p:extLst>
      <p:ext uri="{BB962C8B-B14F-4D97-AF65-F5344CB8AC3E}">
        <p14:creationId xmlns:p14="http://schemas.microsoft.com/office/powerpoint/2010/main" val="3594284089"/>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245</a:t>
            </a:fld>
            <a:endParaRPr lang="en-US"/>
          </a:p>
        </p:txBody>
      </p:sp>
    </p:spTree>
    <p:extLst>
      <p:ext uri="{BB962C8B-B14F-4D97-AF65-F5344CB8AC3E}">
        <p14:creationId xmlns:p14="http://schemas.microsoft.com/office/powerpoint/2010/main" val="1493825022"/>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246</a:t>
            </a:fld>
            <a:endParaRPr lang="en-US"/>
          </a:p>
        </p:txBody>
      </p:sp>
    </p:spTree>
    <p:extLst>
      <p:ext uri="{BB962C8B-B14F-4D97-AF65-F5344CB8AC3E}">
        <p14:creationId xmlns:p14="http://schemas.microsoft.com/office/powerpoint/2010/main" val="347801256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247</a:t>
            </a:fld>
            <a:endParaRPr lang="en-US"/>
          </a:p>
        </p:txBody>
      </p:sp>
    </p:spTree>
    <p:extLst>
      <p:ext uri="{BB962C8B-B14F-4D97-AF65-F5344CB8AC3E}">
        <p14:creationId xmlns:p14="http://schemas.microsoft.com/office/powerpoint/2010/main" val="2443313719"/>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FF8A03-493D-41F3-976F-7EBFDAA0332E}" type="slidenum">
              <a:rPr lang="en-US" smtClean="0"/>
              <a:t>248</a:t>
            </a:fld>
            <a:endParaRPr lang="en-US"/>
          </a:p>
        </p:txBody>
      </p:sp>
    </p:spTree>
    <p:extLst>
      <p:ext uri="{BB962C8B-B14F-4D97-AF65-F5344CB8AC3E}">
        <p14:creationId xmlns:p14="http://schemas.microsoft.com/office/powerpoint/2010/main" val="21390985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249</a:t>
            </a:fld>
            <a:endParaRPr lang="en-US"/>
          </a:p>
        </p:txBody>
      </p:sp>
    </p:spTree>
    <p:extLst>
      <p:ext uri="{BB962C8B-B14F-4D97-AF65-F5344CB8AC3E}">
        <p14:creationId xmlns:p14="http://schemas.microsoft.com/office/powerpoint/2010/main" val="3117919791"/>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250</a:t>
            </a:fld>
            <a:endParaRPr lang="en-US"/>
          </a:p>
        </p:txBody>
      </p:sp>
    </p:spTree>
    <p:extLst>
      <p:ext uri="{BB962C8B-B14F-4D97-AF65-F5344CB8AC3E}">
        <p14:creationId xmlns:p14="http://schemas.microsoft.com/office/powerpoint/2010/main" val="4158513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69E971E-6E74-496E-8584-4F93FE1233B4}" type="slidenum">
              <a:rPr lang="en-US" smtClean="0">
                <a:solidFill>
                  <a:prstClr val="black"/>
                </a:solidFill>
              </a:rPr>
              <a:pPr>
                <a:defRPr/>
              </a:pPr>
              <a:t>25</a:t>
            </a:fld>
            <a:endParaRPr lang="en-US">
              <a:solidFill>
                <a:prstClr val="black"/>
              </a:solidFill>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xfrm>
            <a:off x="685800" y="4343673"/>
            <a:ext cx="5486400" cy="41145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7F3C996-AE75-4368-9B8B-48BC63319359}" type="slidenum">
              <a:rPr lang="en-US" smtClean="0"/>
              <a:pPr>
                <a:defRPr/>
              </a:pPr>
              <a:t>251</a:t>
            </a:fld>
            <a:endParaRPr lang="en-US"/>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252</a:t>
            </a:fld>
            <a:endParaRPr lang="en-US"/>
          </a:p>
        </p:txBody>
      </p:sp>
    </p:spTree>
    <p:extLst>
      <p:ext uri="{BB962C8B-B14F-4D97-AF65-F5344CB8AC3E}">
        <p14:creationId xmlns:p14="http://schemas.microsoft.com/office/powerpoint/2010/main" val="2443674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0BAE73B-DB93-4039-86BB-BBE3BBA1CA16}"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27</a:t>
            </a:fld>
            <a:endParaRPr lang="en-US"/>
          </a:p>
        </p:txBody>
      </p:sp>
    </p:spTree>
    <p:extLst>
      <p:ext uri="{BB962C8B-B14F-4D97-AF65-F5344CB8AC3E}">
        <p14:creationId xmlns:p14="http://schemas.microsoft.com/office/powerpoint/2010/main" val="207491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E626DF3-D506-4F1C-9B93-85733FB4D922}" type="slidenum">
              <a:rPr lang="en-US" smtClean="0">
                <a:solidFill>
                  <a:prstClr val="black"/>
                </a:solidFill>
              </a:rPr>
              <a:pPr>
                <a:def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27E4FE-EC52-4800-855A-CBE0CD481888}" type="slidenum">
              <a:rPr lang="en-US" smtClean="0">
                <a:solidFill>
                  <a:prstClr val="black"/>
                </a:solidFill>
              </a:rPr>
              <a:pPr fontAlgn="base">
                <a:spcBef>
                  <a:spcPct val="0"/>
                </a:spcBef>
                <a:spcAft>
                  <a:spcPct val="0"/>
                </a:spcAft>
                <a:defRPr/>
              </a:pPr>
              <a:t>29</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3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
        <p:nvSpPr>
          <p:cNvPr id="504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B31A20-CB8B-458C-97EF-782F7BE33176}" type="slidenum">
              <a:rPr lang="en-US">
                <a:solidFill>
                  <a:prstClr val="black"/>
                </a:solidFill>
              </a:rPr>
              <a:pPr>
                <a:def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EE01A1D-FC10-4AF7-B465-7B698EAAED75}" type="slidenum">
              <a:rPr lang="en-US" smtClean="0">
                <a:solidFill>
                  <a:prstClr val="black"/>
                </a:solidFill>
              </a:rPr>
              <a:pPr>
                <a:def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7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395268" name="Slide Number Placeholder 3"/>
          <p:cNvSpPr>
            <a:spLocks noGrp="1"/>
          </p:cNvSpPr>
          <p:nvPr>
            <p:ph type="sldNum" sz="quarter" idx="5"/>
          </p:nvPr>
        </p:nvSpPr>
        <p:spPr/>
        <p:txBody>
          <a:bodyPr/>
          <a:lstStyle/>
          <a:p>
            <a:pPr>
              <a:defRPr/>
            </a:pPr>
            <a:fld id="{D6673EEA-D29C-4FDA-AEB5-F62F99162FE4}" type="slidenum">
              <a:rPr lang="en-US">
                <a:solidFill>
                  <a:prstClr val="black"/>
                </a:solidFill>
              </a:rPr>
              <a:pPr>
                <a:def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8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397316" name="Slide Number Placeholder 3"/>
          <p:cNvSpPr>
            <a:spLocks noGrp="1"/>
          </p:cNvSpPr>
          <p:nvPr>
            <p:ph type="sldNum" sz="quarter" idx="5"/>
          </p:nvPr>
        </p:nvSpPr>
        <p:spPr/>
        <p:txBody>
          <a:bodyPr/>
          <a:lstStyle/>
          <a:p>
            <a:pPr>
              <a:defRPr/>
            </a:pPr>
            <a:fld id="{D7743053-10C2-4005-8B1E-8CA3F5266A08}" type="slidenum">
              <a:rPr lang="en-US">
                <a:solidFill>
                  <a:prstClr val="black"/>
                </a:solidFill>
              </a:rPr>
              <a:pPr>
                <a:def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9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398340" name="Slide Number Placeholder 3"/>
          <p:cNvSpPr>
            <a:spLocks noGrp="1"/>
          </p:cNvSpPr>
          <p:nvPr>
            <p:ph type="sldNum" sz="quarter" idx="5"/>
          </p:nvPr>
        </p:nvSpPr>
        <p:spPr/>
        <p:txBody>
          <a:bodyPr/>
          <a:lstStyle/>
          <a:p>
            <a:pPr>
              <a:defRPr/>
            </a:pPr>
            <a:fld id="{0355C292-81DF-405D-B7B4-28A7C80F7715}" type="slidenum">
              <a:rPr lang="en-US">
                <a:solidFill>
                  <a:prstClr val="black"/>
                </a:solidFill>
              </a:rPr>
              <a:pPr>
                <a:def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0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399364" name="Slide Number Placeholder 3"/>
          <p:cNvSpPr>
            <a:spLocks noGrp="1"/>
          </p:cNvSpPr>
          <p:nvPr>
            <p:ph type="sldNum" sz="quarter" idx="5"/>
          </p:nvPr>
        </p:nvSpPr>
        <p:spPr/>
        <p:txBody>
          <a:bodyPr/>
          <a:lstStyle/>
          <a:p>
            <a:pPr>
              <a:defRPr/>
            </a:pPr>
            <a:fld id="{D855F383-E543-4182-B931-15F3EA19F22D}" type="slidenum">
              <a:rPr lang="en-US">
                <a:solidFill>
                  <a:prstClr val="black"/>
                </a:solidFill>
              </a:rPr>
              <a:pPr>
                <a:def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39045C9-45BE-42B6-BE76-B459F48EEE7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645942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36</a:t>
            </a:fld>
            <a:endParaRPr lang="en-US"/>
          </a:p>
        </p:txBody>
      </p:sp>
    </p:spTree>
    <p:extLst>
      <p:ext uri="{BB962C8B-B14F-4D97-AF65-F5344CB8AC3E}">
        <p14:creationId xmlns:p14="http://schemas.microsoft.com/office/powerpoint/2010/main" val="1454314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7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F5AA431-38D4-4266-8DB4-7A3FE4CB3E2E}" type="slidenum">
              <a:rPr lang="en-US" smtClean="0">
                <a:solidFill>
                  <a:prstClr val="black"/>
                </a:solidFill>
              </a:rPr>
              <a:pPr>
                <a:def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8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627B295-9970-4653-89BF-740EE7E8D28B}" type="slidenum">
              <a:rPr lang="en-US" smtClean="0">
                <a:solidFill>
                  <a:prstClr val="black"/>
                </a:solidFill>
              </a:rPr>
              <a:pPr>
                <a:def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9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A85AD2C-C56C-4DB4-952A-8992DCCE20AD}" type="slidenum">
              <a:rPr lang="en-US" smtClean="0">
                <a:solidFill>
                  <a:prstClr val="black"/>
                </a:solidFill>
              </a:rPr>
              <a:pPr>
                <a:defRPr/>
              </a:pPr>
              <a:t>39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1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F488812-9B52-403B-BE8C-A35F2546BBDC}"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6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2EAF6E0-6863-41E6-8660-834AE4BD429D}" type="slidenum">
              <a:rPr lang="en-US" smtClean="0">
                <a:solidFill>
                  <a:prstClr val="black"/>
                </a:solidFill>
              </a:rPr>
              <a:pPr>
                <a:defRPr/>
              </a:pPr>
              <a:t>40</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3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81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140915-CBDB-4E30-8D33-FD367792FDBC}" type="slidenum">
              <a:rPr lang="en-US" smtClean="0">
                <a:solidFill>
                  <a:prstClr val="black"/>
                </a:solidFill>
                <a:latin typeface="Arial" pitchFamily="34" charset="0"/>
              </a:rPr>
              <a:pPr fontAlgn="base">
                <a:spcBef>
                  <a:spcPct val="0"/>
                </a:spcBef>
                <a:spcAft>
                  <a:spcPct val="0"/>
                </a:spcAft>
                <a:defRPr/>
              </a:pPr>
              <a:t>41</a:t>
            </a:fld>
            <a:endParaRPr lang="en-US" smtClean="0">
              <a:solidFill>
                <a:prstClr val="black"/>
              </a:solidFill>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82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4E9C61-5840-4E0E-920D-8FE3028ECC7A}" type="slidenum">
              <a:rPr lang="en-US" smtClean="0">
                <a:solidFill>
                  <a:prstClr val="black"/>
                </a:solidFill>
                <a:latin typeface="Arial" pitchFamily="34" charset="0"/>
              </a:rPr>
              <a:pPr fontAlgn="base">
                <a:spcBef>
                  <a:spcPct val="0"/>
                </a:spcBef>
                <a:spcAft>
                  <a:spcPct val="0"/>
                </a:spcAft>
                <a:defRPr/>
              </a:pPr>
              <a:t>42</a:t>
            </a:fld>
            <a:endParaRPr lang="en-US" smtClean="0">
              <a:solidFill>
                <a:prstClr val="black"/>
              </a:solidFill>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1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39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BFB365-F0B8-4603-B767-6C45A617C012}" type="slidenum">
              <a:rPr lang="en-US" smtClean="0">
                <a:solidFill>
                  <a:prstClr val="black"/>
                </a:solidFill>
                <a:latin typeface="Arial" pitchFamily="34" charset="0"/>
              </a:rPr>
              <a:pPr fontAlgn="base">
                <a:spcBef>
                  <a:spcPct val="0"/>
                </a:spcBef>
                <a:spcAft>
                  <a:spcPct val="0"/>
                </a:spcAft>
                <a:defRPr/>
              </a:pPr>
              <a:t>43</a:t>
            </a:fld>
            <a:endParaRPr lang="en-US" smtClean="0">
              <a:solidFill>
                <a:prstClr val="black"/>
              </a:solidFill>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2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40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7F11DB-FF5E-4105-8D68-E7220EA1F7B8}" type="slidenum">
              <a:rPr lang="en-US" smtClean="0">
                <a:solidFill>
                  <a:prstClr val="black"/>
                </a:solidFill>
                <a:latin typeface="Arial" pitchFamily="34" charset="0"/>
              </a:rPr>
              <a:pPr fontAlgn="base">
                <a:spcBef>
                  <a:spcPct val="0"/>
                </a:spcBef>
                <a:spcAft>
                  <a:spcPct val="0"/>
                </a:spcAft>
                <a:defRPr/>
              </a:pPr>
              <a:t>44</a:t>
            </a:fld>
            <a:endParaRPr lang="en-US" smtClean="0">
              <a:solidFill>
                <a:prstClr val="black"/>
              </a:solidFill>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41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B32732-8601-4955-A840-4A2E39F24680}" type="slidenum">
              <a:rPr lang="en-US" smtClean="0">
                <a:solidFill>
                  <a:prstClr val="black"/>
                </a:solidFill>
                <a:latin typeface="Arial" pitchFamily="34" charset="0"/>
              </a:rPr>
              <a:pPr fontAlgn="base">
                <a:spcBef>
                  <a:spcPct val="0"/>
                </a:spcBef>
                <a:spcAft>
                  <a:spcPct val="0"/>
                </a:spcAft>
                <a:defRPr/>
              </a:pPr>
              <a:t>45</a:t>
            </a:fld>
            <a:endParaRPr lang="en-US" smtClean="0">
              <a:solidFill>
                <a:prstClr val="black"/>
              </a:solidFill>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4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42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273E1B-1E00-439E-97EA-15A3E14D1B18}" type="slidenum">
              <a:rPr lang="en-US" smtClean="0">
                <a:solidFill>
                  <a:prstClr val="black"/>
                </a:solidFill>
                <a:latin typeface="Arial" pitchFamily="34" charset="0"/>
              </a:rPr>
              <a:pPr fontAlgn="base">
                <a:spcBef>
                  <a:spcPct val="0"/>
                </a:spcBef>
                <a:spcAft>
                  <a:spcPct val="0"/>
                </a:spcAft>
                <a:defRPr/>
              </a:pPr>
              <a:t>46</a:t>
            </a:fld>
            <a:endParaRPr lang="en-US" smtClean="0">
              <a:solidFill>
                <a:prstClr val="black"/>
              </a:solidFill>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9279EC-76B0-4A55-9102-790EF117825E}" type="slidenum">
              <a:rPr lang="en-US" smtClean="0">
                <a:solidFill>
                  <a:prstClr val="black"/>
                </a:solidFill>
                <a:latin typeface="Arial" pitchFamily="34" charset="0"/>
              </a:rPr>
              <a:pPr fontAlgn="base">
                <a:spcBef>
                  <a:spcPct val="0"/>
                </a:spcBef>
                <a:spcAft>
                  <a:spcPct val="0"/>
                </a:spcAft>
                <a:defRPr/>
              </a:pPr>
              <a:t>47</a:t>
            </a:fld>
            <a:endParaRPr lang="en-US" smtClean="0">
              <a:solidFill>
                <a:prstClr val="black"/>
              </a:solidFill>
              <a:latin typeface="Arial" pitchFamily="34" charset="0"/>
            </a:endParaRPr>
          </a:p>
        </p:txBody>
      </p:sp>
      <p:sp>
        <p:nvSpPr>
          <p:cNvPr id="565251"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5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6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43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41C7AE-7F62-4389-B657-8AB022848ECC}" type="slidenum">
              <a:rPr lang="en-US" smtClean="0">
                <a:solidFill>
                  <a:prstClr val="black"/>
                </a:solidFill>
                <a:latin typeface="Arial" pitchFamily="34" charset="0"/>
              </a:rPr>
              <a:pPr fontAlgn="base">
                <a:spcBef>
                  <a:spcPct val="0"/>
                </a:spcBef>
                <a:spcAft>
                  <a:spcPct val="0"/>
                </a:spcAft>
                <a:defRPr/>
              </a:pPr>
              <a:t>48</a:t>
            </a:fld>
            <a:endParaRPr lang="en-US" smtClean="0">
              <a:solidFill>
                <a:prstClr val="black"/>
              </a:solidFill>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8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45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0DA4C-C972-4AB3-BFF5-F79DD8D899D0}" type="slidenum">
              <a:rPr lang="en-US" smtClean="0">
                <a:solidFill>
                  <a:prstClr val="black"/>
                </a:solidFill>
                <a:latin typeface="Arial" pitchFamily="34" charset="0"/>
              </a:rPr>
              <a:pPr fontAlgn="base">
                <a:spcBef>
                  <a:spcPct val="0"/>
                </a:spcBef>
                <a:spcAft>
                  <a:spcPct val="0"/>
                </a:spcAft>
                <a:defRPr/>
              </a:pPr>
              <a:t>49</a:t>
            </a:fld>
            <a:endParaRPr lang="en-US" smtClean="0">
              <a:solidFill>
                <a:prstClr val="black"/>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6F294BD-119D-4D87-BF96-8F495AC7AEE6}" type="slidenum">
              <a:rPr lang="en-US">
                <a:solidFill>
                  <a:prstClr val="black"/>
                </a:solidFill>
              </a:rPr>
              <a:pPr>
                <a:defRPr/>
              </a:pPr>
              <a:t>5</a:t>
            </a:fld>
            <a:endParaRPr lang="en-US" dirty="0">
              <a:solidFill>
                <a:prstClr val="black"/>
              </a:solidFill>
            </a:endParaRPr>
          </a:p>
        </p:txBody>
      </p:sp>
      <p:sp>
        <p:nvSpPr>
          <p:cNvPr id="525315" name="Rectangle 2"/>
          <p:cNvSpPr>
            <a:spLocks noGrp="1" noRot="1" noChangeAspect="1" noChangeArrowheads="1" noTextEdit="1"/>
          </p:cNvSpPr>
          <p:nvPr>
            <p:ph type="sldImg"/>
          </p:nvPr>
        </p:nvSpPr>
        <p:spPr bwMode="auto">
          <a:xfrm>
            <a:off x="1144588" y="685800"/>
            <a:ext cx="4568825" cy="34274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2531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0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47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3A05CD-5CBC-436D-B5AE-3DD661FA56EB}" type="slidenum">
              <a:rPr lang="en-US" smtClean="0">
                <a:solidFill>
                  <a:prstClr val="black"/>
                </a:solidFill>
                <a:latin typeface="Arial" pitchFamily="34" charset="0"/>
              </a:rPr>
              <a:pPr fontAlgn="base">
                <a:spcBef>
                  <a:spcPct val="0"/>
                </a:spcBef>
                <a:spcAft>
                  <a:spcPct val="0"/>
                </a:spcAft>
                <a:defRPr/>
              </a:pPr>
              <a:t>50</a:t>
            </a:fld>
            <a:endParaRPr lang="en-US" smtClean="0">
              <a:solidFill>
                <a:prstClr val="black"/>
              </a:solidFill>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1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48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BEDC7E-0243-413B-83FE-568111831BD4}" type="slidenum">
              <a:rPr lang="en-US" smtClean="0">
                <a:solidFill>
                  <a:prstClr val="black"/>
                </a:solidFill>
                <a:latin typeface="Arial" pitchFamily="34" charset="0"/>
              </a:rPr>
              <a:pPr fontAlgn="base">
                <a:spcBef>
                  <a:spcPct val="0"/>
                </a:spcBef>
                <a:spcAft>
                  <a:spcPct val="0"/>
                </a:spcAft>
                <a:defRPr/>
              </a:pPr>
              <a:t>51</a:t>
            </a:fld>
            <a:endParaRPr lang="en-US" smtClean="0">
              <a:solidFill>
                <a:prstClr val="black"/>
              </a:solidFill>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50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D51F0D-EBB1-4AFA-A421-4D5A7AF33325}" type="slidenum">
              <a:rPr lang="en-US" smtClean="0">
                <a:solidFill>
                  <a:prstClr val="black"/>
                </a:solidFill>
                <a:latin typeface="Arial" pitchFamily="34" charset="0"/>
              </a:rPr>
              <a:pPr fontAlgn="base">
                <a:spcBef>
                  <a:spcPct val="0"/>
                </a:spcBef>
                <a:spcAft>
                  <a:spcPct val="0"/>
                </a:spcAft>
                <a:defRPr/>
              </a:pPr>
              <a:t>52</a:t>
            </a:fld>
            <a:endParaRPr lang="en-US" smtClean="0">
              <a:solidFill>
                <a:prstClr val="black"/>
              </a:solidFill>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4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51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F8C929-1452-4C6F-813A-F82296673A34}" type="slidenum">
              <a:rPr lang="en-US" smtClean="0">
                <a:solidFill>
                  <a:prstClr val="black"/>
                </a:solidFill>
                <a:latin typeface="Arial" pitchFamily="34" charset="0"/>
              </a:rPr>
              <a:pPr fontAlgn="base">
                <a:spcBef>
                  <a:spcPct val="0"/>
                </a:spcBef>
                <a:spcAft>
                  <a:spcPct val="0"/>
                </a:spcAft>
                <a:defRPr/>
              </a:pPr>
              <a:t>53</a:t>
            </a:fld>
            <a:endParaRPr lang="en-US" smtClean="0">
              <a:solidFill>
                <a:prstClr val="black"/>
              </a:solidFill>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6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53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74D80B-BAAC-46CC-809C-D4308DF42E5A}" type="slidenum">
              <a:rPr lang="en-US" smtClean="0">
                <a:solidFill>
                  <a:prstClr val="black"/>
                </a:solidFill>
                <a:latin typeface="Arial" pitchFamily="34" charset="0"/>
              </a:rPr>
              <a:pPr fontAlgn="base">
                <a:spcBef>
                  <a:spcPct val="0"/>
                </a:spcBef>
                <a:spcAft>
                  <a:spcPct val="0"/>
                </a:spcAft>
                <a:defRPr/>
              </a:pPr>
              <a:t>54</a:t>
            </a:fld>
            <a:endParaRPr lang="en-US" smtClean="0">
              <a:solidFill>
                <a:prstClr val="black"/>
              </a:solidFill>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7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55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E1A70D-4409-40DD-882B-ABC189EE28A3}" type="slidenum">
              <a:rPr lang="en-US" smtClean="0">
                <a:solidFill>
                  <a:prstClr val="black"/>
                </a:solidFill>
                <a:latin typeface="Arial" pitchFamily="34" charset="0"/>
              </a:rPr>
              <a:pPr fontAlgn="base">
                <a:spcBef>
                  <a:spcPct val="0"/>
                </a:spcBef>
                <a:spcAft>
                  <a:spcPct val="0"/>
                </a:spcAft>
                <a:defRPr/>
              </a:pPr>
              <a:t>55</a:t>
            </a:fld>
            <a:endParaRPr lang="en-US" smtClean="0">
              <a:solidFill>
                <a:prstClr val="black"/>
              </a:solidFill>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9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57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651C9A-1D74-4B3C-8EBF-E1F8E57EA6EE}" type="slidenum">
              <a:rPr lang="en-US" smtClean="0">
                <a:solidFill>
                  <a:prstClr val="black"/>
                </a:solidFill>
                <a:latin typeface="Arial" pitchFamily="34" charset="0"/>
              </a:rPr>
              <a:pPr fontAlgn="base">
                <a:spcBef>
                  <a:spcPct val="0"/>
                </a:spcBef>
                <a:spcAft>
                  <a:spcPct val="0"/>
                </a:spcAft>
                <a:defRPr/>
              </a:pPr>
              <a:t>56</a:t>
            </a:fld>
            <a:endParaRPr lang="en-US" smtClean="0">
              <a:solidFill>
                <a:prstClr val="black"/>
              </a:solidFill>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0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58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D844D5-487E-4366-AFB4-8E3C8E3837FA}" type="slidenum">
              <a:rPr lang="en-US" smtClean="0">
                <a:solidFill>
                  <a:prstClr val="black"/>
                </a:solidFill>
                <a:latin typeface="Arial" pitchFamily="34" charset="0"/>
              </a:rPr>
              <a:pPr fontAlgn="base">
                <a:spcBef>
                  <a:spcPct val="0"/>
                </a:spcBef>
                <a:spcAft>
                  <a:spcPct val="0"/>
                </a:spcAft>
                <a:defRPr/>
              </a:pPr>
              <a:t>57</a:t>
            </a:fld>
            <a:endParaRPr lang="en-US" smtClean="0">
              <a:solidFill>
                <a:prstClr val="black"/>
              </a:solidFill>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1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59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93156-AC64-496E-81DC-FB941FC712B0}" type="slidenum">
              <a:rPr lang="en-US" smtClean="0">
                <a:solidFill>
                  <a:prstClr val="black"/>
                </a:solidFill>
                <a:latin typeface="Arial" pitchFamily="34" charset="0"/>
              </a:rPr>
              <a:pPr fontAlgn="base">
                <a:spcBef>
                  <a:spcPct val="0"/>
                </a:spcBef>
                <a:spcAft>
                  <a:spcPct val="0"/>
                </a:spcAft>
                <a:defRPr/>
              </a:pPr>
              <a:t>58</a:t>
            </a:fld>
            <a:endParaRPr lang="en-US" smtClean="0">
              <a:solidFill>
                <a:prstClr val="black"/>
              </a:solidFill>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2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60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FF6B17-AD26-489A-9CFF-FE84D864A150}" type="slidenum">
              <a:rPr lang="en-US" smtClean="0">
                <a:solidFill>
                  <a:prstClr val="black"/>
                </a:solidFill>
                <a:latin typeface="Arial" pitchFamily="34" charset="0"/>
              </a:rPr>
              <a:pPr fontAlgn="base">
                <a:spcBef>
                  <a:spcPct val="0"/>
                </a:spcBef>
                <a:spcAft>
                  <a:spcPct val="0"/>
                </a:spcAft>
                <a:defRPr/>
              </a:pPr>
              <a:t>59</a:t>
            </a:fld>
            <a:endParaRPr lang="en-US" smtClean="0">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5628B26-E875-4EB3-A989-CED68D99CDB5}" type="slidenum">
              <a:rPr lang="en-US">
                <a:solidFill>
                  <a:prstClr val="black"/>
                </a:solidFill>
              </a:rPr>
              <a:pPr>
                <a:defRPr/>
              </a:pPr>
              <a:t>6</a:t>
            </a:fld>
            <a:endParaRPr lang="en-US" dirty="0">
              <a:solidFill>
                <a:prstClr val="black"/>
              </a:solidFill>
            </a:endParaRPr>
          </a:p>
        </p:txBody>
      </p:sp>
      <p:sp>
        <p:nvSpPr>
          <p:cNvPr id="527363" name="Rectangle 2"/>
          <p:cNvSpPr>
            <a:spLocks noGrp="1" noRot="1" noChangeAspect="1" noChangeArrowheads="1" noTextEdit="1"/>
          </p:cNvSpPr>
          <p:nvPr>
            <p:ph type="sldImg"/>
          </p:nvPr>
        </p:nvSpPr>
        <p:spPr bwMode="auto">
          <a:xfrm>
            <a:off x="1144588" y="685800"/>
            <a:ext cx="4568825" cy="34274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273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61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541E63-FFF7-492D-80D1-5B6BD533FB41}" type="slidenum">
              <a:rPr lang="en-US" smtClean="0">
                <a:solidFill>
                  <a:prstClr val="black"/>
                </a:solidFill>
                <a:latin typeface="Arial" pitchFamily="34" charset="0"/>
              </a:rPr>
              <a:pPr fontAlgn="base">
                <a:spcBef>
                  <a:spcPct val="0"/>
                </a:spcBef>
                <a:spcAft>
                  <a:spcPct val="0"/>
                </a:spcAft>
                <a:defRPr/>
              </a:pPr>
              <a:t>60</a:t>
            </a:fld>
            <a:endParaRPr lang="en-US" smtClean="0">
              <a:solidFill>
                <a:prstClr val="black"/>
              </a:solidFill>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017AB5-06DE-4668-8496-9F4D6B578D75}" type="slidenum">
              <a:rPr lang="en-US" smtClean="0">
                <a:solidFill>
                  <a:prstClr val="black"/>
                </a:solidFill>
                <a:latin typeface="Times New Roman" pitchFamily="18" charset="0"/>
                <a:ea typeface="Osaka" charset="-128"/>
              </a:rPr>
              <a:pPr fontAlgn="base">
                <a:spcBef>
                  <a:spcPct val="0"/>
                </a:spcBef>
                <a:spcAft>
                  <a:spcPct val="0"/>
                </a:spcAft>
                <a:defRPr/>
              </a:pPr>
              <a:t>61</a:t>
            </a:fld>
            <a:endParaRPr lang="en-US" smtClean="0">
              <a:solidFill>
                <a:prstClr val="black"/>
              </a:solidFill>
              <a:latin typeface="Times New Roman" pitchFamily="18" charset="0"/>
              <a:ea typeface="Osaka" charset="-128"/>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A9F948-25B3-4FF3-B372-08A9B745E976}" type="slidenum">
              <a:rPr lang="en-US" smtClean="0">
                <a:solidFill>
                  <a:prstClr val="black"/>
                </a:solidFill>
                <a:latin typeface="Times New Roman" pitchFamily="18" charset="0"/>
                <a:ea typeface="Osaka" charset="-128"/>
              </a:rPr>
              <a:pPr fontAlgn="base">
                <a:spcBef>
                  <a:spcPct val="0"/>
                </a:spcBef>
                <a:spcAft>
                  <a:spcPct val="0"/>
                </a:spcAft>
                <a:defRPr/>
              </a:pPr>
              <a:t>62</a:t>
            </a:fld>
            <a:endParaRPr lang="en-US" smtClean="0">
              <a:solidFill>
                <a:prstClr val="black"/>
              </a:solidFill>
              <a:latin typeface="Times New Roman" pitchFamily="18" charset="0"/>
              <a:ea typeface="Osaka" charset="-128"/>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63</a:t>
            </a:fld>
            <a:endParaRPr lang="en-US"/>
          </a:p>
        </p:txBody>
      </p:sp>
    </p:spTree>
    <p:extLst>
      <p:ext uri="{BB962C8B-B14F-4D97-AF65-F5344CB8AC3E}">
        <p14:creationId xmlns:p14="http://schemas.microsoft.com/office/powerpoint/2010/main" val="33971484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39045C9-45BE-42B6-BE76-B459F48EEE76}"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3865745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39045C9-45BE-42B6-BE76-B459F48EEE76}"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2868301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39045C9-45BE-42B6-BE76-B459F48EEE76}"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917835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39045C9-45BE-42B6-BE76-B459F48EEE76}"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320758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68</a:t>
            </a:fld>
            <a:endParaRPr lang="en-US"/>
          </a:p>
        </p:txBody>
      </p:sp>
    </p:spTree>
    <p:extLst>
      <p:ext uri="{BB962C8B-B14F-4D97-AF65-F5344CB8AC3E}">
        <p14:creationId xmlns:p14="http://schemas.microsoft.com/office/powerpoint/2010/main" val="14245425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69</a:t>
            </a:fld>
            <a:endParaRPr lang="en-US"/>
          </a:p>
        </p:txBody>
      </p:sp>
    </p:spTree>
    <p:extLst>
      <p:ext uri="{BB962C8B-B14F-4D97-AF65-F5344CB8AC3E}">
        <p14:creationId xmlns:p14="http://schemas.microsoft.com/office/powerpoint/2010/main" val="200643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1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
        <p:nvSpPr>
          <p:cNvPr id="524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2C3199E-7975-4351-ACAD-3D1902D220BD}" type="slidenum">
              <a:rPr lang="en-US">
                <a:solidFill>
                  <a:prstClr val="black"/>
                </a:solidFill>
              </a:rPr>
              <a:pPr>
                <a:defRPr/>
              </a:pPr>
              <a:t>7</a:t>
            </a:fld>
            <a:endParaRPr lang="en-US" dirty="0">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70</a:t>
            </a:fld>
            <a:endParaRPr lang="en-US"/>
          </a:p>
        </p:txBody>
      </p:sp>
    </p:spTree>
    <p:extLst>
      <p:ext uri="{BB962C8B-B14F-4D97-AF65-F5344CB8AC3E}">
        <p14:creationId xmlns:p14="http://schemas.microsoft.com/office/powerpoint/2010/main" val="25699300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71</a:t>
            </a:fld>
            <a:endParaRPr lang="en-US"/>
          </a:p>
        </p:txBody>
      </p:sp>
    </p:spTree>
    <p:extLst>
      <p:ext uri="{BB962C8B-B14F-4D97-AF65-F5344CB8AC3E}">
        <p14:creationId xmlns:p14="http://schemas.microsoft.com/office/powerpoint/2010/main" val="25506065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72</a:t>
            </a:fld>
            <a:endParaRPr lang="en-US"/>
          </a:p>
        </p:txBody>
      </p:sp>
    </p:spTree>
    <p:extLst>
      <p:ext uri="{BB962C8B-B14F-4D97-AF65-F5344CB8AC3E}">
        <p14:creationId xmlns:p14="http://schemas.microsoft.com/office/powerpoint/2010/main" val="41915927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73</a:t>
            </a:fld>
            <a:endParaRPr lang="en-US"/>
          </a:p>
        </p:txBody>
      </p:sp>
    </p:spTree>
    <p:extLst>
      <p:ext uri="{BB962C8B-B14F-4D97-AF65-F5344CB8AC3E}">
        <p14:creationId xmlns:p14="http://schemas.microsoft.com/office/powerpoint/2010/main" val="13861857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74</a:t>
            </a:fld>
            <a:endParaRPr lang="en-US"/>
          </a:p>
        </p:txBody>
      </p:sp>
    </p:spTree>
    <p:extLst>
      <p:ext uri="{BB962C8B-B14F-4D97-AF65-F5344CB8AC3E}">
        <p14:creationId xmlns:p14="http://schemas.microsoft.com/office/powerpoint/2010/main" val="12074350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Image Placeholder 1"/>
          <p:cNvSpPr>
            <a:spLocks noGrp="1" noRot="1" noChangeAspect="1" noTextEdit="1"/>
          </p:cNvSpPr>
          <p:nvPr>
            <p:ph type="sldImg"/>
          </p:nvPr>
        </p:nvSpPr>
        <p:spPr>
          <a:ln/>
        </p:spPr>
      </p:sp>
      <p:sp>
        <p:nvSpPr>
          <p:cNvPr id="517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3028" name="Slide Number Placeholder 3"/>
          <p:cNvSpPr>
            <a:spLocks noGrp="1"/>
          </p:cNvSpPr>
          <p:nvPr>
            <p:ph type="sldNum" sz="quarter" idx="5"/>
          </p:nvPr>
        </p:nvSpPr>
        <p:spPr/>
        <p:txBody>
          <a:bodyPr/>
          <a:lstStyle/>
          <a:p>
            <a:pPr>
              <a:defRPr/>
            </a:pPr>
            <a:fld id="{BF813423-EB95-423E-92AD-5E9CA670C00E}" type="slidenum">
              <a:rPr lang="en-US" smtClean="0">
                <a:solidFill>
                  <a:prstClr val="black"/>
                </a:solidFill>
              </a:rPr>
              <a:pPr>
                <a:defRPr/>
              </a:pPr>
              <a:t>75</a:t>
            </a:fld>
            <a:endParaRPr lang="en-US" smtClean="0">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Slide Image Placeholder 1"/>
          <p:cNvSpPr>
            <a:spLocks noGrp="1" noRot="1" noChangeAspect="1" noTextEdit="1"/>
          </p:cNvSpPr>
          <p:nvPr>
            <p:ph type="sldImg"/>
          </p:nvPr>
        </p:nvSpPr>
        <p:spPr>
          <a:ln/>
        </p:spPr>
      </p:sp>
      <p:sp>
        <p:nvSpPr>
          <p:cNvPr id="518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4052" name="Slide Number Placeholder 3"/>
          <p:cNvSpPr>
            <a:spLocks noGrp="1"/>
          </p:cNvSpPr>
          <p:nvPr>
            <p:ph type="sldNum" sz="quarter" idx="5"/>
          </p:nvPr>
        </p:nvSpPr>
        <p:spPr/>
        <p:txBody>
          <a:bodyPr/>
          <a:lstStyle/>
          <a:p>
            <a:pPr>
              <a:defRPr/>
            </a:pPr>
            <a:fld id="{87EB9AE8-E879-417D-854F-88A6772E759B}" type="slidenum">
              <a:rPr lang="en-US" smtClean="0">
                <a:solidFill>
                  <a:prstClr val="black"/>
                </a:solidFill>
              </a:rPr>
              <a:pPr>
                <a:defRPr/>
              </a:pPr>
              <a:t>76</a:t>
            </a:fld>
            <a:endParaRPr lang="en-US" smtClean="0">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Slide Image Placeholder 1"/>
          <p:cNvSpPr>
            <a:spLocks noGrp="1" noRot="1" noChangeAspect="1" noTextEdit="1"/>
          </p:cNvSpPr>
          <p:nvPr>
            <p:ph type="sldImg"/>
          </p:nvPr>
        </p:nvSpPr>
        <p:spPr>
          <a:ln/>
        </p:spPr>
      </p:sp>
      <p:sp>
        <p:nvSpPr>
          <p:cNvPr id="520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6100" name="Slide Number Placeholder 3"/>
          <p:cNvSpPr>
            <a:spLocks noGrp="1"/>
          </p:cNvSpPr>
          <p:nvPr>
            <p:ph type="sldNum" sz="quarter" idx="5"/>
          </p:nvPr>
        </p:nvSpPr>
        <p:spPr/>
        <p:txBody>
          <a:bodyPr/>
          <a:lstStyle/>
          <a:p>
            <a:pPr>
              <a:defRPr/>
            </a:pPr>
            <a:fld id="{99480E28-D756-4537-93CD-BC9E6D753BF4}" type="slidenum">
              <a:rPr lang="en-US" smtClean="0">
                <a:solidFill>
                  <a:prstClr val="black"/>
                </a:solidFill>
              </a:rPr>
              <a:pPr>
                <a:defRPr/>
              </a:pPr>
              <a:t>77</a:t>
            </a:fld>
            <a:endParaRPr lang="en-US" smtClean="0">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Image Placeholder 1"/>
          <p:cNvSpPr>
            <a:spLocks noGrp="1" noRot="1" noChangeAspect="1" noTextEdit="1"/>
          </p:cNvSpPr>
          <p:nvPr>
            <p:ph type="sldImg"/>
          </p:nvPr>
        </p:nvSpPr>
        <p:spPr>
          <a:ln/>
        </p:spPr>
      </p:sp>
      <p:sp>
        <p:nvSpPr>
          <p:cNvPr id="521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7124" name="Slide Number Placeholder 3"/>
          <p:cNvSpPr>
            <a:spLocks noGrp="1"/>
          </p:cNvSpPr>
          <p:nvPr>
            <p:ph type="sldNum" sz="quarter" idx="5"/>
          </p:nvPr>
        </p:nvSpPr>
        <p:spPr/>
        <p:txBody>
          <a:bodyPr/>
          <a:lstStyle/>
          <a:p>
            <a:pPr>
              <a:defRPr/>
            </a:pPr>
            <a:fld id="{1768B056-8454-4995-9E64-81DA125CFAEF}" type="slidenum">
              <a:rPr lang="en-US" smtClean="0">
                <a:solidFill>
                  <a:prstClr val="black"/>
                </a:solidFill>
              </a:rPr>
              <a:pPr>
                <a:defRPr/>
              </a:pPr>
              <a:t>78</a:t>
            </a:fld>
            <a:endParaRPr lang="en-US" smtClean="0">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Slide Image Placeholder 1"/>
          <p:cNvSpPr>
            <a:spLocks noGrp="1" noRot="1" noChangeAspect="1" noTextEdit="1"/>
          </p:cNvSpPr>
          <p:nvPr>
            <p:ph type="sldImg"/>
          </p:nvPr>
        </p:nvSpPr>
        <p:spPr>
          <a:ln/>
        </p:spPr>
      </p:sp>
      <p:sp>
        <p:nvSpPr>
          <p:cNvPr id="522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8148" name="Slide Number Placeholder 3"/>
          <p:cNvSpPr>
            <a:spLocks noGrp="1"/>
          </p:cNvSpPr>
          <p:nvPr>
            <p:ph type="sldNum" sz="quarter" idx="5"/>
          </p:nvPr>
        </p:nvSpPr>
        <p:spPr/>
        <p:txBody>
          <a:bodyPr/>
          <a:lstStyle/>
          <a:p>
            <a:pPr>
              <a:defRPr/>
            </a:pPr>
            <a:fld id="{9A637A4F-BCC7-4DF1-AF5A-F4D3468DEE98}" type="slidenum">
              <a:rPr lang="en-US" smtClean="0">
                <a:solidFill>
                  <a:prstClr val="black"/>
                </a:solidFill>
              </a:rPr>
              <a:pPr>
                <a:defRPr/>
              </a:pPr>
              <a:t>79</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8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509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1EDBBF1-D933-4610-8E29-7285887F3DA6}" type="slidenum">
              <a:rPr lang="en-US">
                <a:solidFill>
                  <a:prstClr val="black"/>
                </a:solidFill>
              </a:rPr>
              <a:pPr>
                <a:defRPr/>
              </a:pPr>
              <a:t>8</a:t>
            </a:fld>
            <a:endParaRPr lang="en-US">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Image Placeholder 1"/>
          <p:cNvSpPr>
            <a:spLocks noGrp="1" noRot="1" noChangeAspect="1" noTextEdit="1"/>
          </p:cNvSpPr>
          <p:nvPr>
            <p:ph type="sldImg"/>
          </p:nvPr>
        </p:nvSpPr>
        <p:spPr>
          <a:ln/>
        </p:spPr>
      </p:sp>
      <p:sp>
        <p:nvSpPr>
          <p:cNvPr id="523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9172" name="Slide Number Placeholder 3"/>
          <p:cNvSpPr>
            <a:spLocks noGrp="1"/>
          </p:cNvSpPr>
          <p:nvPr>
            <p:ph type="sldNum" sz="quarter" idx="5"/>
          </p:nvPr>
        </p:nvSpPr>
        <p:spPr/>
        <p:txBody>
          <a:bodyPr/>
          <a:lstStyle/>
          <a:p>
            <a:pPr>
              <a:defRPr/>
            </a:pPr>
            <a:fld id="{94E85E1B-7ED2-4052-824A-69A6DAA9360C}" type="slidenum">
              <a:rPr lang="en-US" smtClean="0">
                <a:solidFill>
                  <a:prstClr val="black"/>
                </a:solidFill>
              </a:rPr>
              <a:pPr>
                <a:defRPr/>
              </a:pPr>
              <a:t>80</a:t>
            </a:fld>
            <a:endParaRPr lang="en-US" smtClean="0">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Slide Image Placeholder 1"/>
          <p:cNvSpPr>
            <a:spLocks noGrp="1" noRot="1" noChangeAspect="1" noTextEdit="1"/>
          </p:cNvSpPr>
          <p:nvPr>
            <p:ph type="sldImg"/>
          </p:nvPr>
        </p:nvSpPr>
        <p:spPr>
          <a:ln/>
        </p:spPr>
      </p:sp>
      <p:sp>
        <p:nvSpPr>
          <p:cNvPr id="524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0196" name="Slide Number Placeholder 3"/>
          <p:cNvSpPr>
            <a:spLocks noGrp="1"/>
          </p:cNvSpPr>
          <p:nvPr>
            <p:ph type="sldNum" sz="quarter" idx="5"/>
          </p:nvPr>
        </p:nvSpPr>
        <p:spPr/>
        <p:txBody>
          <a:bodyPr/>
          <a:lstStyle/>
          <a:p>
            <a:pPr>
              <a:defRPr/>
            </a:pPr>
            <a:fld id="{8A264CBE-CD13-4102-9506-CEEBAC59EE26}" type="slidenum">
              <a:rPr lang="en-US" smtClean="0">
                <a:solidFill>
                  <a:prstClr val="black"/>
                </a:solidFill>
              </a:rPr>
              <a:pPr>
                <a:defRPr/>
              </a:pPr>
              <a:t>81</a:t>
            </a:fld>
            <a:endParaRPr lang="en-US" smtClean="0">
              <a:solidFill>
                <a:prstClr val="blac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Slide Image Placeholder 1"/>
          <p:cNvSpPr>
            <a:spLocks noGrp="1" noRot="1" noChangeAspect="1" noTextEdit="1"/>
          </p:cNvSpPr>
          <p:nvPr>
            <p:ph type="sldImg"/>
          </p:nvPr>
        </p:nvSpPr>
        <p:spPr>
          <a:ln/>
        </p:spPr>
      </p:sp>
      <p:sp>
        <p:nvSpPr>
          <p:cNvPr id="525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1220" name="Slide Number Placeholder 3"/>
          <p:cNvSpPr>
            <a:spLocks noGrp="1"/>
          </p:cNvSpPr>
          <p:nvPr>
            <p:ph type="sldNum" sz="quarter" idx="5"/>
          </p:nvPr>
        </p:nvSpPr>
        <p:spPr/>
        <p:txBody>
          <a:bodyPr/>
          <a:lstStyle/>
          <a:p>
            <a:pPr>
              <a:defRPr/>
            </a:pPr>
            <a:fld id="{603F59EE-36C5-446E-9F28-AA107366E06C}" type="slidenum">
              <a:rPr lang="en-US" smtClean="0">
                <a:solidFill>
                  <a:prstClr val="black"/>
                </a:solidFill>
              </a:rPr>
              <a:pPr>
                <a:defRPr/>
              </a:pPr>
              <a:t>82</a:t>
            </a:fld>
            <a:endParaRPr lang="en-US" smtClean="0">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Slide Image Placeholder 1"/>
          <p:cNvSpPr>
            <a:spLocks noGrp="1" noRot="1" noChangeAspect="1" noTextEdit="1"/>
          </p:cNvSpPr>
          <p:nvPr>
            <p:ph type="sldImg"/>
          </p:nvPr>
        </p:nvSpPr>
        <p:spPr>
          <a:ln/>
        </p:spPr>
      </p:sp>
      <p:sp>
        <p:nvSpPr>
          <p:cNvPr id="526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44" name="Slide Number Placeholder 3"/>
          <p:cNvSpPr>
            <a:spLocks noGrp="1"/>
          </p:cNvSpPr>
          <p:nvPr>
            <p:ph type="sldNum" sz="quarter" idx="5"/>
          </p:nvPr>
        </p:nvSpPr>
        <p:spPr/>
        <p:txBody>
          <a:bodyPr/>
          <a:lstStyle/>
          <a:p>
            <a:pPr>
              <a:defRPr/>
            </a:pPr>
            <a:fld id="{F3703EA0-B6E1-453A-AF4E-5E78F327C7F6}" type="slidenum">
              <a:rPr lang="en-US" smtClean="0">
                <a:solidFill>
                  <a:prstClr val="black"/>
                </a:solidFill>
              </a:rPr>
              <a:pPr>
                <a:defRPr/>
              </a:pPr>
              <a:t>83</a:t>
            </a:fld>
            <a:endParaRPr lang="en-US" smtClean="0">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Image Placeholder 1"/>
          <p:cNvSpPr>
            <a:spLocks noGrp="1" noRot="1" noChangeAspect="1" noTextEdit="1"/>
          </p:cNvSpPr>
          <p:nvPr>
            <p:ph type="sldImg"/>
          </p:nvPr>
        </p:nvSpPr>
        <p:spPr>
          <a:ln/>
        </p:spPr>
      </p:sp>
      <p:sp>
        <p:nvSpPr>
          <p:cNvPr id="527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3268" name="Slide Number Placeholder 3"/>
          <p:cNvSpPr>
            <a:spLocks noGrp="1"/>
          </p:cNvSpPr>
          <p:nvPr>
            <p:ph type="sldNum" sz="quarter" idx="5"/>
          </p:nvPr>
        </p:nvSpPr>
        <p:spPr/>
        <p:txBody>
          <a:bodyPr/>
          <a:lstStyle/>
          <a:p>
            <a:pPr>
              <a:defRPr/>
            </a:pPr>
            <a:fld id="{DE78CE1E-CE4B-4435-B670-4D34D72579A9}" type="slidenum">
              <a:rPr lang="en-US" smtClean="0">
                <a:solidFill>
                  <a:prstClr val="black"/>
                </a:solidFill>
              </a:rPr>
              <a:pPr>
                <a:defRPr/>
              </a:pPr>
              <a:t>84</a:t>
            </a:fld>
            <a:endParaRPr lang="en-US" smtClean="0">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Slide Image Placeholder 1"/>
          <p:cNvSpPr>
            <a:spLocks noGrp="1" noRot="1" noChangeAspect="1" noTextEdit="1"/>
          </p:cNvSpPr>
          <p:nvPr>
            <p:ph type="sldImg"/>
          </p:nvPr>
        </p:nvSpPr>
        <p:spPr>
          <a:ln/>
        </p:spPr>
      </p:sp>
      <p:sp>
        <p:nvSpPr>
          <p:cNvPr id="528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4292" name="Slide Number Placeholder 3"/>
          <p:cNvSpPr>
            <a:spLocks noGrp="1"/>
          </p:cNvSpPr>
          <p:nvPr>
            <p:ph type="sldNum" sz="quarter" idx="5"/>
          </p:nvPr>
        </p:nvSpPr>
        <p:spPr/>
        <p:txBody>
          <a:bodyPr/>
          <a:lstStyle/>
          <a:p>
            <a:pPr>
              <a:defRPr/>
            </a:pPr>
            <a:fld id="{B362A0CC-2CCB-4B68-8331-D8BEB450A202}" type="slidenum">
              <a:rPr lang="en-US" smtClean="0">
                <a:solidFill>
                  <a:prstClr val="black"/>
                </a:solidFill>
              </a:rPr>
              <a:pPr>
                <a:defRPr/>
              </a:pPr>
              <a:t>85</a:t>
            </a:fld>
            <a:endParaRPr lang="en-US" smtClean="0">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Slide Image Placeholder 1"/>
          <p:cNvSpPr>
            <a:spLocks noGrp="1" noRot="1" noChangeAspect="1" noTextEdit="1"/>
          </p:cNvSpPr>
          <p:nvPr>
            <p:ph type="sldImg"/>
          </p:nvPr>
        </p:nvSpPr>
        <p:spPr>
          <a:ln/>
        </p:spPr>
      </p:sp>
      <p:sp>
        <p:nvSpPr>
          <p:cNvPr id="530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6340" name="Slide Number Placeholder 3"/>
          <p:cNvSpPr>
            <a:spLocks noGrp="1"/>
          </p:cNvSpPr>
          <p:nvPr>
            <p:ph type="sldNum" sz="quarter" idx="5"/>
          </p:nvPr>
        </p:nvSpPr>
        <p:spPr/>
        <p:txBody>
          <a:bodyPr/>
          <a:lstStyle/>
          <a:p>
            <a:pPr>
              <a:defRPr/>
            </a:pPr>
            <a:fld id="{64D55630-3D97-41DD-B51A-6B6C8C71C2E4}" type="slidenum">
              <a:rPr lang="en-US" smtClean="0">
                <a:solidFill>
                  <a:prstClr val="black"/>
                </a:solidFill>
              </a:rPr>
              <a:pPr>
                <a:defRPr/>
              </a:pPr>
              <a:t>86</a:t>
            </a:fld>
            <a:endParaRPr lang="en-US" smtClean="0">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Image Placeholder 1"/>
          <p:cNvSpPr>
            <a:spLocks noGrp="1" noRot="1" noChangeAspect="1" noTextEdit="1"/>
          </p:cNvSpPr>
          <p:nvPr>
            <p:ph type="sldImg"/>
          </p:nvPr>
        </p:nvSpPr>
        <p:spPr>
          <a:ln/>
        </p:spPr>
      </p:sp>
      <p:sp>
        <p:nvSpPr>
          <p:cNvPr id="531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7364" name="Slide Number Placeholder 3"/>
          <p:cNvSpPr>
            <a:spLocks noGrp="1"/>
          </p:cNvSpPr>
          <p:nvPr>
            <p:ph type="sldNum" sz="quarter" idx="5"/>
          </p:nvPr>
        </p:nvSpPr>
        <p:spPr/>
        <p:txBody>
          <a:bodyPr/>
          <a:lstStyle/>
          <a:p>
            <a:pPr>
              <a:defRPr/>
            </a:pPr>
            <a:fld id="{837A80D6-2052-4A77-8506-800898E90C83}" type="slidenum">
              <a:rPr lang="en-US" smtClean="0">
                <a:solidFill>
                  <a:prstClr val="black"/>
                </a:solidFill>
              </a:rPr>
              <a:pPr>
                <a:defRPr/>
              </a:pPr>
              <a:t>87</a:t>
            </a:fld>
            <a:endParaRPr lang="en-US" smtClean="0">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Slide Image Placeholder 1"/>
          <p:cNvSpPr>
            <a:spLocks noGrp="1" noRot="1" noChangeAspect="1" noTextEdit="1"/>
          </p:cNvSpPr>
          <p:nvPr>
            <p:ph type="sldImg"/>
          </p:nvPr>
        </p:nvSpPr>
        <p:spPr>
          <a:ln/>
        </p:spPr>
      </p:sp>
      <p:sp>
        <p:nvSpPr>
          <p:cNvPr id="533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9412" name="Slide Number Placeholder 3"/>
          <p:cNvSpPr>
            <a:spLocks noGrp="1"/>
          </p:cNvSpPr>
          <p:nvPr>
            <p:ph type="sldNum" sz="quarter" idx="5"/>
          </p:nvPr>
        </p:nvSpPr>
        <p:spPr/>
        <p:txBody>
          <a:bodyPr/>
          <a:lstStyle/>
          <a:p>
            <a:pPr>
              <a:defRPr/>
            </a:pPr>
            <a:fld id="{BD7C6455-4132-41AA-90E1-79107030D64B}" type="slidenum">
              <a:rPr lang="en-US" smtClean="0">
                <a:solidFill>
                  <a:prstClr val="black"/>
                </a:solidFill>
              </a:rPr>
              <a:pPr>
                <a:defRPr/>
              </a:pPr>
              <a:t>88</a:t>
            </a:fld>
            <a:endParaRPr lang="en-US" smtClean="0">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Slide Image Placeholder 1"/>
          <p:cNvSpPr>
            <a:spLocks noGrp="1" noRot="1" noChangeAspect="1" noTextEdit="1"/>
          </p:cNvSpPr>
          <p:nvPr>
            <p:ph type="sldImg"/>
          </p:nvPr>
        </p:nvSpPr>
        <p:spPr>
          <a:ln/>
        </p:spPr>
      </p:sp>
      <p:sp>
        <p:nvSpPr>
          <p:cNvPr id="534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0436" name="Slide Number Placeholder 3"/>
          <p:cNvSpPr>
            <a:spLocks noGrp="1"/>
          </p:cNvSpPr>
          <p:nvPr>
            <p:ph type="sldNum" sz="quarter" idx="5"/>
          </p:nvPr>
        </p:nvSpPr>
        <p:spPr/>
        <p:txBody>
          <a:bodyPr/>
          <a:lstStyle/>
          <a:p>
            <a:pPr>
              <a:defRPr/>
            </a:pPr>
            <a:fld id="{994A7B09-3302-4B03-A60F-6B82DAB93268}" type="slidenum">
              <a:rPr lang="en-US" smtClean="0">
                <a:solidFill>
                  <a:prstClr val="black"/>
                </a:solidFill>
              </a:rPr>
              <a:pPr>
                <a:defRPr/>
              </a:pPr>
              <a:t>89</a:t>
            </a:fld>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34610-6871-445A-AFA2-C866D845FD4E}" type="slidenum">
              <a:rPr lang="en-US" smtClean="0"/>
              <a:t>9</a:t>
            </a:fld>
            <a:endParaRPr lang="en-US"/>
          </a:p>
        </p:txBody>
      </p:sp>
    </p:spTree>
    <p:extLst>
      <p:ext uri="{BB962C8B-B14F-4D97-AF65-F5344CB8AC3E}">
        <p14:creationId xmlns:p14="http://schemas.microsoft.com/office/powerpoint/2010/main" val="376601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Image Placeholder 1"/>
          <p:cNvSpPr>
            <a:spLocks noGrp="1" noRot="1" noChangeAspect="1" noTextEdit="1"/>
          </p:cNvSpPr>
          <p:nvPr>
            <p:ph type="sldImg"/>
          </p:nvPr>
        </p:nvSpPr>
        <p:spPr>
          <a:ln/>
        </p:spPr>
      </p:sp>
      <p:sp>
        <p:nvSpPr>
          <p:cNvPr id="535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1460" name="Slide Number Placeholder 3"/>
          <p:cNvSpPr>
            <a:spLocks noGrp="1"/>
          </p:cNvSpPr>
          <p:nvPr>
            <p:ph type="sldNum" sz="quarter" idx="5"/>
          </p:nvPr>
        </p:nvSpPr>
        <p:spPr/>
        <p:txBody>
          <a:bodyPr/>
          <a:lstStyle/>
          <a:p>
            <a:pPr>
              <a:defRPr/>
            </a:pPr>
            <a:fld id="{7A01F4E8-A569-4C70-B6E4-449F1DDAAD0A}" type="slidenum">
              <a:rPr lang="en-US" smtClean="0">
                <a:solidFill>
                  <a:prstClr val="black"/>
                </a:solidFill>
              </a:rPr>
              <a:pPr>
                <a:defRPr/>
              </a:pPr>
              <a:t>90</a:t>
            </a:fld>
            <a:endParaRPr lang="en-US" smtClean="0">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Slide Image Placeholder 1"/>
          <p:cNvSpPr>
            <a:spLocks noGrp="1" noRot="1" noChangeAspect="1" noTextEdit="1"/>
          </p:cNvSpPr>
          <p:nvPr>
            <p:ph type="sldImg"/>
          </p:nvPr>
        </p:nvSpPr>
        <p:spPr>
          <a:ln/>
        </p:spPr>
      </p:sp>
      <p:sp>
        <p:nvSpPr>
          <p:cNvPr id="536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484" name="Slide Number Placeholder 3"/>
          <p:cNvSpPr>
            <a:spLocks noGrp="1"/>
          </p:cNvSpPr>
          <p:nvPr>
            <p:ph type="sldNum" sz="quarter" idx="5"/>
          </p:nvPr>
        </p:nvSpPr>
        <p:spPr/>
        <p:txBody>
          <a:bodyPr/>
          <a:lstStyle/>
          <a:p>
            <a:pPr>
              <a:defRPr/>
            </a:pPr>
            <a:fld id="{909811EA-32D5-4C84-8CDC-9B51A5FADA84}" type="slidenum">
              <a:rPr lang="en-US" smtClean="0">
                <a:solidFill>
                  <a:prstClr val="black"/>
                </a:solidFill>
              </a:rPr>
              <a:pPr>
                <a:defRPr/>
              </a:pPr>
              <a:t>91</a:t>
            </a:fld>
            <a:endParaRPr lang="en-US" smtClean="0">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Image Placeholder 1"/>
          <p:cNvSpPr>
            <a:spLocks noGrp="1" noRot="1" noChangeAspect="1" noTextEdit="1"/>
          </p:cNvSpPr>
          <p:nvPr>
            <p:ph type="sldImg"/>
          </p:nvPr>
        </p:nvSpPr>
        <p:spPr>
          <a:ln/>
        </p:spPr>
      </p:sp>
      <p:sp>
        <p:nvSpPr>
          <p:cNvPr id="537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3508" name="Slide Number Placeholder 3"/>
          <p:cNvSpPr>
            <a:spLocks noGrp="1"/>
          </p:cNvSpPr>
          <p:nvPr>
            <p:ph type="sldNum" sz="quarter" idx="5"/>
          </p:nvPr>
        </p:nvSpPr>
        <p:spPr/>
        <p:txBody>
          <a:bodyPr/>
          <a:lstStyle/>
          <a:p>
            <a:pPr>
              <a:defRPr/>
            </a:pPr>
            <a:fld id="{2C632204-65F2-40CE-8F2F-FA9ACBF653CB}" type="slidenum">
              <a:rPr lang="en-US" smtClean="0">
                <a:solidFill>
                  <a:prstClr val="black"/>
                </a:solidFill>
              </a:rPr>
              <a:pPr>
                <a:defRPr/>
              </a:pPr>
              <a:t>92</a:t>
            </a:fld>
            <a:endParaRPr lang="en-US" smtClean="0">
              <a:solidFill>
                <a:prstClr val="black"/>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Slide Image Placeholder 1"/>
          <p:cNvSpPr>
            <a:spLocks noGrp="1" noRot="1" noChangeAspect="1" noTextEdit="1"/>
          </p:cNvSpPr>
          <p:nvPr>
            <p:ph type="sldImg"/>
          </p:nvPr>
        </p:nvSpPr>
        <p:spPr>
          <a:ln/>
        </p:spPr>
      </p:sp>
      <p:sp>
        <p:nvSpPr>
          <p:cNvPr id="538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4532" name="Slide Number Placeholder 3"/>
          <p:cNvSpPr>
            <a:spLocks noGrp="1"/>
          </p:cNvSpPr>
          <p:nvPr>
            <p:ph type="sldNum" sz="quarter" idx="5"/>
          </p:nvPr>
        </p:nvSpPr>
        <p:spPr/>
        <p:txBody>
          <a:bodyPr/>
          <a:lstStyle/>
          <a:p>
            <a:pPr>
              <a:defRPr/>
            </a:pPr>
            <a:fld id="{9178D77B-876B-4903-B741-A0BDBDBC7374}" type="slidenum">
              <a:rPr lang="en-US" smtClean="0">
                <a:solidFill>
                  <a:prstClr val="black"/>
                </a:solidFill>
              </a:rPr>
              <a:pPr>
                <a:defRPr/>
              </a:pPr>
              <a:t>93</a:t>
            </a:fld>
            <a:endParaRPr lang="en-US" smtClean="0">
              <a:solidFill>
                <a:prstClr val="black"/>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Slide Image Placeholder 1"/>
          <p:cNvSpPr>
            <a:spLocks noGrp="1" noRot="1" noChangeAspect="1" noTextEdit="1"/>
          </p:cNvSpPr>
          <p:nvPr>
            <p:ph type="sldImg"/>
          </p:nvPr>
        </p:nvSpPr>
        <p:spPr>
          <a:ln/>
        </p:spPr>
      </p:sp>
      <p:sp>
        <p:nvSpPr>
          <p:cNvPr id="540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6580" name="Slide Number Placeholder 3"/>
          <p:cNvSpPr>
            <a:spLocks noGrp="1"/>
          </p:cNvSpPr>
          <p:nvPr>
            <p:ph type="sldNum" sz="quarter" idx="5"/>
          </p:nvPr>
        </p:nvSpPr>
        <p:spPr/>
        <p:txBody>
          <a:bodyPr/>
          <a:lstStyle/>
          <a:p>
            <a:pPr>
              <a:defRPr/>
            </a:pPr>
            <a:fld id="{27ABC085-91CA-4F9E-B483-0534AAF7329A}" type="slidenum">
              <a:rPr lang="en-US" smtClean="0">
                <a:solidFill>
                  <a:prstClr val="black"/>
                </a:solidFill>
              </a:rPr>
              <a:pPr>
                <a:defRPr/>
              </a:pPr>
              <a:t>94</a:t>
            </a:fld>
            <a:endParaRPr lang="en-US" smtClean="0">
              <a:solidFill>
                <a:prstClr val="black"/>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Image Placeholder 1"/>
          <p:cNvSpPr>
            <a:spLocks noGrp="1" noRot="1" noChangeAspect="1" noTextEdit="1"/>
          </p:cNvSpPr>
          <p:nvPr>
            <p:ph type="sldImg"/>
          </p:nvPr>
        </p:nvSpPr>
        <p:spPr>
          <a:ln/>
        </p:spPr>
      </p:sp>
      <p:sp>
        <p:nvSpPr>
          <p:cNvPr id="541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7604" name="Slide Number Placeholder 3"/>
          <p:cNvSpPr>
            <a:spLocks noGrp="1"/>
          </p:cNvSpPr>
          <p:nvPr>
            <p:ph type="sldNum" sz="quarter" idx="5"/>
          </p:nvPr>
        </p:nvSpPr>
        <p:spPr/>
        <p:txBody>
          <a:bodyPr/>
          <a:lstStyle/>
          <a:p>
            <a:pPr>
              <a:defRPr/>
            </a:pPr>
            <a:fld id="{5DE6C895-5194-4E03-9042-4D567109DDDA}" type="slidenum">
              <a:rPr lang="en-US" smtClean="0">
                <a:solidFill>
                  <a:prstClr val="black"/>
                </a:solidFill>
              </a:rPr>
              <a:pPr>
                <a:defRPr/>
              </a:pPr>
              <a:t>95</a:t>
            </a:fld>
            <a:endParaRPr lang="en-US" smtClean="0">
              <a:solidFill>
                <a:prstClr val="black"/>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Slide Image Placeholder 1"/>
          <p:cNvSpPr>
            <a:spLocks noGrp="1" noRot="1" noChangeAspect="1" noTextEdit="1"/>
          </p:cNvSpPr>
          <p:nvPr>
            <p:ph type="sldImg"/>
          </p:nvPr>
        </p:nvSpPr>
        <p:spPr>
          <a:ln/>
        </p:spPr>
      </p:sp>
      <p:sp>
        <p:nvSpPr>
          <p:cNvPr id="543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9652" name="Slide Number Placeholder 3"/>
          <p:cNvSpPr>
            <a:spLocks noGrp="1"/>
          </p:cNvSpPr>
          <p:nvPr>
            <p:ph type="sldNum" sz="quarter" idx="5"/>
          </p:nvPr>
        </p:nvSpPr>
        <p:spPr/>
        <p:txBody>
          <a:bodyPr/>
          <a:lstStyle/>
          <a:p>
            <a:pPr>
              <a:defRPr/>
            </a:pPr>
            <a:fld id="{4F1B60BB-47DA-478E-A2CA-71198A274575}" type="slidenum">
              <a:rPr lang="en-US" smtClean="0">
                <a:solidFill>
                  <a:prstClr val="black"/>
                </a:solidFill>
              </a:rPr>
              <a:pPr>
                <a:defRPr/>
              </a:pPr>
              <a:t>96</a:t>
            </a:fld>
            <a:endParaRPr lang="en-US" smtClean="0">
              <a:solidFill>
                <a:prstClr val="black"/>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Image Placeholder 1"/>
          <p:cNvSpPr>
            <a:spLocks noGrp="1" noRot="1" noChangeAspect="1" noTextEdit="1"/>
          </p:cNvSpPr>
          <p:nvPr>
            <p:ph type="sldImg"/>
          </p:nvPr>
        </p:nvSpPr>
        <p:spPr>
          <a:ln/>
        </p:spPr>
      </p:sp>
      <p:sp>
        <p:nvSpPr>
          <p:cNvPr id="545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1700" name="Slide Number Placeholder 3"/>
          <p:cNvSpPr>
            <a:spLocks noGrp="1"/>
          </p:cNvSpPr>
          <p:nvPr>
            <p:ph type="sldNum" sz="quarter" idx="5"/>
          </p:nvPr>
        </p:nvSpPr>
        <p:spPr/>
        <p:txBody>
          <a:bodyPr/>
          <a:lstStyle/>
          <a:p>
            <a:pPr>
              <a:defRPr/>
            </a:pPr>
            <a:fld id="{5F1EF171-2832-48E3-9A4A-71509C0AE47E}" type="slidenum">
              <a:rPr lang="en-US" smtClean="0">
                <a:solidFill>
                  <a:prstClr val="black"/>
                </a:solidFill>
              </a:rPr>
              <a:pPr>
                <a:defRPr/>
              </a:pPr>
              <a:t>97</a:t>
            </a:fld>
            <a:endParaRPr lang="en-US" smtClean="0">
              <a:solidFill>
                <a:prstClr val="black"/>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Image Placeholder 1"/>
          <p:cNvSpPr>
            <a:spLocks noGrp="1" noRot="1" noChangeAspect="1" noTextEdit="1"/>
          </p:cNvSpPr>
          <p:nvPr>
            <p:ph type="sldImg"/>
          </p:nvPr>
        </p:nvSpPr>
        <p:spPr>
          <a:ln/>
        </p:spPr>
      </p:sp>
      <p:sp>
        <p:nvSpPr>
          <p:cNvPr id="547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3748" name="Slide Number Placeholder 3"/>
          <p:cNvSpPr>
            <a:spLocks noGrp="1"/>
          </p:cNvSpPr>
          <p:nvPr>
            <p:ph type="sldNum" sz="quarter" idx="5"/>
          </p:nvPr>
        </p:nvSpPr>
        <p:spPr/>
        <p:txBody>
          <a:bodyPr/>
          <a:lstStyle/>
          <a:p>
            <a:pPr>
              <a:defRPr/>
            </a:pPr>
            <a:fld id="{4A8F494E-F4E5-4D04-855C-8EF0D94D547E}" type="slidenum">
              <a:rPr lang="en-US" smtClean="0">
                <a:solidFill>
                  <a:prstClr val="black"/>
                </a:solidFill>
              </a:rPr>
              <a:pPr>
                <a:defRPr/>
              </a:pPr>
              <a:t>98</a:t>
            </a:fld>
            <a:endParaRPr lang="en-US" smtClean="0">
              <a:solidFill>
                <a:prstClr val="black"/>
              </a:solidFil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a:ln/>
        </p:spPr>
      </p:sp>
      <p:sp>
        <p:nvSpPr>
          <p:cNvPr id="549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5796" name="Slide Number Placeholder 3"/>
          <p:cNvSpPr>
            <a:spLocks noGrp="1"/>
          </p:cNvSpPr>
          <p:nvPr>
            <p:ph type="sldNum" sz="quarter" idx="5"/>
          </p:nvPr>
        </p:nvSpPr>
        <p:spPr/>
        <p:txBody>
          <a:bodyPr/>
          <a:lstStyle/>
          <a:p>
            <a:pPr>
              <a:defRPr/>
            </a:pPr>
            <a:fld id="{0496FB89-BF2B-430D-AC2C-4238B7556320}" type="slidenum">
              <a:rPr lang="en-US" smtClean="0">
                <a:solidFill>
                  <a:prstClr val="black"/>
                </a:solidFill>
              </a:rPr>
              <a:pPr>
                <a:defRPr/>
              </a:pPr>
              <a:t>99</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0FE7D8-4EE4-44EE-A174-1D305B9D3C0F}"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71E75-1DE1-4BD9-A737-1628B871F5F1}" type="slidenum">
              <a:rPr lang="en-US" smtClean="0"/>
              <a:t>‹#›</a:t>
            </a:fld>
            <a:endParaRPr lang="en-US"/>
          </a:p>
        </p:txBody>
      </p:sp>
    </p:spTree>
    <p:extLst>
      <p:ext uri="{BB962C8B-B14F-4D97-AF65-F5344CB8AC3E}">
        <p14:creationId xmlns:p14="http://schemas.microsoft.com/office/powerpoint/2010/main" val="173896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FE7D8-4EE4-44EE-A174-1D305B9D3C0F}"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71E75-1DE1-4BD9-A737-1628B871F5F1}" type="slidenum">
              <a:rPr lang="en-US" smtClean="0"/>
              <a:t>‹#›</a:t>
            </a:fld>
            <a:endParaRPr lang="en-US"/>
          </a:p>
        </p:txBody>
      </p:sp>
    </p:spTree>
    <p:extLst>
      <p:ext uri="{BB962C8B-B14F-4D97-AF65-F5344CB8AC3E}">
        <p14:creationId xmlns:p14="http://schemas.microsoft.com/office/powerpoint/2010/main" val="193747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FE7D8-4EE4-44EE-A174-1D305B9D3C0F}"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71E75-1DE1-4BD9-A737-1628B871F5F1}" type="slidenum">
              <a:rPr lang="en-US" smtClean="0"/>
              <a:t>‹#›</a:t>
            </a:fld>
            <a:endParaRPr lang="en-US"/>
          </a:p>
        </p:txBody>
      </p:sp>
    </p:spTree>
    <p:extLst>
      <p:ext uri="{BB962C8B-B14F-4D97-AF65-F5344CB8AC3E}">
        <p14:creationId xmlns:p14="http://schemas.microsoft.com/office/powerpoint/2010/main" val="88368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FE7D8-4EE4-44EE-A174-1D305B9D3C0F}"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71E75-1DE1-4BD9-A737-1628B871F5F1}" type="slidenum">
              <a:rPr lang="en-US" smtClean="0"/>
              <a:t>‹#›</a:t>
            </a:fld>
            <a:endParaRPr lang="en-US"/>
          </a:p>
        </p:txBody>
      </p:sp>
    </p:spTree>
    <p:extLst>
      <p:ext uri="{BB962C8B-B14F-4D97-AF65-F5344CB8AC3E}">
        <p14:creationId xmlns:p14="http://schemas.microsoft.com/office/powerpoint/2010/main" val="358393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0FE7D8-4EE4-44EE-A174-1D305B9D3C0F}"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71E75-1DE1-4BD9-A737-1628B871F5F1}" type="slidenum">
              <a:rPr lang="en-US" smtClean="0"/>
              <a:t>‹#›</a:t>
            </a:fld>
            <a:endParaRPr lang="en-US"/>
          </a:p>
        </p:txBody>
      </p:sp>
    </p:spTree>
    <p:extLst>
      <p:ext uri="{BB962C8B-B14F-4D97-AF65-F5344CB8AC3E}">
        <p14:creationId xmlns:p14="http://schemas.microsoft.com/office/powerpoint/2010/main" val="576349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0FE7D8-4EE4-44EE-A174-1D305B9D3C0F}" type="datetimeFigureOut">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71E75-1DE1-4BD9-A737-1628B871F5F1}" type="slidenum">
              <a:rPr lang="en-US" smtClean="0"/>
              <a:t>‹#›</a:t>
            </a:fld>
            <a:endParaRPr lang="en-US"/>
          </a:p>
        </p:txBody>
      </p:sp>
    </p:spTree>
    <p:extLst>
      <p:ext uri="{BB962C8B-B14F-4D97-AF65-F5344CB8AC3E}">
        <p14:creationId xmlns:p14="http://schemas.microsoft.com/office/powerpoint/2010/main" val="157409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0FE7D8-4EE4-44EE-A174-1D305B9D3C0F}" type="datetimeFigureOut">
              <a:rPr lang="en-US" smtClean="0"/>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71E75-1DE1-4BD9-A737-1628B871F5F1}" type="slidenum">
              <a:rPr lang="en-US" smtClean="0"/>
              <a:t>‹#›</a:t>
            </a:fld>
            <a:endParaRPr lang="en-US"/>
          </a:p>
        </p:txBody>
      </p:sp>
    </p:spTree>
    <p:extLst>
      <p:ext uri="{BB962C8B-B14F-4D97-AF65-F5344CB8AC3E}">
        <p14:creationId xmlns:p14="http://schemas.microsoft.com/office/powerpoint/2010/main" val="422289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0FE7D8-4EE4-44EE-A174-1D305B9D3C0F}" type="datetimeFigureOut">
              <a:rPr lang="en-US" smtClean="0"/>
              <a:t>9/29/2015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71E75-1DE1-4BD9-A737-1628B871F5F1}" type="slidenum">
              <a:rPr lang="en-US" smtClean="0"/>
              <a:t>‹#›</a:t>
            </a:fld>
            <a:endParaRPr lang="en-US"/>
          </a:p>
        </p:txBody>
      </p:sp>
    </p:spTree>
    <p:extLst>
      <p:ext uri="{BB962C8B-B14F-4D97-AF65-F5344CB8AC3E}">
        <p14:creationId xmlns:p14="http://schemas.microsoft.com/office/powerpoint/2010/main" val="27674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FE7D8-4EE4-44EE-A174-1D305B9D3C0F}" type="datetimeFigureOut">
              <a:rPr lang="en-US" smtClean="0"/>
              <a:t>9/29/2015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71E75-1DE1-4BD9-A737-1628B871F5F1}" type="slidenum">
              <a:rPr lang="en-US" smtClean="0"/>
              <a:t>‹#›</a:t>
            </a:fld>
            <a:endParaRPr lang="en-US"/>
          </a:p>
        </p:txBody>
      </p:sp>
    </p:spTree>
    <p:extLst>
      <p:ext uri="{BB962C8B-B14F-4D97-AF65-F5344CB8AC3E}">
        <p14:creationId xmlns:p14="http://schemas.microsoft.com/office/powerpoint/2010/main" val="250872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0FE7D8-4EE4-44EE-A174-1D305B9D3C0F}" type="datetimeFigureOut">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71E75-1DE1-4BD9-A737-1628B871F5F1}" type="slidenum">
              <a:rPr lang="en-US" smtClean="0"/>
              <a:t>‹#›</a:t>
            </a:fld>
            <a:endParaRPr lang="en-US"/>
          </a:p>
        </p:txBody>
      </p:sp>
    </p:spTree>
    <p:extLst>
      <p:ext uri="{BB962C8B-B14F-4D97-AF65-F5344CB8AC3E}">
        <p14:creationId xmlns:p14="http://schemas.microsoft.com/office/powerpoint/2010/main" val="290109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0FE7D8-4EE4-44EE-A174-1D305B9D3C0F}" type="datetimeFigureOut">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71E75-1DE1-4BD9-A737-1628B871F5F1}" type="slidenum">
              <a:rPr lang="en-US" smtClean="0"/>
              <a:t>‹#›</a:t>
            </a:fld>
            <a:endParaRPr lang="en-US"/>
          </a:p>
        </p:txBody>
      </p:sp>
    </p:spTree>
    <p:extLst>
      <p:ext uri="{BB962C8B-B14F-4D97-AF65-F5344CB8AC3E}">
        <p14:creationId xmlns:p14="http://schemas.microsoft.com/office/powerpoint/2010/main" val="325431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FE7D8-4EE4-44EE-A174-1D305B9D3C0F}" type="datetimeFigureOut">
              <a:rPr lang="en-US" smtClean="0"/>
              <a:t>9/29/2015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71E75-1DE1-4BD9-A737-1628B871F5F1}" type="slidenum">
              <a:rPr lang="en-US" smtClean="0"/>
              <a:t>‹#›</a:t>
            </a:fld>
            <a:endParaRPr lang="en-US"/>
          </a:p>
        </p:txBody>
      </p:sp>
    </p:spTree>
    <p:extLst>
      <p:ext uri="{BB962C8B-B14F-4D97-AF65-F5344CB8AC3E}">
        <p14:creationId xmlns:p14="http://schemas.microsoft.com/office/powerpoint/2010/main" val="2688715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4.xml"/><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5.xml"/><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6.xml"/><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7.xml"/><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5.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hyperlink" Target="mailto:Schickles@aol.com" TargetMode="External"/><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hyperlink" Target="http://emedicine.medscape.com/article/288890-overview" TargetMode="External"/><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www.nice.org.uk/guidace/CG103" TargetMode="External"/><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nursing.advanceweb.com/Editorial/Content/PrintFriendly.aspx?CC=270366" TargetMode="External"/><Relationship Id="rId2" Type="http://schemas.openxmlformats.org/officeDocument/2006/relationships/notesSlide" Target="../notesSlides/notesSlide249.xml"/><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hyperlink" Target="http://www.health.harvard.edu/fhg/updates/his-and-hers-heart-disease.shtml" TargetMode="External"/><Relationship Id="rId7" Type="http://schemas.openxmlformats.org/officeDocument/2006/relationships/hyperlink" Target="http://www.medicalnewstoday.com/articles/178633.php" TargetMode="External"/><Relationship Id="rId2" Type="http://schemas.openxmlformats.org/officeDocument/2006/relationships/notesSlide" Target="../notesSlides/notesSlide251.xml"/><Relationship Id="rId1" Type="http://schemas.openxmlformats.org/officeDocument/2006/relationships/slideLayout" Target="../slideLayouts/slideLayout6.xml"/><Relationship Id="rId6" Type="http://schemas.openxmlformats.org/officeDocument/2006/relationships/hyperlink" Target="http://emedicine.medscape.com/article/759765-treatment" TargetMode="External"/><Relationship Id="rId5" Type="http://schemas.openxmlformats.org/officeDocument/2006/relationships/hyperlink" Target="http://dynamicnursingeducation.com/class.php?class_id=55&amp;pid=18" TargetMode="External"/><Relationship Id="rId4" Type="http://schemas.openxmlformats.org/officeDocument/2006/relationships/hyperlink" Target="http://www.critcaremd.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sz="4800" dirty="0" smtClean="0"/>
              <a:t>Falling for SCAPAN</a:t>
            </a:r>
            <a:endParaRPr lang="en-US" sz="4800" dirty="0"/>
          </a:p>
        </p:txBody>
      </p:sp>
      <p:sp>
        <p:nvSpPr>
          <p:cNvPr id="3" name="Subtitle 2"/>
          <p:cNvSpPr>
            <a:spLocks noGrp="1"/>
          </p:cNvSpPr>
          <p:nvPr>
            <p:ph type="subTitle" idx="1"/>
          </p:nvPr>
        </p:nvSpPr>
        <p:spPr>
          <a:xfrm>
            <a:off x="0" y="2895600"/>
            <a:ext cx="9144000" cy="1752600"/>
          </a:xfrm>
        </p:spPr>
        <p:txBody>
          <a:bodyPr>
            <a:normAutofit fontScale="77500" lnSpcReduction="20000"/>
          </a:bodyPr>
          <a:lstStyle/>
          <a:p>
            <a:r>
              <a:rPr lang="en-US" sz="3600" dirty="0" smtClean="0">
                <a:solidFill>
                  <a:schemeClr val="tx1"/>
                </a:solidFill>
              </a:rPr>
              <a:t>October 10, 2015</a:t>
            </a:r>
          </a:p>
          <a:p>
            <a:r>
              <a:rPr lang="en-US" sz="3600" dirty="0" smtClean="0">
                <a:solidFill>
                  <a:schemeClr val="tx1"/>
                </a:solidFill>
              </a:rPr>
              <a:t>Greenville, South Carolina</a:t>
            </a:r>
          </a:p>
          <a:p>
            <a:r>
              <a:rPr lang="en-US" sz="3600" dirty="0" smtClean="0">
                <a:solidFill>
                  <a:schemeClr val="tx1"/>
                </a:solidFill>
              </a:rPr>
              <a:t>Speaker:  Lois Schick MN, MBA, RN, CPAN, CAPA</a:t>
            </a:r>
          </a:p>
          <a:p>
            <a:r>
              <a:rPr lang="en-US" sz="3600" dirty="0" smtClean="0">
                <a:solidFill>
                  <a:schemeClr val="tx1"/>
                </a:solidFill>
              </a:rPr>
              <a:t>Schickles@aol.com</a:t>
            </a:r>
            <a:endParaRPr lang="en-US" sz="3600" dirty="0">
              <a:solidFill>
                <a:schemeClr val="tx1"/>
              </a:solidFill>
            </a:endParaRPr>
          </a:p>
        </p:txBody>
      </p:sp>
    </p:spTree>
    <p:extLst>
      <p:ext uri="{BB962C8B-B14F-4D97-AF65-F5344CB8AC3E}">
        <p14:creationId xmlns:p14="http://schemas.microsoft.com/office/powerpoint/2010/main" val="238347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Preadmission Testing</a:t>
            </a:r>
          </a:p>
        </p:txBody>
      </p:sp>
      <p:sp>
        <p:nvSpPr>
          <p:cNvPr id="13315" name="Rectangle 3"/>
          <p:cNvSpPr>
            <a:spLocks noGrp="1" noChangeArrowheads="1"/>
          </p:cNvSpPr>
          <p:nvPr>
            <p:ph idx="1"/>
          </p:nvPr>
        </p:nvSpPr>
        <p:spPr/>
        <p:txBody>
          <a:bodyPr/>
          <a:lstStyle/>
          <a:p>
            <a:pPr eaLnBrk="1" hangingPunct="1"/>
            <a:r>
              <a:rPr lang="en-US" dirty="0" smtClean="0"/>
              <a:t>What’s necessary?</a:t>
            </a:r>
          </a:p>
          <a:p>
            <a:pPr eaLnBrk="1" hangingPunct="1"/>
            <a:r>
              <a:rPr lang="en-US" dirty="0" smtClean="0"/>
              <a:t>When is it done?</a:t>
            </a:r>
          </a:p>
          <a:p>
            <a:pPr eaLnBrk="1" hangingPunct="1"/>
            <a:r>
              <a:rPr lang="en-US" dirty="0" smtClean="0"/>
              <a:t>Does Patient have significant systemic disease?</a:t>
            </a:r>
          </a:p>
        </p:txBody>
      </p:sp>
    </p:spTree>
    <p:extLst>
      <p:ext uri="{BB962C8B-B14F-4D97-AF65-F5344CB8AC3E}">
        <p14:creationId xmlns:p14="http://schemas.microsoft.com/office/powerpoint/2010/main" val="95815936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Number Placeholder 2"/>
          <p:cNvSpPr>
            <a:spLocks noGrp="1"/>
          </p:cNvSpPr>
          <p:nvPr>
            <p:ph type="sldNum" sz="quarter" idx="12"/>
          </p:nvPr>
        </p:nvSpPr>
        <p:spPr/>
        <p:txBody>
          <a:bodyPr/>
          <a:lstStyle/>
          <a:p>
            <a:pPr>
              <a:defRPr/>
            </a:pPr>
            <a:fld id="{636565D8-4463-4085-85F7-23A61395E074}" type="slidenum">
              <a:rPr lang="en-US" smtClean="0">
                <a:solidFill>
                  <a:srgbClr val="000000"/>
                </a:solidFill>
              </a:rPr>
              <a:pPr>
                <a:defRPr/>
              </a:pPr>
              <a:t>100</a:t>
            </a:fld>
            <a:endParaRPr lang="en-US" smtClean="0">
              <a:solidFill>
                <a:srgbClr val="000000"/>
              </a:solidFill>
            </a:endParaRPr>
          </a:p>
        </p:txBody>
      </p:sp>
      <p:pic>
        <p:nvPicPr>
          <p:cNvPr id="272387" name="Picture 26" descr="http://www.paramedicine.com/pmc/End_Tidal_CO2_files/droppedImage_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04800"/>
            <a:ext cx="5257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88" name="TextBox 4"/>
          <p:cNvSpPr txBox="1">
            <a:spLocks noChangeArrowheads="1"/>
          </p:cNvSpPr>
          <p:nvPr/>
        </p:nvSpPr>
        <p:spPr bwMode="auto">
          <a:xfrm>
            <a:off x="1371600" y="1600200"/>
            <a:ext cx="523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r>
              <a:rPr lang="en-US" altLang="en-US">
                <a:solidFill>
                  <a:srgbClr val="000000"/>
                </a:solidFill>
              </a:rPr>
              <a:t>E.  </a:t>
            </a:r>
          </a:p>
        </p:txBody>
      </p:sp>
    </p:spTree>
    <p:extLst>
      <p:ext uri="{BB962C8B-B14F-4D97-AF65-F5344CB8AC3E}">
        <p14:creationId xmlns:p14="http://schemas.microsoft.com/office/powerpoint/2010/main" val="67224372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defRPr/>
            </a:pPr>
            <a:r>
              <a:rPr lang="en-US" dirty="0" smtClean="0"/>
              <a:t>QUESTIONS?????</a:t>
            </a:r>
            <a:endParaRPr lang="en-US" dirty="0"/>
          </a:p>
        </p:txBody>
      </p:sp>
      <p:sp>
        <p:nvSpPr>
          <p:cNvPr id="4" name="Subtitle 3"/>
          <p:cNvSpPr>
            <a:spLocks noGrp="1"/>
          </p:cNvSpPr>
          <p:nvPr>
            <p:ph type="subTitle" idx="1"/>
          </p:nvPr>
        </p:nvSpPr>
        <p:spPr/>
        <p:txBody>
          <a:bodyPr/>
          <a:lstStyle/>
          <a:p>
            <a:pPr>
              <a:defRPr/>
            </a:pPr>
            <a:endParaRPr lang="en-US"/>
          </a:p>
        </p:txBody>
      </p:sp>
      <p:sp>
        <p:nvSpPr>
          <p:cNvPr id="273412" name="Slide Number Placeholder 1"/>
          <p:cNvSpPr>
            <a:spLocks noGrp="1"/>
          </p:cNvSpPr>
          <p:nvPr>
            <p:ph type="sldNum" sz="quarter" idx="4294967295"/>
          </p:nvPr>
        </p:nvSpPr>
        <p:spPr>
          <a:xfrm>
            <a:off x="6553200" y="6248400"/>
            <a:ext cx="1905000" cy="457200"/>
          </a:xfrm>
          <a:prstGeom prst="rect">
            <a:avLst/>
          </a:prstGeom>
        </p:spPr>
        <p:txBody>
          <a:bodyPr/>
          <a:lstStyle/>
          <a:p>
            <a:pPr>
              <a:defRPr/>
            </a:pPr>
            <a:fld id="{D319F1FA-0481-4D09-B8A0-E7AA59BFB690}" type="slidenum">
              <a:rPr lang="en-US" smtClean="0">
                <a:solidFill>
                  <a:srgbClr val="000000"/>
                </a:solidFill>
              </a:rPr>
              <a:pPr>
                <a:defRPr/>
              </a:pPr>
              <a:t>101</a:t>
            </a:fld>
            <a:endParaRPr lang="en-US" smtClean="0">
              <a:solidFill>
                <a:srgbClr val="000000"/>
              </a:solidFill>
            </a:endParaRPr>
          </a:p>
        </p:txBody>
      </p:sp>
    </p:spTree>
    <p:extLst>
      <p:ext uri="{BB962C8B-B14F-4D97-AF65-F5344CB8AC3E}">
        <p14:creationId xmlns:p14="http://schemas.microsoft.com/office/powerpoint/2010/main" val="419920614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Education and Discharge Assessment of the </a:t>
            </a:r>
            <a:r>
              <a:rPr lang="en-US" dirty="0" err="1" smtClean="0"/>
              <a:t>PeriAnesthesia</a:t>
            </a:r>
            <a:r>
              <a:rPr lang="en-US" dirty="0" smtClean="0"/>
              <a:t> Patient</a:t>
            </a:r>
            <a:endParaRPr lang="en-US" dirty="0"/>
          </a:p>
        </p:txBody>
      </p:sp>
      <p:sp>
        <p:nvSpPr>
          <p:cNvPr id="3" name="Subtitle 2"/>
          <p:cNvSpPr>
            <a:spLocks noGrp="1"/>
          </p:cNvSpPr>
          <p:nvPr>
            <p:ph type="subTitle" idx="1"/>
          </p:nvPr>
        </p:nvSpPr>
        <p:spPr/>
        <p:txBody>
          <a:bodyPr/>
          <a:lstStyle/>
          <a:p>
            <a:endParaRPr lang="en-US" dirty="0" smtClean="0"/>
          </a:p>
          <a:p>
            <a:r>
              <a:rPr lang="en-US" dirty="0" smtClean="0"/>
              <a:t>1045-1215</a:t>
            </a:r>
            <a:endParaRPr lang="en-US" dirty="0"/>
          </a:p>
        </p:txBody>
      </p:sp>
    </p:spTree>
    <p:extLst>
      <p:ext uri="{BB962C8B-B14F-4D97-AF65-F5344CB8AC3E}">
        <p14:creationId xmlns:p14="http://schemas.microsoft.com/office/powerpoint/2010/main" val="33095047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Identify the joint commission expectations regarding patient discharge teaching</a:t>
            </a:r>
          </a:p>
          <a:p>
            <a:r>
              <a:rPr lang="en-US" dirty="0" smtClean="0"/>
              <a:t>Describe documented information essential for patient discharge from the facility</a:t>
            </a:r>
          </a:p>
          <a:p>
            <a:r>
              <a:rPr lang="en-US" dirty="0" smtClean="0"/>
              <a:t>Describe scoring systems used to discharge patients from the perianesthesia arena</a:t>
            </a:r>
          </a:p>
          <a:p>
            <a:r>
              <a:rPr lang="en-US" dirty="0" smtClean="0"/>
              <a:t>Describe characteristics and domains of learning and teaching</a:t>
            </a:r>
            <a:endParaRPr lang="en-US" dirty="0"/>
          </a:p>
        </p:txBody>
      </p:sp>
    </p:spTree>
    <p:extLst>
      <p:ext uri="{BB962C8B-B14F-4D97-AF65-F5344CB8AC3E}">
        <p14:creationId xmlns:p14="http://schemas.microsoft.com/office/powerpoint/2010/main" val="33872256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smtClean="0"/>
              <a:t>Preoperative Nursing</a:t>
            </a:r>
          </a:p>
        </p:txBody>
      </p:sp>
      <p:sp>
        <p:nvSpPr>
          <p:cNvPr id="8195" name="Rectangle 3"/>
          <p:cNvSpPr>
            <a:spLocks noGrp="1" noChangeArrowheads="1"/>
          </p:cNvSpPr>
          <p:nvPr>
            <p:ph idx="1"/>
          </p:nvPr>
        </p:nvSpPr>
        <p:spPr/>
        <p:txBody>
          <a:bodyPr/>
          <a:lstStyle/>
          <a:p>
            <a:pPr eaLnBrk="1" hangingPunct="1"/>
            <a:r>
              <a:rPr lang="en-US" b="1" dirty="0" smtClean="0"/>
              <a:t>Assessment</a:t>
            </a:r>
          </a:p>
          <a:p>
            <a:pPr eaLnBrk="1" hangingPunct="1"/>
            <a:r>
              <a:rPr lang="en-US" b="1" dirty="0" smtClean="0"/>
              <a:t>Data collection/documentation</a:t>
            </a:r>
          </a:p>
          <a:p>
            <a:pPr eaLnBrk="1" hangingPunct="1"/>
            <a:r>
              <a:rPr lang="en-US" b="1" dirty="0" smtClean="0"/>
              <a:t>Physiologic assessment</a:t>
            </a:r>
          </a:p>
          <a:p>
            <a:pPr eaLnBrk="1" hangingPunct="1"/>
            <a:r>
              <a:rPr lang="en-US" b="1" dirty="0" smtClean="0"/>
              <a:t>Psychosocial assessment</a:t>
            </a:r>
          </a:p>
          <a:p>
            <a:pPr eaLnBrk="1" hangingPunct="1"/>
            <a:r>
              <a:rPr lang="en-US" b="1" dirty="0" smtClean="0"/>
              <a:t>Spiritual/cultural assessment</a:t>
            </a:r>
          </a:p>
          <a:p>
            <a:pPr eaLnBrk="1" hangingPunct="1"/>
            <a:r>
              <a:rPr lang="en-US" b="1" dirty="0" smtClean="0"/>
              <a:t>Education</a:t>
            </a:r>
          </a:p>
        </p:txBody>
      </p:sp>
    </p:spTree>
    <p:extLst>
      <p:ext uri="{BB962C8B-B14F-4D97-AF65-F5344CB8AC3E}">
        <p14:creationId xmlns:p14="http://schemas.microsoft.com/office/powerpoint/2010/main" val="71412615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4294967295"/>
          </p:nvPr>
        </p:nvSpPr>
        <p:spPr>
          <a:xfrm>
            <a:off x="381000" y="1371600"/>
            <a:ext cx="7848600" cy="4754563"/>
          </a:xfrm>
        </p:spPr>
        <p:txBody>
          <a:bodyPr>
            <a:normAutofit fontScale="92500" lnSpcReduction="10000"/>
          </a:bodyPr>
          <a:lstStyle/>
          <a:p>
            <a:pPr eaLnBrk="1" hangingPunct="1">
              <a:lnSpc>
                <a:spcPct val="80000"/>
              </a:lnSpc>
            </a:pPr>
            <a:r>
              <a:rPr lang="en-US" dirty="0" smtClean="0"/>
              <a:t>Previous experience</a:t>
            </a:r>
          </a:p>
          <a:p>
            <a:pPr eaLnBrk="1" hangingPunct="1">
              <a:lnSpc>
                <a:spcPct val="80000"/>
              </a:lnSpc>
            </a:pPr>
            <a:r>
              <a:rPr lang="en-US" dirty="0" smtClean="0"/>
              <a:t>Prior education</a:t>
            </a:r>
          </a:p>
          <a:p>
            <a:pPr eaLnBrk="1" hangingPunct="1">
              <a:lnSpc>
                <a:spcPct val="80000"/>
              </a:lnSpc>
            </a:pPr>
            <a:r>
              <a:rPr lang="en-US" dirty="0" smtClean="0"/>
              <a:t>Patient perception and expectations</a:t>
            </a:r>
          </a:p>
          <a:p>
            <a:pPr eaLnBrk="1" hangingPunct="1">
              <a:lnSpc>
                <a:spcPct val="80000"/>
              </a:lnSpc>
            </a:pPr>
            <a:r>
              <a:rPr lang="en-US" dirty="0" smtClean="0"/>
              <a:t>Potential misinformation</a:t>
            </a:r>
          </a:p>
          <a:p>
            <a:pPr eaLnBrk="1" hangingPunct="1">
              <a:lnSpc>
                <a:spcPct val="80000"/>
              </a:lnSpc>
            </a:pPr>
            <a:r>
              <a:rPr lang="en-US" dirty="0" smtClean="0"/>
              <a:t>Psychosocial</a:t>
            </a:r>
          </a:p>
          <a:p>
            <a:pPr lvl="1" eaLnBrk="1" hangingPunct="1">
              <a:lnSpc>
                <a:spcPct val="80000"/>
              </a:lnSpc>
            </a:pPr>
            <a:r>
              <a:rPr lang="en-US" sz="3200" b="1" dirty="0" smtClean="0"/>
              <a:t>Health beliefs</a:t>
            </a:r>
          </a:p>
          <a:p>
            <a:pPr lvl="1" eaLnBrk="1" hangingPunct="1">
              <a:lnSpc>
                <a:spcPct val="80000"/>
              </a:lnSpc>
            </a:pPr>
            <a:r>
              <a:rPr lang="en-US" sz="3200" b="1" dirty="0" smtClean="0"/>
              <a:t>Attitudes</a:t>
            </a:r>
          </a:p>
          <a:p>
            <a:pPr lvl="1" eaLnBrk="1" hangingPunct="1">
              <a:lnSpc>
                <a:spcPct val="80000"/>
              </a:lnSpc>
            </a:pPr>
            <a:r>
              <a:rPr lang="en-US" sz="3200" b="1" dirty="0" smtClean="0"/>
              <a:t>Stress</a:t>
            </a:r>
          </a:p>
          <a:p>
            <a:pPr lvl="1" eaLnBrk="1" hangingPunct="1">
              <a:lnSpc>
                <a:spcPct val="80000"/>
              </a:lnSpc>
            </a:pPr>
            <a:r>
              <a:rPr lang="en-US" sz="3200" b="1" dirty="0" smtClean="0"/>
              <a:t>Coping Skills</a:t>
            </a:r>
          </a:p>
          <a:p>
            <a:pPr lvl="1" eaLnBrk="1" hangingPunct="1">
              <a:lnSpc>
                <a:spcPct val="80000"/>
              </a:lnSpc>
            </a:pPr>
            <a:r>
              <a:rPr lang="en-US" sz="3200" b="1" dirty="0" smtClean="0"/>
              <a:t>Social support</a:t>
            </a:r>
          </a:p>
          <a:p>
            <a:pPr lvl="1" eaLnBrk="1" hangingPunct="1">
              <a:lnSpc>
                <a:spcPct val="80000"/>
              </a:lnSpc>
            </a:pPr>
            <a:r>
              <a:rPr lang="en-US" sz="3200" b="1" dirty="0" smtClean="0"/>
              <a:t>Anxiety</a:t>
            </a:r>
          </a:p>
        </p:txBody>
      </p:sp>
      <p:sp>
        <p:nvSpPr>
          <p:cNvPr id="68611" name="Rectangle 3"/>
          <p:cNvSpPr>
            <a:spLocks noGrp="1" noChangeArrowheads="1"/>
          </p:cNvSpPr>
          <p:nvPr>
            <p:ph type="title" idx="4294967295"/>
          </p:nvPr>
        </p:nvSpPr>
        <p:spPr>
          <a:xfrm>
            <a:off x="0" y="274638"/>
            <a:ext cx="8229600" cy="1143000"/>
          </a:xfrm>
        </p:spPr>
        <p:txBody>
          <a:bodyPr/>
          <a:lstStyle/>
          <a:p>
            <a:pPr eaLnBrk="1" hangingPunct="1"/>
            <a:r>
              <a:rPr lang="en-US" smtClean="0"/>
              <a:t>Present Knowledge</a:t>
            </a:r>
          </a:p>
        </p:txBody>
      </p:sp>
    </p:spTree>
    <p:extLst>
      <p:ext uri="{BB962C8B-B14F-4D97-AF65-F5344CB8AC3E}">
        <p14:creationId xmlns:p14="http://schemas.microsoft.com/office/powerpoint/2010/main" val="245182026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Learning Environment</a:t>
            </a:r>
          </a:p>
        </p:txBody>
      </p:sp>
      <p:sp>
        <p:nvSpPr>
          <p:cNvPr id="69635" name="Rectangle 3"/>
          <p:cNvSpPr>
            <a:spLocks noGrp="1" noChangeArrowheads="1"/>
          </p:cNvSpPr>
          <p:nvPr>
            <p:ph idx="1"/>
          </p:nvPr>
        </p:nvSpPr>
        <p:spPr/>
        <p:txBody>
          <a:bodyPr/>
          <a:lstStyle/>
          <a:p>
            <a:pPr marL="609600" indent="-609600" eaLnBrk="1" hangingPunct="1"/>
            <a:r>
              <a:rPr lang="en-US" smtClean="0"/>
              <a:t>Conducive to learning</a:t>
            </a:r>
          </a:p>
          <a:p>
            <a:pPr marL="609600" indent="-609600" eaLnBrk="1" hangingPunct="1"/>
            <a:r>
              <a:rPr lang="en-US" smtClean="0"/>
              <a:t>Quiet, private</a:t>
            </a:r>
          </a:p>
          <a:p>
            <a:pPr marL="609600" indent="-609600" eaLnBrk="1" hangingPunct="1"/>
            <a:r>
              <a:rPr lang="en-US" smtClean="0"/>
              <a:t>Decrease anxiety</a:t>
            </a:r>
          </a:p>
          <a:p>
            <a:pPr marL="609600" indent="-609600" eaLnBrk="1" hangingPunct="1"/>
            <a:r>
              <a:rPr lang="en-US" smtClean="0"/>
              <a:t>Facilitate learning</a:t>
            </a:r>
          </a:p>
          <a:p>
            <a:pPr marL="609600" indent="-609600" eaLnBrk="1" hangingPunct="1"/>
            <a:r>
              <a:rPr lang="en-US" smtClean="0"/>
              <a:t>Family oriented</a:t>
            </a:r>
          </a:p>
          <a:p>
            <a:pPr marL="609600" indent="-609600" eaLnBrk="1" hangingPunct="1"/>
            <a:r>
              <a:rPr lang="en-US" smtClean="0"/>
              <a:t>Lack of physical/mental barriers</a:t>
            </a:r>
          </a:p>
        </p:txBody>
      </p:sp>
    </p:spTree>
    <p:extLst>
      <p:ext uri="{BB962C8B-B14F-4D97-AF65-F5344CB8AC3E}">
        <p14:creationId xmlns:p14="http://schemas.microsoft.com/office/powerpoint/2010/main" val="133689646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8600" y="274638"/>
            <a:ext cx="8915400" cy="1143000"/>
          </a:xfrm>
        </p:spPr>
        <p:txBody>
          <a:bodyPr rtlCol="0">
            <a:normAutofit fontScale="90000"/>
          </a:bodyPr>
          <a:lstStyle/>
          <a:p>
            <a:pPr eaLnBrk="1" fontAlgn="auto" hangingPunct="1">
              <a:spcAft>
                <a:spcPts val="0"/>
              </a:spcAft>
              <a:defRPr/>
            </a:pPr>
            <a:r>
              <a:rPr lang="en-US" sz="4000" dirty="0" smtClean="0"/>
              <a:t>Teaching Characteristics &amp; Domains of Learning</a:t>
            </a:r>
          </a:p>
        </p:txBody>
      </p:sp>
      <p:sp>
        <p:nvSpPr>
          <p:cNvPr id="70659" name="Rectangle 3"/>
          <p:cNvSpPr>
            <a:spLocks noGrp="1" noChangeArrowheads="1"/>
          </p:cNvSpPr>
          <p:nvPr>
            <p:ph idx="1"/>
          </p:nvPr>
        </p:nvSpPr>
        <p:spPr>
          <a:xfrm>
            <a:off x="304800" y="1447800"/>
            <a:ext cx="8534400" cy="5257800"/>
          </a:xfrm>
        </p:spPr>
        <p:txBody>
          <a:bodyPr/>
          <a:lstStyle/>
          <a:p>
            <a:pPr marL="609600" indent="-609600" eaLnBrk="1" hangingPunct="1">
              <a:lnSpc>
                <a:spcPct val="80000"/>
              </a:lnSpc>
            </a:pPr>
            <a:r>
              <a:rPr lang="en-US" dirty="0" smtClean="0"/>
              <a:t>Knowledge of teaching-learning characteristics</a:t>
            </a:r>
          </a:p>
          <a:p>
            <a:pPr marL="609600" indent="-609600" eaLnBrk="1" hangingPunct="1">
              <a:lnSpc>
                <a:spcPct val="80000"/>
              </a:lnSpc>
            </a:pPr>
            <a:r>
              <a:rPr lang="en-US" dirty="0" smtClean="0"/>
              <a:t>Use Common language</a:t>
            </a:r>
          </a:p>
          <a:p>
            <a:pPr marL="609600" indent="-609600" eaLnBrk="1" hangingPunct="1">
              <a:lnSpc>
                <a:spcPct val="80000"/>
              </a:lnSpc>
            </a:pPr>
            <a:r>
              <a:rPr lang="en-US" dirty="0" smtClean="0"/>
              <a:t>Anxiety &amp; pain impede learning</a:t>
            </a:r>
          </a:p>
          <a:p>
            <a:pPr marL="609600" indent="-609600" eaLnBrk="1" hangingPunct="1">
              <a:lnSpc>
                <a:spcPct val="80000"/>
              </a:lnSpc>
            </a:pPr>
            <a:r>
              <a:rPr lang="en-US" dirty="0" smtClean="0"/>
              <a:t>Adult learning is goal directed</a:t>
            </a:r>
          </a:p>
          <a:p>
            <a:pPr marL="609600" indent="-609600" eaLnBrk="1" hangingPunct="1">
              <a:lnSpc>
                <a:spcPct val="80000"/>
              </a:lnSpc>
            </a:pPr>
            <a:r>
              <a:rPr lang="en-US" dirty="0" smtClean="0"/>
              <a:t>Reinforce learning</a:t>
            </a:r>
          </a:p>
          <a:p>
            <a:pPr marL="609600" indent="-609600" eaLnBrk="1" hangingPunct="1">
              <a:lnSpc>
                <a:spcPct val="80000"/>
              </a:lnSpc>
            </a:pPr>
            <a:r>
              <a:rPr lang="en-US" dirty="0" smtClean="0"/>
              <a:t>Knowledge of teaching tools and content</a:t>
            </a:r>
          </a:p>
          <a:p>
            <a:pPr marL="609600" indent="-609600" eaLnBrk="1" hangingPunct="1">
              <a:lnSpc>
                <a:spcPct val="80000"/>
              </a:lnSpc>
            </a:pPr>
            <a:r>
              <a:rPr lang="en-US" dirty="0" smtClean="0"/>
              <a:t>Domains of Learning</a:t>
            </a:r>
          </a:p>
          <a:p>
            <a:pPr marL="990600" lvl="1" indent="-533400" eaLnBrk="1" hangingPunct="1">
              <a:lnSpc>
                <a:spcPct val="80000"/>
              </a:lnSpc>
            </a:pPr>
            <a:r>
              <a:rPr lang="en-US" sz="3200" b="1" dirty="0" smtClean="0"/>
              <a:t>Cognitive (understanding)</a:t>
            </a:r>
          </a:p>
          <a:p>
            <a:pPr marL="990600" lvl="1" indent="-533400" eaLnBrk="1" hangingPunct="1">
              <a:lnSpc>
                <a:spcPct val="80000"/>
              </a:lnSpc>
            </a:pPr>
            <a:r>
              <a:rPr lang="en-US" sz="3200" b="1" dirty="0" smtClean="0"/>
              <a:t>Psychomotor (motor skills)</a:t>
            </a:r>
          </a:p>
          <a:p>
            <a:pPr marL="990600" lvl="1" indent="-533400" eaLnBrk="1" hangingPunct="1">
              <a:lnSpc>
                <a:spcPct val="80000"/>
              </a:lnSpc>
            </a:pPr>
            <a:r>
              <a:rPr lang="en-US" sz="3200" b="1" dirty="0" smtClean="0"/>
              <a:t>Affective (attitudes)</a:t>
            </a:r>
          </a:p>
        </p:txBody>
      </p:sp>
    </p:spTree>
    <p:extLst>
      <p:ext uri="{BB962C8B-B14F-4D97-AF65-F5344CB8AC3E}">
        <p14:creationId xmlns:p14="http://schemas.microsoft.com/office/powerpoint/2010/main" val="8906958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Cognitive</a:t>
            </a:r>
          </a:p>
        </p:txBody>
      </p:sp>
      <p:sp>
        <p:nvSpPr>
          <p:cNvPr id="71683" name="Rectangle 3"/>
          <p:cNvSpPr>
            <a:spLocks noGrp="1" noChangeArrowheads="1"/>
          </p:cNvSpPr>
          <p:nvPr>
            <p:ph idx="1"/>
          </p:nvPr>
        </p:nvSpPr>
        <p:spPr/>
        <p:txBody>
          <a:bodyPr/>
          <a:lstStyle/>
          <a:p>
            <a:pPr marL="609600" indent="-609600" eaLnBrk="1" hangingPunct="1"/>
            <a:r>
              <a:rPr lang="en-US" smtClean="0"/>
              <a:t>Recall facts, information</a:t>
            </a:r>
          </a:p>
          <a:p>
            <a:pPr marL="609600" indent="-609600" eaLnBrk="1" hangingPunct="1"/>
            <a:r>
              <a:rPr lang="en-US" smtClean="0"/>
              <a:t>Understand concepts</a:t>
            </a:r>
          </a:p>
          <a:p>
            <a:pPr marL="609600" indent="-609600" eaLnBrk="1" hangingPunct="1"/>
            <a:r>
              <a:rPr lang="en-US" smtClean="0"/>
              <a:t>Apply learned ideas, facts</a:t>
            </a:r>
          </a:p>
          <a:p>
            <a:pPr marL="609600" indent="-609600" eaLnBrk="1" hangingPunct="1"/>
            <a:r>
              <a:rPr lang="en-US" smtClean="0"/>
              <a:t>Analyze</a:t>
            </a:r>
          </a:p>
          <a:p>
            <a:pPr marL="609600" indent="-609600" eaLnBrk="1" hangingPunct="1"/>
            <a:r>
              <a:rPr lang="en-US" smtClean="0"/>
              <a:t>Problem solve</a:t>
            </a:r>
          </a:p>
          <a:p>
            <a:pPr marL="609600" indent="-609600" eaLnBrk="1" hangingPunct="1"/>
            <a:r>
              <a:rPr lang="en-US" smtClean="0"/>
              <a:t>Intellectual abilities</a:t>
            </a:r>
          </a:p>
        </p:txBody>
      </p:sp>
    </p:spTree>
    <p:extLst>
      <p:ext uri="{BB962C8B-B14F-4D97-AF65-F5344CB8AC3E}">
        <p14:creationId xmlns:p14="http://schemas.microsoft.com/office/powerpoint/2010/main" val="25835747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Psychomotor</a:t>
            </a:r>
          </a:p>
        </p:txBody>
      </p:sp>
      <p:sp>
        <p:nvSpPr>
          <p:cNvPr id="72707" name="Rectangle 3"/>
          <p:cNvSpPr>
            <a:spLocks noGrp="1" noChangeArrowheads="1"/>
          </p:cNvSpPr>
          <p:nvPr>
            <p:ph idx="1"/>
          </p:nvPr>
        </p:nvSpPr>
        <p:spPr/>
        <p:txBody>
          <a:bodyPr/>
          <a:lstStyle/>
          <a:p>
            <a:pPr marL="609600" indent="-609600" eaLnBrk="1" hangingPunct="1"/>
            <a:r>
              <a:rPr lang="en-US" dirty="0" smtClean="0"/>
              <a:t>Use muscular action</a:t>
            </a:r>
          </a:p>
          <a:p>
            <a:pPr marL="609600" indent="-609600" eaLnBrk="1" hangingPunct="1"/>
            <a:r>
              <a:rPr lang="en-US" dirty="0" smtClean="0"/>
              <a:t>Use control</a:t>
            </a:r>
          </a:p>
          <a:p>
            <a:pPr marL="609600" indent="-609600" eaLnBrk="1" hangingPunct="1"/>
            <a:r>
              <a:rPr lang="en-US" dirty="0" smtClean="0"/>
              <a:t>Demonstrate a skill</a:t>
            </a:r>
          </a:p>
          <a:p>
            <a:pPr marL="609600" indent="-609600" eaLnBrk="1" hangingPunct="1"/>
            <a:r>
              <a:rPr lang="en-US" dirty="0" smtClean="0"/>
              <a:t>Perform an action</a:t>
            </a:r>
          </a:p>
          <a:p>
            <a:pPr marL="609600" indent="-609600" eaLnBrk="1" hangingPunct="1"/>
            <a:r>
              <a:rPr lang="en-US" dirty="0" smtClean="0"/>
              <a:t>Manipulate objects</a:t>
            </a:r>
          </a:p>
          <a:p>
            <a:pPr marL="609600" indent="-609600" eaLnBrk="1" hangingPunct="1"/>
            <a:r>
              <a:rPr lang="en-US" dirty="0" smtClean="0"/>
              <a:t>Ability to perform</a:t>
            </a:r>
          </a:p>
        </p:txBody>
      </p:sp>
    </p:spTree>
    <p:extLst>
      <p:ext uri="{BB962C8B-B14F-4D97-AF65-F5344CB8AC3E}">
        <p14:creationId xmlns:p14="http://schemas.microsoft.com/office/powerpoint/2010/main" val="206477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0" y="228600"/>
            <a:ext cx="8991600" cy="6629400"/>
          </a:xfrm>
        </p:spPr>
        <p:txBody>
          <a:bodyPr/>
          <a:lstStyle/>
          <a:p>
            <a:pPr eaLnBrk="1" hangingPunct="1">
              <a:lnSpc>
                <a:spcPct val="80000"/>
              </a:lnSpc>
            </a:pPr>
            <a:r>
              <a:rPr lang="en-US" sz="2800" i="1" dirty="0" smtClean="0"/>
              <a:t>Hemoglobin: </a:t>
            </a:r>
          </a:p>
          <a:p>
            <a:pPr eaLnBrk="1" hangingPunct="1">
              <a:lnSpc>
                <a:spcPct val="80000"/>
              </a:lnSpc>
              <a:buFont typeface="Arial" pitchFamily="34" charset="0"/>
              <a:buNone/>
            </a:pPr>
            <a:r>
              <a:rPr lang="en-US" sz="2800" dirty="0" smtClean="0"/>
              <a:t>		</a:t>
            </a:r>
            <a:r>
              <a:rPr lang="en-US" sz="2400" dirty="0" smtClean="0"/>
              <a:t>Procedures with expected significant blood loss</a:t>
            </a:r>
            <a:br>
              <a:rPr lang="en-US" sz="2400" dirty="0" smtClean="0"/>
            </a:br>
            <a:r>
              <a:rPr lang="en-US" sz="2400" dirty="0" smtClean="0"/>
              <a:t>	Patients with history of anemia or suspected anemia</a:t>
            </a:r>
            <a:endParaRPr lang="en-US" sz="2800" dirty="0" smtClean="0"/>
          </a:p>
          <a:p>
            <a:pPr eaLnBrk="1" hangingPunct="1">
              <a:lnSpc>
                <a:spcPct val="80000"/>
              </a:lnSpc>
            </a:pPr>
            <a:r>
              <a:rPr lang="en-US" sz="2800" i="1" dirty="0" smtClean="0"/>
              <a:t>Blood Glucose</a:t>
            </a:r>
            <a:r>
              <a:rPr lang="en-US" sz="2800" dirty="0" smtClean="0"/>
              <a:t>:  all diabetics </a:t>
            </a:r>
            <a:r>
              <a:rPr lang="en-US" sz="2400" dirty="0" smtClean="0"/>
              <a:t>			</a:t>
            </a:r>
          </a:p>
          <a:p>
            <a:pPr eaLnBrk="1" hangingPunct="1">
              <a:lnSpc>
                <a:spcPct val="80000"/>
              </a:lnSpc>
            </a:pPr>
            <a:r>
              <a:rPr lang="en-US" sz="2800" i="1" dirty="0" smtClean="0"/>
              <a:t>Basic Metabolic Panel (NA, K, CL, BUN, CR, Glucose, CA)</a:t>
            </a:r>
          </a:p>
          <a:p>
            <a:pPr eaLnBrk="1" hangingPunct="1">
              <a:lnSpc>
                <a:spcPct val="80000"/>
              </a:lnSpc>
              <a:buFontTx/>
              <a:buNone/>
            </a:pPr>
            <a:r>
              <a:rPr lang="en-US" sz="2400" dirty="0" smtClean="0"/>
              <a:t>		Patients on diuretics</a:t>
            </a:r>
          </a:p>
          <a:p>
            <a:pPr eaLnBrk="1" hangingPunct="1">
              <a:lnSpc>
                <a:spcPct val="80000"/>
              </a:lnSpc>
              <a:buFontTx/>
              <a:buNone/>
            </a:pPr>
            <a:r>
              <a:rPr lang="en-US" sz="2400" dirty="0" smtClean="0"/>
              <a:t>		Patients on digoxin</a:t>
            </a:r>
          </a:p>
          <a:p>
            <a:pPr eaLnBrk="1" hangingPunct="1">
              <a:lnSpc>
                <a:spcPct val="80000"/>
              </a:lnSpc>
              <a:buFontTx/>
              <a:buNone/>
            </a:pPr>
            <a:r>
              <a:rPr lang="en-US" sz="2400" dirty="0" smtClean="0"/>
              <a:t>	        Patients with known renal disease</a:t>
            </a:r>
          </a:p>
          <a:p>
            <a:pPr eaLnBrk="1" hangingPunct="1">
              <a:lnSpc>
                <a:spcPct val="80000"/>
              </a:lnSpc>
              <a:buFontTx/>
              <a:buNone/>
            </a:pPr>
            <a:r>
              <a:rPr lang="en-US" sz="2400" dirty="0" smtClean="0"/>
              <a:t>		Diabetics</a:t>
            </a:r>
          </a:p>
          <a:p>
            <a:pPr eaLnBrk="1" hangingPunct="1">
              <a:lnSpc>
                <a:spcPct val="80000"/>
              </a:lnSpc>
              <a:buFontTx/>
              <a:buNone/>
            </a:pPr>
            <a:r>
              <a:rPr lang="en-US" sz="2400" dirty="0" smtClean="0"/>
              <a:t>		Patients with bowel obstruction</a:t>
            </a:r>
          </a:p>
          <a:p>
            <a:pPr eaLnBrk="1" hangingPunct="1">
              <a:lnSpc>
                <a:spcPct val="80000"/>
              </a:lnSpc>
            </a:pPr>
            <a:r>
              <a:rPr lang="en-US" sz="2800" i="1" dirty="0" smtClean="0"/>
              <a:t>Comprehensive Metabolic Panel</a:t>
            </a:r>
          </a:p>
          <a:p>
            <a:pPr eaLnBrk="1" hangingPunct="1">
              <a:lnSpc>
                <a:spcPct val="80000"/>
              </a:lnSpc>
              <a:buFontTx/>
              <a:buNone/>
            </a:pPr>
            <a:r>
              <a:rPr lang="en-US" sz="2400" dirty="0" smtClean="0"/>
              <a:t>	Basic Metabolic panel plus 					CO2, ALB, Alkaline Phosphatase, Aspartate aminotransferase 	(AST-SGOT); </a:t>
            </a:r>
            <a:r>
              <a:rPr lang="en-US" sz="2400" dirty="0" err="1" smtClean="0"/>
              <a:t>Alamine</a:t>
            </a:r>
            <a:r>
              <a:rPr lang="en-US" sz="2400" dirty="0" smtClean="0"/>
              <a:t> aminotransferase (ALT-SGPT), Bilirubin 	and Total Protein. </a:t>
            </a:r>
          </a:p>
          <a:p>
            <a:pPr eaLnBrk="1" hangingPunct="1">
              <a:lnSpc>
                <a:spcPct val="80000"/>
              </a:lnSpc>
              <a:buFontTx/>
              <a:buNone/>
            </a:pPr>
            <a:r>
              <a:rPr lang="en-US" sz="2400" dirty="0" smtClean="0"/>
              <a:t>		Patients with known liver and chronic  renal disease</a:t>
            </a:r>
          </a:p>
          <a:p>
            <a:pPr eaLnBrk="1" hangingPunct="1">
              <a:lnSpc>
                <a:spcPct val="80000"/>
              </a:lnSpc>
              <a:buFontTx/>
              <a:buNone/>
            </a:pPr>
            <a:r>
              <a:rPr lang="en-US" sz="2400" dirty="0" smtClean="0"/>
              <a:t> </a:t>
            </a:r>
          </a:p>
          <a:p>
            <a:pPr eaLnBrk="1" hangingPunct="1">
              <a:lnSpc>
                <a:spcPct val="80000"/>
              </a:lnSpc>
              <a:buFontTx/>
              <a:buNone/>
            </a:pPr>
            <a:r>
              <a:rPr lang="en-US" sz="2400" b="1" dirty="0" smtClean="0"/>
              <a:t>		</a:t>
            </a:r>
          </a:p>
          <a:p>
            <a:pPr eaLnBrk="1" hangingPunct="1">
              <a:lnSpc>
                <a:spcPct val="80000"/>
              </a:lnSpc>
            </a:pPr>
            <a:endParaRPr lang="en-US" sz="2400" b="1"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900" dirty="0" smtClean="0"/>
          </a:p>
          <a:p>
            <a:pPr eaLnBrk="1" hangingPunct="1">
              <a:lnSpc>
                <a:spcPct val="80000"/>
              </a:lnSpc>
            </a:pPr>
            <a:endParaRPr lang="en-US" sz="900" dirty="0" smtClean="0"/>
          </a:p>
        </p:txBody>
      </p:sp>
    </p:spTree>
    <p:extLst>
      <p:ext uri="{BB962C8B-B14F-4D97-AF65-F5344CB8AC3E}">
        <p14:creationId xmlns:p14="http://schemas.microsoft.com/office/powerpoint/2010/main" val="36172493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Affective</a:t>
            </a:r>
          </a:p>
        </p:txBody>
      </p:sp>
      <p:sp>
        <p:nvSpPr>
          <p:cNvPr id="73731" name="Rectangle 3"/>
          <p:cNvSpPr>
            <a:spLocks noGrp="1" noChangeArrowheads="1"/>
          </p:cNvSpPr>
          <p:nvPr>
            <p:ph idx="1"/>
          </p:nvPr>
        </p:nvSpPr>
        <p:spPr/>
        <p:txBody>
          <a:bodyPr/>
          <a:lstStyle/>
          <a:p>
            <a:pPr marL="609600" indent="-609600" eaLnBrk="1" hangingPunct="1"/>
            <a:r>
              <a:rPr lang="en-US" dirty="0" smtClean="0"/>
              <a:t>Change</a:t>
            </a:r>
          </a:p>
          <a:p>
            <a:pPr marL="609600" indent="-609600" eaLnBrk="1" hangingPunct="1"/>
            <a:r>
              <a:rPr lang="en-US" dirty="0" smtClean="0"/>
              <a:t>Attitudes, beliefs, values</a:t>
            </a:r>
          </a:p>
          <a:p>
            <a:pPr marL="609600" indent="-609600" eaLnBrk="1" hangingPunct="1"/>
            <a:r>
              <a:rPr lang="en-US" dirty="0" smtClean="0"/>
              <a:t>Develop</a:t>
            </a:r>
          </a:p>
          <a:p>
            <a:pPr marL="609600" indent="-609600" eaLnBrk="1" hangingPunct="1"/>
            <a:r>
              <a:rPr lang="en-US" dirty="0" smtClean="0"/>
              <a:t>Specific feelings, interests</a:t>
            </a:r>
          </a:p>
          <a:p>
            <a:pPr marL="609600" indent="-609600" eaLnBrk="1" hangingPunct="1"/>
            <a:r>
              <a:rPr lang="en-US" dirty="0" smtClean="0"/>
              <a:t>Involves emotions &amp; attitudes</a:t>
            </a:r>
          </a:p>
        </p:txBody>
      </p:sp>
    </p:spTree>
    <p:extLst>
      <p:ext uri="{BB962C8B-B14F-4D97-AF65-F5344CB8AC3E}">
        <p14:creationId xmlns:p14="http://schemas.microsoft.com/office/powerpoint/2010/main" val="34898558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b="1" dirty="0" smtClean="0"/>
              <a:t>Sequence of Events</a:t>
            </a:r>
          </a:p>
        </p:txBody>
      </p:sp>
      <p:sp>
        <p:nvSpPr>
          <p:cNvPr id="74755" name="Rectangle 3"/>
          <p:cNvSpPr>
            <a:spLocks noGrp="1" noChangeArrowheads="1"/>
          </p:cNvSpPr>
          <p:nvPr>
            <p:ph idx="1"/>
          </p:nvPr>
        </p:nvSpPr>
        <p:spPr/>
        <p:txBody>
          <a:bodyPr/>
          <a:lstStyle/>
          <a:p>
            <a:pPr marL="609600" indent="-609600" eaLnBrk="1" hangingPunct="1"/>
            <a:r>
              <a:rPr lang="en-US" dirty="0" smtClean="0"/>
              <a:t>What’s going to happen when</a:t>
            </a:r>
          </a:p>
          <a:p>
            <a:pPr marL="609600" indent="-609600" eaLnBrk="1" hangingPunct="1"/>
            <a:r>
              <a:rPr lang="en-US" dirty="0" smtClean="0"/>
              <a:t>Timing</a:t>
            </a:r>
          </a:p>
          <a:p>
            <a:pPr marL="609600" indent="-609600" eaLnBrk="1" hangingPunct="1"/>
            <a:r>
              <a:rPr lang="en-US" dirty="0" smtClean="0"/>
              <a:t>Research</a:t>
            </a:r>
          </a:p>
          <a:p>
            <a:pPr marL="609600" indent="-609600" eaLnBrk="1" hangingPunct="1"/>
            <a:r>
              <a:rPr lang="en-US" dirty="0" smtClean="0"/>
              <a:t>Immediately before</a:t>
            </a:r>
          </a:p>
        </p:txBody>
      </p:sp>
    </p:spTree>
    <p:extLst>
      <p:ext uri="{BB962C8B-B14F-4D97-AF65-F5344CB8AC3E}">
        <p14:creationId xmlns:p14="http://schemas.microsoft.com/office/powerpoint/2010/main" val="35492965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fontAlgn="auto" hangingPunct="1">
              <a:spcAft>
                <a:spcPts val="0"/>
              </a:spcAft>
              <a:defRPr/>
            </a:pPr>
            <a:r>
              <a:rPr lang="en-US" smtClean="0"/>
              <a:t>Expected Behaviors</a:t>
            </a:r>
          </a:p>
        </p:txBody>
      </p:sp>
      <p:sp>
        <p:nvSpPr>
          <p:cNvPr id="5124" name="Rectangle 3"/>
          <p:cNvSpPr>
            <a:spLocks noGrp="1" noChangeArrowheads="1"/>
          </p:cNvSpPr>
          <p:nvPr>
            <p:ph idx="1"/>
          </p:nvPr>
        </p:nvSpPr>
        <p:spPr/>
        <p:txBody>
          <a:bodyPr/>
          <a:lstStyle/>
          <a:p>
            <a:pPr marL="609600" indent="-609600" eaLnBrk="1" hangingPunct="1"/>
            <a:r>
              <a:rPr lang="en-US" sz="3200" dirty="0" smtClean="0"/>
              <a:t>NPO</a:t>
            </a:r>
          </a:p>
          <a:p>
            <a:pPr marL="609600" indent="-609600" eaLnBrk="1" hangingPunct="1"/>
            <a:r>
              <a:rPr lang="en-US" sz="3200" dirty="0" smtClean="0"/>
              <a:t>Medications</a:t>
            </a:r>
          </a:p>
          <a:p>
            <a:pPr marL="609600" indent="-609600" eaLnBrk="1" hangingPunct="1"/>
            <a:r>
              <a:rPr lang="en-US" sz="3200" dirty="0" smtClean="0"/>
              <a:t>Leave valuables, jewelry at home</a:t>
            </a:r>
          </a:p>
          <a:p>
            <a:pPr marL="609600" indent="-609600" eaLnBrk="1" hangingPunct="1"/>
            <a:r>
              <a:rPr lang="en-US" sz="3200" dirty="0" smtClean="0"/>
              <a:t>Ride home</a:t>
            </a:r>
          </a:p>
          <a:p>
            <a:pPr marL="609600" indent="-609600" eaLnBrk="1" hangingPunct="1"/>
            <a:r>
              <a:rPr lang="en-US" sz="3200" dirty="0" smtClean="0"/>
              <a:t>Responsible caregiver</a:t>
            </a:r>
          </a:p>
          <a:p>
            <a:pPr marL="609600" indent="-609600" eaLnBrk="1" hangingPunct="1"/>
            <a:endParaRPr lang="en-US" sz="3200" dirty="0" smtClean="0"/>
          </a:p>
        </p:txBody>
      </p:sp>
    </p:spTree>
    <p:extLst>
      <p:ext uri="{BB962C8B-B14F-4D97-AF65-F5344CB8AC3E}">
        <p14:creationId xmlns:p14="http://schemas.microsoft.com/office/powerpoint/2010/main" val="19698656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Postoperative Behaviors</a:t>
            </a:r>
          </a:p>
        </p:txBody>
      </p:sp>
      <p:sp>
        <p:nvSpPr>
          <p:cNvPr id="77827" name="Rectangle 3"/>
          <p:cNvSpPr>
            <a:spLocks noGrp="1" noChangeArrowheads="1"/>
          </p:cNvSpPr>
          <p:nvPr>
            <p:ph idx="1"/>
          </p:nvPr>
        </p:nvSpPr>
        <p:spPr/>
        <p:txBody>
          <a:bodyPr/>
          <a:lstStyle/>
          <a:p>
            <a:pPr marL="609600" indent="-609600" eaLnBrk="1" hangingPunct="1"/>
            <a:r>
              <a:rPr lang="en-US" smtClean="0"/>
              <a:t>Passive exercises</a:t>
            </a:r>
          </a:p>
          <a:p>
            <a:pPr marL="609600" indent="-609600" eaLnBrk="1" hangingPunct="1"/>
            <a:r>
              <a:rPr lang="en-US" smtClean="0"/>
              <a:t>Ambulation</a:t>
            </a:r>
          </a:p>
          <a:p>
            <a:pPr marL="609600" indent="-609600" eaLnBrk="1" hangingPunct="1"/>
            <a:r>
              <a:rPr lang="en-US" smtClean="0"/>
              <a:t>Deep breathing &amp; coughing</a:t>
            </a:r>
          </a:p>
          <a:p>
            <a:pPr marL="609600" indent="-609600" eaLnBrk="1" hangingPunct="1"/>
            <a:r>
              <a:rPr lang="en-US" smtClean="0"/>
              <a:t>Dressing care</a:t>
            </a:r>
          </a:p>
          <a:p>
            <a:pPr marL="609600" indent="-609600" eaLnBrk="1" hangingPunct="1"/>
            <a:r>
              <a:rPr lang="en-US" smtClean="0"/>
              <a:t>Diet</a:t>
            </a:r>
          </a:p>
          <a:p>
            <a:pPr marL="609600" indent="-609600" eaLnBrk="1" hangingPunct="1"/>
            <a:r>
              <a:rPr lang="en-US" smtClean="0"/>
              <a:t>Signs &amp; symptoms</a:t>
            </a:r>
          </a:p>
          <a:p>
            <a:pPr marL="609600" indent="-609600" eaLnBrk="1" hangingPunct="1"/>
            <a:r>
              <a:rPr lang="en-US" smtClean="0"/>
              <a:t>Emergency contacts</a:t>
            </a:r>
          </a:p>
        </p:txBody>
      </p:sp>
    </p:spTree>
    <p:extLst>
      <p:ext uri="{BB962C8B-B14F-4D97-AF65-F5344CB8AC3E}">
        <p14:creationId xmlns:p14="http://schemas.microsoft.com/office/powerpoint/2010/main" val="3475533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Alterations in Comfort Level</a:t>
            </a:r>
          </a:p>
        </p:txBody>
      </p:sp>
      <p:sp>
        <p:nvSpPr>
          <p:cNvPr id="78851" name="Rectangle 3"/>
          <p:cNvSpPr>
            <a:spLocks noGrp="1" noChangeArrowheads="1"/>
          </p:cNvSpPr>
          <p:nvPr>
            <p:ph idx="1"/>
          </p:nvPr>
        </p:nvSpPr>
        <p:spPr/>
        <p:txBody>
          <a:bodyPr/>
          <a:lstStyle/>
          <a:p>
            <a:pPr marL="609600" indent="-609600" eaLnBrk="1" hangingPunct="1"/>
            <a:r>
              <a:rPr lang="en-US" smtClean="0"/>
              <a:t>Pain</a:t>
            </a:r>
          </a:p>
          <a:p>
            <a:pPr marL="609600" indent="-609600" eaLnBrk="1" hangingPunct="1"/>
            <a:r>
              <a:rPr lang="en-US" smtClean="0"/>
              <a:t>Sore throat</a:t>
            </a:r>
            <a:endParaRPr lang="en-US" i="1" smtClean="0"/>
          </a:p>
          <a:p>
            <a:pPr marL="609600" indent="-609600" eaLnBrk="1" hangingPunct="1"/>
            <a:r>
              <a:rPr lang="en-US" i="1" smtClean="0"/>
              <a:t>Strategies to reduce pain</a:t>
            </a:r>
            <a:endParaRPr lang="en-US" smtClean="0"/>
          </a:p>
          <a:p>
            <a:pPr marL="609600" indent="-609600" eaLnBrk="1" hangingPunct="1"/>
            <a:r>
              <a:rPr lang="en-US" smtClean="0"/>
              <a:t>Nausea &amp; Vomiting</a:t>
            </a:r>
          </a:p>
        </p:txBody>
      </p:sp>
    </p:spTree>
    <p:extLst>
      <p:ext uri="{BB962C8B-B14F-4D97-AF65-F5344CB8AC3E}">
        <p14:creationId xmlns:p14="http://schemas.microsoft.com/office/powerpoint/2010/main" val="5224290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Education Materials</a:t>
            </a:r>
          </a:p>
        </p:txBody>
      </p:sp>
      <p:sp>
        <p:nvSpPr>
          <p:cNvPr id="79875" name="Rectangle 3"/>
          <p:cNvSpPr>
            <a:spLocks noGrp="1" noChangeArrowheads="1"/>
          </p:cNvSpPr>
          <p:nvPr>
            <p:ph idx="1"/>
          </p:nvPr>
        </p:nvSpPr>
        <p:spPr/>
        <p:txBody>
          <a:bodyPr/>
          <a:lstStyle/>
          <a:p>
            <a:pPr marL="609600" indent="-609600" eaLnBrk="1" hangingPunct="1"/>
            <a:r>
              <a:rPr lang="en-US" smtClean="0"/>
              <a:t>Written:  handouts, booklets</a:t>
            </a:r>
          </a:p>
          <a:p>
            <a:pPr marL="609600" indent="-609600" eaLnBrk="1" hangingPunct="1"/>
            <a:r>
              <a:rPr lang="en-US" smtClean="0"/>
              <a:t>Teaching models: joints, ear, eye, devices, etc. </a:t>
            </a:r>
          </a:p>
          <a:p>
            <a:pPr marL="609600" indent="-609600" eaLnBrk="1" hangingPunct="1"/>
            <a:r>
              <a:rPr lang="en-US" smtClean="0"/>
              <a:t>Demonstration: physical skills</a:t>
            </a:r>
          </a:p>
          <a:p>
            <a:pPr marL="609600" indent="-609600" eaLnBrk="1" hangingPunct="1"/>
            <a:r>
              <a:rPr lang="en-US" smtClean="0"/>
              <a:t>Audiovisual programs: videotapes, slides, photographs</a:t>
            </a:r>
          </a:p>
        </p:txBody>
      </p:sp>
    </p:spTree>
    <p:extLst>
      <p:ext uri="{BB962C8B-B14F-4D97-AF65-F5344CB8AC3E}">
        <p14:creationId xmlns:p14="http://schemas.microsoft.com/office/powerpoint/2010/main" val="4194136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Teaching Methods/Materials</a:t>
            </a:r>
          </a:p>
        </p:txBody>
      </p:sp>
      <p:sp>
        <p:nvSpPr>
          <p:cNvPr id="80899" name="Rectangle 3"/>
          <p:cNvSpPr>
            <a:spLocks noGrp="1" noChangeArrowheads="1"/>
          </p:cNvSpPr>
          <p:nvPr>
            <p:ph idx="1"/>
          </p:nvPr>
        </p:nvSpPr>
        <p:spPr/>
        <p:txBody>
          <a:bodyPr/>
          <a:lstStyle/>
          <a:p>
            <a:pPr marL="609600" indent="-609600" eaLnBrk="1" hangingPunct="1">
              <a:lnSpc>
                <a:spcPct val="90000"/>
              </a:lnSpc>
            </a:pPr>
            <a:r>
              <a:rPr lang="en-US" sz="2800" smtClean="0"/>
              <a:t>Individual</a:t>
            </a:r>
          </a:p>
          <a:p>
            <a:pPr marL="609600" indent="-609600" eaLnBrk="1" hangingPunct="1">
              <a:lnSpc>
                <a:spcPct val="90000"/>
              </a:lnSpc>
            </a:pPr>
            <a:r>
              <a:rPr lang="en-US" sz="2800" smtClean="0"/>
              <a:t>Group</a:t>
            </a:r>
          </a:p>
          <a:p>
            <a:pPr marL="609600" indent="-609600" eaLnBrk="1" hangingPunct="1">
              <a:lnSpc>
                <a:spcPct val="90000"/>
              </a:lnSpc>
            </a:pPr>
            <a:r>
              <a:rPr lang="en-US" sz="2800" smtClean="0"/>
              <a:t>Tours (4-12 year olds)</a:t>
            </a:r>
          </a:p>
          <a:p>
            <a:pPr marL="609600" indent="-609600" eaLnBrk="1" hangingPunct="1">
              <a:lnSpc>
                <a:spcPct val="90000"/>
              </a:lnSpc>
            </a:pPr>
            <a:r>
              <a:rPr lang="en-US" sz="2800" smtClean="0"/>
              <a:t>Play Therapy (3-7 years of age)</a:t>
            </a:r>
          </a:p>
          <a:p>
            <a:pPr marL="609600" indent="-609600" eaLnBrk="1" hangingPunct="1">
              <a:lnSpc>
                <a:spcPct val="90000"/>
              </a:lnSpc>
            </a:pPr>
            <a:r>
              <a:rPr lang="en-US" sz="2800" smtClean="0"/>
              <a:t>Written (5-6th grade level)</a:t>
            </a:r>
          </a:p>
          <a:p>
            <a:pPr marL="609600" indent="-609600" eaLnBrk="1" hangingPunct="1">
              <a:lnSpc>
                <a:spcPct val="90000"/>
              </a:lnSpc>
            </a:pPr>
            <a:r>
              <a:rPr lang="en-US" sz="2800" smtClean="0"/>
              <a:t>Models ( 3-6 year olds)</a:t>
            </a:r>
          </a:p>
          <a:p>
            <a:pPr marL="609600" indent="-609600" eaLnBrk="1" hangingPunct="1">
              <a:lnSpc>
                <a:spcPct val="90000"/>
              </a:lnSpc>
            </a:pPr>
            <a:r>
              <a:rPr lang="en-US" sz="2800" smtClean="0"/>
              <a:t>Films – Videos (7 – 12 years old)</a:t>
            </a:r>
          </a:p>
          <a:p>
            <a:pPr marL="609600" indent="-609600" eaLnBrk="1" hangingPunct="1">
              <a:lnSpc>
                <a:spcPct val="90000"/>
              </a:lnSpc>
            </a:pPr>
            <a:r>
              <a:rPr lang="en-US" sz="2800" smtClean="0"/>
              <a:t>Demonstrations</a:t>
            </a:r>
          </a:p>
          <a:p>
            <a:pPr marL="609600" indent="-609600" eaLnBrk="1" hangingPunct="1">
              <a:lnSpc>
                <a:spcPct val="90000"/>
              </a:lnSpc>
            </a:pPr>
            <a:r>
              <a:rPr lang="en-US" sz="2800" smtClean="0"/>
              <a:t>Teleconferencing</a:t>
            </a:r>
          </a:p>
        </p:txBody>
      </p:sp>
    </p:spTree>
    <p:extLst>
      <p:ext uri="{BB962C8B-B14F-4D97-AF65-F5344CB8AC3E}">
        <p14:creationId xmlns:p14="http://schemas.microsoft.com/office/powerpoint/2010/main" val="35407636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401762"/>
          </a:xfrm>
        </p:spPr>
        <p:txBody>
          <a:bodyPr>
            <a:normAutofit fontScale="90000"/>
          </a:bodyPr>
          <a:lstStyle/>
          <a:p>
            <a:pPr lvl="0"/>
            <a:r>
              <a:rPr lang="en-US" sz="3600" dirty="0"/>
              <a:t>The patient receives education and training specific to patient’s needs and as appropriate to care and services provided by the organization.</a:t>
            </a:r>
            <a:br>
              <a:rPr lang="en-US" sz="3600" dirty="0"/>
            </a:br>
            <a:endParaRPr lang="en-US" sz="3600" dirty="0"/>
          </a:p>
        </p:txBody>
      </p:sp>
      <p:sp>
        <p:nvSpPr>
          <p:cNvPr id="3" name="Content Placeholder 2"/>
          <p:cNvSpPr>
            <a:spLocks noGrp="1"/>
          </p:cNvSpPr>
          <p:nvPr>
            <p:ph idx="1"/>
          </p:nvPr>
        </p:nvSpPr>
        <p:spPr>
          <a:xfrm>
            <a:off x="457200" y="1752600"/>
            <a:ext cx="8229600" cy="4800600"/>
          </a:xfrm>
        </p:spPr>
        <p:txBody>
          <a:bodyPr>
            <a:normAutofit/>
          </a:bodyPr>
          <a:lstStyle/>
          <a:p>
            <a:pPr fontAlgn="base"/>
            <a:r>
              <a:rPr lang="en-US" dirty="0" smtClean="0"/>
              <a:t>The </a:t>
            </a:r>
            <a:r>
              <a:rPr lang="en-US" dirty="0"/>
              <a:t>assessment of learning needs </a:t>
            </a:r>
            <a:r>
              <a:rPr lang="en-US" dirty="0" smtClean="0"/>
              <a:t>addresses  </a:t>
            </a:r>
            <a:endParaRPr lang="en-US" dirty="0"/>
          </a:p>
          <a:p>
            <a:pPr lvl="1" fontAlgn="base"/>
            <a:r>
              <a:rPr lang="en-US" dirty="0" smtClean="0"/>
              <a:t>Cultural and religious beliefs</a:t>
            </a:r>
          </a:p>
          <a:p>
            <a:pPr lvl="1" fontAlgn="base"/>
            <a:r>
              <a:rPr lang="en-US" dirty="0"/>
              <a:t>E</a:t>
            </a:r>
            <a:r>
              <a:rPr lang="en-US" dirty="0" smtClean="0"/>
              <a:t>motional </a:t>
            </a:r>
            <a:r>
              <a:rPr lang="en-US" dirty="0"/>
              <a:t>barriers</a:t>
            </a:r>
          </a:p>
          <a:p>
            <a:pPr lvl="1" fontAlgn="base"/>
            <a:r>
              <a:rPr lang="en-US" dirty="0"/>
              <a:t>D</a:t>
            </a:r>
            <a:r>
              <a:rPr lang="en-US" dirty="0" smtClean="0"/>
              <a:t>esire </a:t>
            </a:r>
            <a:r>
              <a:rPr lang="en-US" dirty="0"/>
              <a:t>and motivation to learn </a:t>
            </a:r>
          </a:p>
          <a:p>
            <a:pPr lvl="1" fontAlgn="base"/>
            <a:r>
              <a:rPr lang="en-US" dirty="0"/>
              <a:t>P</a:t>
            </a:r>
            <a:r>
              <a:rPr lang="en-US" dirty="0" smtClean="0"/>
              <a:t>hysical </a:t>
            </a:r>
            <a:r>
              <a:rPr lang="en-US" dirty="0"/>
              <a:t>or cognitive limitations</a:t>
            </a:r>
          </a:p>
          <a:p>
            <a:pPr lvl="1" fontAlgn="base"/>
            <a:r>
              <a:rPr lang="en-US" dirty="0"/>
              <a:t>B</a:t>
            </a:r>
            <a:r>
              <a:rPr lang="en-US" dirty="0" smtClean="0"/>
              <a:t>arriers </a:t>
            </a:r>
            <a:r>
              <a:rPr lang="en-US" dirty="0"/>
              <a:t>to communication </a:t>
            </a:r>
          </a:p>
          <a:p>
            <a:pPr lvl="1" fontAlgn="base"/>
            <a:r>
              <a:rPr lang="en-US" dirty="0"/>
              <a:t>The content is presented in an understandable manner.</a:t>
            </a:r>
          </a:p>
          <a:p>
            <a:pPr lvl="1" fontAlgn="base"/>
            <a:r>
              <a:rPr lang="en-US" dirty="0"/>
              <a:t> Comprehension is evaluated </a:t>
            </a:r>
          </a:p>
          <a:p>
            <a:endParaRPr lang="en-US" dirty="0"/>
          </a:p>
        </p:txBody>
      </p:sp>
    </p:spTree>
    <p:extLst>
      <p:ext uri="{BB962C8B-B14F-4D97-AF65-F5344CB8AC3E}">
        <p14:creationId xmlns:p14="http://schemas.microsoft.com/office/powerpoint/2010/main" val="27566818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04800"/>
            <a:ext cx="9144000" cy="1828800"/>
          </a:xfrm>
        </p:spPr>
        <p:txBody>
          <a:bodyPr rtlCol="0">
            <a:normAutofit fontScale="90000"/>
          </a:bodyPr>
          <a:lstStyle/>
          <a:p>
            <a:r>
              <a:rPr kumimoji="1" lang="en-US" dirty="0">
                <a:latin typeface="Calibri" pitchFamily="34" charset="0"/>
              </a:rPr>
              <a:t>ASPAN Standards </a:t>
            </a:r>
            <a:r>
              <a:rPr kumimoji="1" lang="en-US" dirty="0" smtClean="0">
                <a:latin typeface="Calibri" pitchFamily="34" charset="0"/>
              </a:rPr>
              <a:t>2015-2017 </a:t>
            </a:r>
            <a:r>
              <a:rPr kumimoji="1" lang="en-US" dirty="0">
                <a:latin typeface="Calibri" pitchFamily="34" charset="0"/>
              </a:rPr>
              <a:t/>
            </a:r>
            <a:br>
              <a:rPr kumimoji="1" lang="en-US" dirty="0">
                <a:latin typeface="Calibri" pitchFamily="34" charset="0"/>
              </a:rPr>
            </a:br>
            <a:r>
              <a:rPr kumimoji="1" lang="en-US" dirty="0">
                <a:latin typeface="Calibri" pitchFamily="34" charset="0"/>
              </a:rPr>
              <a:t>Practice Recommendation </a:t>
            </a:r>
            <a:r>
              <a:rPr kumimoji="1" lang="en-US" dirty="0" smtClean="0">
                <a:latin typeface="Calibri" pitchFamily="34" charset="0"/>
              </a:rPr>
              <a:t>2</a:t>
            </a:r>
            <a:r>
              <a:rPr kumimoji="1" lang="en-US" dirty="0"/>
              <a:t/>
            </a:r>
            <a:br>
              <a:rPr kumimoji="1" lang="en-US" dirty="0"/>
            </a:br>
            <a:r>
              <a:rPr kumimoji="1" lang="en-US" sz="3200" dirty="0" smtClean="0">
                <a:latin typeface="Calibri" pitchFamily="34" charset="0"/>
              </a:rPr>
              <a:t>(Components </a:t>
            </a:r>
            <a:r>
              <a:rPr kumimoji="1" lang="en-US" sz="3200" dirty="0">
                <a:latin typeface="Calibri" pitchFamily="34" charset="0"/>
              </a:rPr>
              <a:t>of  </a:t>
            </a:r>
            <a:r>
              <a:rPr kumimoji="1" lang="en-US" sz="3200" dirty="0" smtClean="0">
                <a:latin typeface="Calibri" pitchFamily="34" charset="0"/>
              </a:rPr>
              <a:t>Assessment and Management </a:t>
            </a:r>
            <a:br>
              <a:rPr kumimoji="1" lang="en-US" sz="3200" dirty="0" smtClean="0">
                <a:latin typeface="Calibri" pitchFamily="34" charset="0"/>
              </a:rPr>
            </a:br>
            <a:r>
              <a:rPr kumimoji="1" lang="en-US" sz="3200" dirty="0" smtClean="0">
                <a:latin typeface="Calibri" pitchFamily="34" charset="0"/>
              </a:rPr>
              <a:t> </a:t>
            </a:r>
            <a:r>
              <a:rPr kumimoji="1" lang="en-US" sz="3200" dirty="0">
                <a:latin typeface="Calibri" pitchFamily="34" charset="0"/>
              </a:rPr>
              <a:t>for the Perianesthesia Patient)</a:t>
            </a:r>
            <a:endParaRPr lang="en-US" sz="3200" dirty="0">
              <a:latin typeface="Calibri" pitchFamily="34" charset="0"/>
            </a:endParaRPr>
          </a:p>
        </p:txBody>
      </p:sp>
      <p:sp>
        <p:nvSpPr>
          <p:cNvPr id="20483" name="Rectangle 3"/>
          <p:cNvSpPr>
            <a:spLocks noGrp="1" noChangeArrowheads="1"/>
          </p:cNvSpPr>
          <p:nvPr>
            <p:ph type="body" idx="1"/>
          </p:nvPr>
        </p:nvSpPr>
        <p:spPr>
          <a:xfrm>
            <a:off x="685800" y="2438400"/>
            <a:ext cx="7772400" cy="4038600"/>
          </a:xfrm>
        </p:spPr>
        <p:txBody>
          <a:bodyPr rtlCol="0">
            <a:normAutofit lnSpcReduction="10000"/>
          </a:bodyPr>
          <a:lstStyle/>
          <a:p>
            <a:pPr algn="ctr" eaLnBrk="1" fontAlgn="auto" hangingPunct="1">
              <a:lnSpc>
                <a:spcPct val="80000"/>
              </a:lnSpc>
              <a:spcAft>
                <a:spcPts val="0"/>
              </a:spcAft>
              <a:buFont typeface="Arial" charset="0"/>
              <a:buNone/>
              <a:defRPr/>
            </a:pPr>
            <a:r>
              <a:rPr kumimoji="1" lang="en-US" b="1" dirty="0" smtClean="0"/>
              <a:t>Discharge Assessment: Phase II</a:t>
            </a:r>
            <a:endParaRPr kumimoji="1" lang="en-US" dirty="0" smtClean="0"/>
          </a:p>
          <a:p>
            <a:pPr eaLnBrk="1" fontAlgn="auto" hangingPunct="1">
              <a:lnSpc>
                <a:spcPct val="80000"/>
              </a:lnSpc>
              <a:spcAft>
                <a:spcPts val="0"/>
              </a:spcAft>
              <a:buFont typeface="Arial" charset="0"/>
              <a:buNone/>
              <a:defRPr/>
            </a:pPr>
            <a:endParaRPr kumimoji="1" lang="en-US" sz="1400" dirty="0" smtClean="0"/>
          </a:p>
          <a:p>
            <a:pPr eaLnBrk="1" fontAlgn="auto" hangingPunct="1">
              <a:lnSpc>
                <a:spcPct val="80000"/>
              </a:lnSpc>
              <a:spcAft>
                <a:spcPts val="0"/>
              </a:spcAft>
              <a:defRPr/>
            </a:pPr>
            <a:r>
              <a:rPr kumimoji="1" lang="en-US" dirty="0" smtClean="0"/>
              <a:t>“Patient and home care provider knowledge of discharge instructions.”</a:t>
            </a:r>
            <a:r>
              <a:rPr kumimoji="1" lang="en-US" sz="2000" dirty="0" smtClean="0"/>
              <a:t>14</a:t>
            </a:r>
          </a:p>
          <a:p>
            <a:pPr eaLnBrk="1" fontAlgn="auto" hangingPunct="1">
              <a:lnSpc>
                <a:spcPct val="80000"/>
              </a:lnSpc>
              <a:spcAft>
                <a:spcPts val="0"/>
              </a:spcAft>
              <a:defRPr/>
            </a:pPr>
            <a:r>
              <a:rPr kumimoji="1" lang="en-US" dirty="0" smtClean="0"/>
              <a:t>“Written discharge instructions given to patient/accompanying responsible adult.”</a:t>
            </a:r>
            <a:r>
              <a:rPr kumimoji="1" lang="en-US" sz="1800" dirty="0" smtClean="0"/>
              <a:t>15</a:t>
            </a:r>
          </a:p>
          <a:p>
            <a:pPr eaLnBrk="1" fontAlgn="auto" hangingPunct="1">
              <a:lnSpc>
                <a:spcPct val="80000"/>
              </a:lnSpc>
              <a:spcAft>
                <a:spcPts val="0"/>
              </a:spcAft>
              <a:defRPr/>
            </a:pPr>
            <a:r>
              <a:rPr kumimoji="1" lang="en-US" dirty="0" smtClean="0"/>
              <a:t>“Arrangements for safe transportation from the institution.”</a:t>
            </a:r>
            <a:r>
              <a:rPr kumimoji="1" lang="en-US" sz="1800" dirty="0" smtClean="0"/>
              <a:t>16</a:t>
            </a:r>
          </a:p>
          <a:p>
            <a:pPr eaLnBrk="1" fontAlgn="auto" hangingPunct="1">
              <a:lnSpc>
                <a:spcPct val="80000"/>
              </a:lnSpc>
              <a:spcAft>
                <a:spcPts val="0"/>
              </a:spcAft>
              <a:defRPr/>
            </a:pPr>
            <a:r>
              <a:rPr kumimoji="1" lang="en-US" dirty="0" smtClean="0"/>
              <a:t>“Provision of additional resources to contact if any problems arise.”</a:t>
            </a:r>
            <a:r>
              <a:rPr kumimoji="1" lang="en-US" sz="1800" dirty="0" smtClean="0"/>
              <a:t>17</a:t>
            </a:r>
          </a:p>
        </p:txBody>
      </p:sp>
    </p:spTree>
    <p:extLst>
      <p:ext uri="{BB962C8B-B14F-4D97-AF65-F5344CB8AC3E}">
        <p14:creationId xmlns:p14="http://schemas.microsoft.com/office/powerpoint/2010/main" val="341522727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28600"/>
            <a:ext cx="9220200" cy="1752600"/>
          </a:xfrm>
        </p:spPr>
        <p:txBody>
          <a:bodyPr rtlCol="0">
            <a:normAutofit fontScale="90000"/>
          </a:bodyPr>
          <a:lstStyle/>
          <a:p>
            <a:pPr eaLnBrk="1" fontAlgn="auto" hangingPunct="1">
              <a:spcAft>
                <a:spcPts val="0"/>
              </a:spcAft>
              <a:defRPr/>
            </a:pPr>
            <a:r>
              <a:rPr kumimoji="1" lang="en-US" dirty="0">
                <a:latin typeface="Calibri" pitchFamily="34" charset="0"/>
              </a:rPr>
              <a:t>ASPAN Standards </a:t>
            </a:r>
            <a:r>
              <a:rPr kumimoji="1" lang="en-US" dirty="0" smtClean="0">
                <a:latin typeface="Calibri" pitchFamily="34" charset="0"/>
              </a:rPr>
              <a:t>2015-2017 </a:t>
            </a:r>
            <a:r>
              <a:rPr kumimoji="1" lang="en-US" dirty="0">
                <a:latin typeface="Calibri" pitchFamily="34" charset="0"/>
              </a:rPr>
              <a:t/>
            </a:r>
            <a:br>
              <a:rPr kumimoji="1" lang="en-US" dirty="0">
                <a:latin typeface="Calibri" pitchFamily="34" charset="0"/>
              </a:rPr>
            </a:br>
            <a:r>
              <a:rPr kumimoji="1" lang="en-US" dirty="0">
                <a:latin typeface="Calibri" pitchFamily="34" charset="0"/>
              </a:rPr>
              <a:t>Practice Recommendation </a:t>
            </a:r>
            <a:r>
              <a:rPr kumimoji="1" lang="en-US" dirty="0" smtClean="0">
                <a:latin typeface="Calibri" pitchFamily="34" charset="0"/>
              </a:rPr>
              <a:t>2</a:t>
            </a:r>
            <a:r>
              <a:rPr kumimoji="1" lang="en-US" dirty="0" smtClean="0"/>
              <a:t/>
            </a:r>
            <a:br>
              <a:rPr kumimoji="1" lang="en-US" dirty="0" smtClean="0"/>
            </a:br>
            <a:r>
              <a:rPr kumimoji="1" lang="en-US" sz="3100" dirty="0" smtClean="0">
                <a:latin typeface="Calibri" pitchFamily="34" charset="0"/>
              </a:rPr>
              <a:t>(Components </a:t>
            </a:r>
            <a:r>
              <a:rPr kumimoji="1" lang="en-US" sz="3100" dirty="0">
                <a:latin typeface="Calibri" pitchFamily="34" charset="0"/>
              </a:rPr>
              <a:t>of  </a:t>
            </a:r>
            <a:r>
              <a:rPr kumimoji="1" lang="en-US" sz="3100" dirty="0" smtClean="0">
                <a:latin typeface="Calibri" pitchFamily="34" charset="0"/>
              </a:rPr>
              <a:t>Assessment and Management </a:t>
            </a:r>
            <a:br>
              <a:rPr kumimoji="1" lang="en-US" sz="3100" dirty="0" smtClean="0">
                <a:latin typeface="Calibri" pitchFamily="34" charset="0"/>
              </a:rPr>
            </a:br>
            <a:r>
              <a:rPr kumimoji="1" lang="en-US" sz="3100" dirty="0" smtClean="0">
                <a:latin typeface="Calibri" pitchFamily="34" charset="0"/>
              </a:rPr>
              <a:t> </a:t>
            </a:r>
            <a:r>
              <a:rPr kumimoji="1" lang="en-US" sz="3100" dirty="0">
                <a:latin typeface="Calibri" pitchFamily="34" charset="0"/>
              </a:rPr>
              <a:t>for the Perianesthesia Patient)</a:t>
            </a:r>
            <a:endParaRPr kumimoji="1" lang="en-US" sz="3100" dirty="0" smtClean="0"/>
          </a:p>
        </p:txBody>
      </p:sp>
      <p:sp>
        <p:nvSpPr>
          <p:cNvPr id="8195" name="Rectangle 3"/>
          <p:cNvSpPr>
            <a:spLocks noGrp="1" noChangeArrowheads="1"/>
          </p:cNvSpPr>
          <p:nvPr>
            <p:ph type="body" idx="1"/>
          </p:nvPr>
        </p:nvSpPr>
        <p:spPr>
          <a:xfrm>
            <a:off x="152400" y="2286000"/>
            <a:ext cx="8305800" cy="4038600"/>
          </a:xfrm>
        </p:spPr>
        <p:txBody>
          <a:bodyPr>
            <a:normAutofit lnSpcReduction="10000"/>
          </a:bodyPr>
          <a:lstStyle/>
          <a:p>
            <a:pPr eaLnBrk="1" hangingPunct="1">
              <a:buFont typeface="Arial" pitchFamily="34" charset="0"/>
              <a:buNone/>
            </a:pPr>
            <a:r>
              <a:rPr kumimoji="1" lang="en-US" dirty="0" smtClean="0"/>
              <a:t>	“Discharge criteria should be developed in consultation with the anesthesia department using assessment parameters.”</a:t>
            </a:r>
          </a:p>
          <a:p>
            <a:pPr eaLnBrk="1" hangingPunct="1">
              <a:buFont typeface="Arial" pitchFamily="34" charset="0"/>
              <a:buNone/>
            </a:pPr>
            <a:r>
              <a:rPr kumimoji="1" lang="en-US" dirty="0" smtClean="0"/>
              <a:t>“Discharge criteria must be approved by the department of anesthesiology and the medical staff.”</a:t>
            </a:r>
          </a:p>
          <a:p>
            <a:pPr eaLnBrk="1" hangingPunct="1">
              <a:buFont typeface="Arial" pitchFamily="34" charset="0"/>
              <a:buNone/>
            </a:pPr>
            <a:r>
              <a:rPr kumimoji="1" lang="en-US" dirty="0" smtClean="0"/>
              <a:t>“The Registered nurse will adhere to institutional policy for post discharge follow-up.”</a:t>
            </a:r>
          </a:p>
          <a:p>
            <a:pPr eaLnBrk="1" hangingPunct="1"/>
            <a:endParaRPr kumimoji="1" lang="en-US" dirty="0" smtClean="0"/>
          </a:p>
        </p:txBody>
      </p:sp>
    </p:spTree>
    <p:extLst>
      <p:ext uri="{BB962C8B-B14F-4D97-AF65-F5344CB8AC3E}">
        <p14:creationId xmlns:p14="http://schemas.microsoft.com/office/powerpoint/2010/main" val="354060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4294967295"/>
          </p:nvPr>
        </p:nvSpPr>
        <p:spPr>
          <a:xfrm>
            <a:off x="0" y="381000"/>
            <a:ext cx="9144000" cy="6477000"/>
          </a:xfrm>
        </p:spPr>
        <p:txBody>
          <a:bodyPr/>
          <a:lstStyle/>
          <a:p>
            <a:pPr eaLnBrk="1" hangingPunct="1">
              <a:buFont typeface="Arial" pitchFamily="34" charset="0"/>
              <a:buNone/>
            </a:pPr>
            <a:r>
              <a:rPr lang="en-US" sz="2800" dirty="0" smtClean="0"/>
              <a:t>Coagulation</a:t>
            </a:r>
            <a:endParaRPr lang="en-US" sz="2800" i="1" dirty="0" smtClean="0"/>
          </a:p>
          <a:p>
            <a:pPr eaLnBrk="1" hangingPunct="1"/>
            <a:r>
              <a:rPr lang="en-US" sz="2800" i="1" dirty="0" smtClean="0"/>
              <a:t>PT, PTT, Platelets</a:t>
            </a:r>
          </a:p>
          <a:p>
            <a:pPr eaLnBrk="1" hangingPunct="1">
              <a:buFont typeface="Arial" pitchFamily="34" charset="0"/>
              <a:buNone/>
            </a:pPr>
            <a:r>
              <a:rPr lang="en-US" sz="2800" i="1" dirty="0" smtClean="0"/>
              <a:t>		</a:t>
            </a:r>
            <a:r>
              <a:rPr lang="en-US" sz="2800" dirty="0" smtClean="0"/>
              <a:t>Patients with history of abnormal bleeding</a:t>
            </a:r>
          </a:p>
          <a:p>
            <a:pPr eaLnBrk="1" hangingPunct="1">
              <a:buFont typeface="Arial" pitchFamily="34" charset="0"/>
              <a:buNone/>
            </a:pPr>
            <a:r>
              <a:rPr lang="en-US" sz="2800" dirty="0" smtClean="0"/>
              <a:t>		PT,  INR (International Normalized  Ratio) for patients 		on Coumadin</a:t>
            </a:r>
          </a:p>
          <a:p>
            <a:pPr eaLnBrk="1" hangingPunct="1">
              <a:buFont typeface="Arial" pitchFamily="34" charset="0"/>
              <a:buNone/>
            </a:pPr>
            <a:r>
              <a:rPr lang="en-US" sz="2800" dirty="0" smtClean="0"/>
              <a:t>		PTT: Patient on heparin therapy</a:t>
            </a:r>
          </a:p>
          <a:p>
            <a:pPr eaLnBrk="1" hangingPunct="1"/>
            <a:r>
              <a:rPr lang="en-US" sz="2800" i="1" dirty="0" smtClean="0"/>
              <a:t>Pregnancy</a:t>
            </a:r>
          </a:p>
          <a:p>
            <a:pPr eaLnBrk="1" hangingPunct="1">
              <a:buFont typeface="Arial" pitchFamily="34" charset="0"/>
              <a:buNone/>
            </a:pPr>
            <a:r>
              <a:rPr lang="en-US" sz="2800" i="1" dirty="0" smtClean="0"/>
              <a:t>		</a:t>
            </a:r>
            <a:r>
              <a:rPr lang="en-US" sz="2800" dirty="0" smtClean="0"/>
              <a:t>Any female of child-bearing age who could be pregnant</a:t>
            </a:r>
          </a:p>
          <a:p>
            <a:pPr eaLnBrk="1" hangingPunct="1">
              <a:buFont typeface="Arial" pitchFamily="34" charset="0"/>
              <a:buNone/>
            </a:pPr>
            <a:r>
              <a:rPr lang="en-US" sz="2800" dirty="0" smtClean="0"/>
              <a:t>		Patient must give verbal consent.</a:t>
            </a:r>
          </a:p>
          <a:p>
            <a:pPr eaLnBrk="1" hangingPunct="1">
              <a:buFont typeface="Arial" pitchFamily="34" charset="0"/>
              <a:buNone/>
            </a:pPr>
            <a:r>
              <a:rPr lang="en-US" sz="2800" dirty="0" smtClean="0"/>
              <a:t>		The Discussion and consent or refusal  should be 			documented.</a:t>
            </a:r>
          </a:p>
          <a:p>
            <a:pPr eaLnBrk="1" hangingPunct="1">
              <a:buFont typeface="Arial" pitchFamily="34" charset="0"/>
              <a:buNone/>
            </a:pPr>
            <a:r>
              <a:rPr lang="en-US" sz="2800" dirty="0" smtClean="0"/>
              <a:t> </a:t>
            </a:r>
          </a:p>
        </p:txBody>
      </p:sp>
    </p:spTree>
    <p:extLst>
      <p:ext uri="{BB962C8B-B14F-4D97-AF65-F5344CB8AC3E}">
        <p14:creationId xmlns:p14="http://schemas.microsoft.com/office/powerpoint/2010/main" val="41775830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228600"/>
            <a:ext cx="8534400" cy="1143000"/>
          </a:xfrm>
        </p:spPr>
        <p:txBody>
          <a:bodyPr rtlCol="0">
            <a:normAutofit fontScale="90000"/>
          </a:bodyPr>
          <a:lstStyle/>
          <a:p>
            <a:pPr eaLnBrk="1" fontAlgn="auto" hangingPunct="1">
              <a:spcAft>
                <a:spcPts val="0"/>
              </a:spcAft>
              <a:defRPr/>
            </a:pPr>
            <a:r>
              <a:rPr kumimoji="1" lang="en-US" sz="4600" smtClean="0"/>
              <a:t>Standard Discharge Instructions Should Include</a:t>
            </a:r>
          </a:p>
        </p:txBody>
      </p:sp>
      <p:sp>
        <p:nvSpPr>
          <p:cNvPr id="9219" name="Rectangle 3"/>
          <p:cNvSpPr>
            <a:spLocks noGrp="1" noChangeArrowheads="1"/>
          </p:cNvSpPr>
          <p:nvPr>
            <p:ph type="body" sz="half" idx="1"/>
          </p:nvPr>
        </p:nvSpPr>
        <p:spPr>
          <a:xfrm>
            <a:off x="685800" y="1752600"/>
            <a:ext cx="3810000" cy="4495800"/>
          </a:xfrm>
        </p:spPr>
        <p:txBody>
          <a:bodyPr/>
          <a:lstStyle/>
          <a:p>
            <a:pPr eaLnBrk="1" hangingPunct="1">
              <a:lnSpc>
                <a:spcPct val="90000"/>
              </a:lnSpc>
            </a:pPr>
            <a:r>
              <a:rPr kumimoji="1" lang="en-US" sz="3200" smtClean="0"/>
              <a:t>Medications</a:t>
            </a:r>
          </a:p>
          <a:p>
            <a:pPr eaLnBrk="1" hangingPunct="1">
              <a:lnSpc>
                <a:spcPct val="90000"/>
              </a:lnSpc>
            </a:pPr>
            <a:r>
              <a:rPr kumimoji="1" lang="en-US" sz="3200" smtClean="0"/>
              <a:t>Activity</a:t>
            </a:r>
          </a:p>
          <a:p>
            <a:pPr eaLnBrk="1" hangingPunct="1">
              <a:lnSpc>
                <a:spcPct val="90000"/>
              </a:lnSpc>
            </a:pPr>
            <a:r>
              <a:rPr kumimoji="1" lang="en-US" sz="3200" smtClean="0"/>
              <a:t>Diet/Elimination</a:t>
            </a:r>
          </a:p>
          <a:p>
            <a:pPr eaLnBrk="1" hangingPunct="1">
              <a:lnSpc>
                <a:spcPct val="90000"/>
              </a:lnSpc>
            </a:pPr>
            <a:r>
              <a:rPr kumimoji="1" lang="en-US" sz="3200" smtClean="0"/>
              <a:t>Anesthesia side effects</a:t>
            </a:r>
          </a:p>
          <a:p>
            <a:pPr eaLnBrk="1" hangingPunct="1">
              <a:lnSpc>
                <a:spcPct val="90000"/>
              </a:lnSpc>
            </a:pPr>
            <a:r>
              <a:rPr kumimoji="1" lang="en-US" sz="3200" smtClean="0"/>
              <a:t>Hygiene</a:t>
            </a:r>
          </a:p>
          <a:p>
            <a:pPr eaLnBrk="1" hangingPunct="1">
              <a:lnSpc>
                <a:spcPct val="90000"/>
              </a:lnSpc>
            </a:pPr>
            <a:endParaRPr kumimoji="1" lang="en-US" sz="3200" smtClean="0"/>
          </a:p>
          <a:p>
            <a:pPr eaLnBrk="1" hangingPunct="1">
              <a:lnSpc>
                <a:spcPct val="90000"/>
              </a:lnSpc>
            </a:pPr>
            <a:endParaRPr kumimoji="1" lang="en-US" sz="3200" smtClean="0"/>
          </a:p>
        </p:txBody>
      </p:sp>
      <p:sp>
        <p:nvSpPr>
          <p:cNvPr id="9220" name="Rectangle 4"/>
          <p:cNvSpPr>
            <a:spLocks noGrp="1" noChangeArrowheads="1"/>
          </p:cNvSpPr>
          <p:nvPr>
            <p:ph type="body" sz="half" idx="2"/>
          </p:nvPr>
        </p:nvSpPr>
        <p:spPr>
          <a:xfrm>
            <a:off x="4648200" y="1752600"/>
            <a:ext cx="3810000" cy="4495800"/>
          </a:xfrm>
        </p:spPr>
        <p:txBody>
          <a:bodyPr/>
          <a:lstStyle/>
          <a:p>
            <a:pPr eaLnBrk="1" hangingPunct="1">
              <a:lnSpc>
                <a:spcPct val="90000"/>
              </a:lnSpc>
            </a:pPr>
            <a:r>
              <a:rPr kumimoji="1" lang="en-US" sz="3200" smtClean="0"/>
              <a:t>Possible complications &amp; symptoms</a:t>
            </a:r>
          </a:p>
          <a:p>
            <a:pPr eaLnBrk="1" hangingPunct="1">
              <a:lnSpc>
                <a:spcPct val="90000"/>
              </a:lnSpc>
            </a:pPr>
            <a:r>
              <a:rPr kumimoji="1" lang="en-US" sz="3200" smtClean="0"/>
              <a:t>Treatments &amp; tests</a:t>
            </a:r>
          </a:p>
          <a:p>
            <a:pPr eaLnBrk="1" hangingPunct="1">
              <a:lnSpc>
                <a:spcPct val="90000"/>
              </a:lnSpc>
            </a:pPr>
            <a:r>
              <a:rPr kumimoji="1" lang="en-US" sz="3200" smtClean="0"/>
              <a:t>Operative site/Wound care</a:t>
            </a:r>
          </a:p>
          <a:p>
            <a:pPr eaLnBrk="1" hangingPunct="1">
              <a:lnSpc>
                <a:spcPct val="90000"/>
              </a:lnSpc>
            </a:pPr>
            <a:r>
              <a:rPr kumimoji="1" lang="en-US" sz="3200" smtClean="0"/>
              <a:t>Emergency care</a:t>
            </a:r>
          </a:p>
          <a:p>
            <a:pPr eaLnBrk="1" hangingPunct="1">
              <a:lnSpc>
                <a:spcPct val="90000"/>
              </a:lnSpc>
            </a:pPr>
            <a:endParaRPr kumimoji="1" lang="en-US" sz="3200" smtClean="0"/>
          </a:p>
        </p:txBody>
      </p:sp>
    </p:spTree>
    <p:extLst>
      <p:ext uri="{BB962C8B-B14F-4D97-AF65-F5344CB8AC3E}">
        <p14:creationId xmlns:p14="http://schemas.microsoft.com/office/powerpoint/2010/main" val="226015043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kumimoji="1" lang="en-US" smtClean="0"/>
              <a:t>Medications</a:t>
            </a:r>
          </a:p>
        </p:txBody>
      </p:sp>
      <p:sp>
        <p:nvSpPr>
          <p:cNvPr id="10243" name="Rectangle 3"/>
          <p:cNvSpPr>
            <a:spLocks noGrp="1" noChangeArrowheads="1"/>
          </p:cNvSpPr>
          <p:nvPr>
            <p:ph type="body" idx="1"/>
          </p:nvPr>
        </p:nvSpPr>
        <p:spPr>
          <a:xfrm>
            <a:off x="533400" y="1828800"/>
            <a:ext cx="7772400" cy="4495800"/>
          </a:xfrm>
        </p:spPr>
        <p:txBody>
          <a:bodyPr/>
          <a:lstStyle/>
          <a:p>
            <a:pPr eaLnBrk="1" hangingPunct="1"/>
            <a:r>
              <a:rPr kumimoji="1" lang="en-US" smtClean="0"/>
              <a:t>Previously prescribed meds</a:t>
            </a:r>
          </a:p>
          <a:p>
            <a:pPr lvl="1" eaLnBrk="1" hangingPunct="1"/>
            <a:r>
              <a:rPr kumimoji="1" lang="en-US" smtClean="0"/>
              <a:t>When to resume</a:t>
            </a:r>
          </a:p>
          <a:p>
            <a:pPr eaLnBrk="1" hangingPunct="1"/>
            <a:r>
              <a:rPr kumimoji="1" lang="en-US" smtClean="0"/>
              <a:t>Newly prescribed meds</a:t>
            </a:r>
          </a:p>
          <a:p>
            <a:pPr lvl="1" eaLnBrk="1" hangingPunct="1"/>
            <a:r>
              <a:rPr kumimoji="1" lang="en-US" smtClean="0"/>
              <a:t>Name, dose, purpose, time ‘Next dose due’ should be written on Discharge Instruction sheet (antibiotics, pain meds) </a:t>
            </a:r>
          </a:p>
        </p:txBody>
      </p:sp>
    </p:spTree>
    <p:extLst>
      <p:ext uri="{BB962C8B-B14F-4D97-AF65-F5344CB8AC3E}">
        <p14:creationId xmlns:p14="http://schemas.microsoft.com/office/powerpoint/2010/main" val="279754028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rtlCol="0">
            <a:normAutofit fontScale="90000"/>
          </a:bodyPr>
          <a:lstStyle/>
          <a:p>
            <a:pPr eaLnBrk="1" fontAlgn="auto" hangingPunct="1">
              <a:spcAft>
                <a:spcPts val="0"/>
              </a:spcAft>
              <a:defRPr/>
            </a:pPr>
            <a:r>
              <a:rPr kumimoji="1" lang="en-US" smtClean="0"/>
              <a:t>Newly Prescribed </a:t>
            </a:r>
            <a:br>
              <a:rPr kumimoji="1" lang="en-US" smtClean="0"/>
            </a:br>
            <a:r>
              <a:rPr kumimoji="1" lang="en-US" smtClean="0"/>
              <a:t>Analgesic Medications</a:t>
            </a:r>
          </a:p>
        </p:txBody>
      </p:sp>
      <p:sp>
        <p:nvSpPr>
          <p:cNvPr id="5124" name="Rectangle 3"/>
          <p:cNvSpPr>
            <a:spLocks noGrp="1" noChangeArrowheads="1"/>
          </p:cNvSpPr>
          <p:nvPr>
            <p:ph type="body" idx="1"/>
          </p:nvPr>
        </p:nvSpPr>
        <p:spPr>
          <a:xfrm>
            <a:off x="304800" y="1828800"/>
            <a:ext cx="7772400" cy="4495800"/>
          </a:xfrm>
        </p:spPr>
        <p:txBody>
          <a:bodyPr rtlCol="0">
            <a:normAutofit lnSpcReduction="10000"/>
          </a:bodyPr>
          <a:lstStyle/>
          <a:p>
            <a:pPr eaLnBrk="1" fontAlgn="auto" hangingPunct="1">
              <a:lnSpc>
                <a:spcPct val="90000"/>
              </a:lnSpc>
              <a:spcAft>
                <a:spcPts val="0"/>
              </a:spcAft>
              <a:defRPr/>
            </a:pPr>
            <a:r>
              <a:rPr kumimoji="1" lang="en-US" smtClean="0"/>
              <a:t>Drug name, dose, purpose</a:t>
            </a:r>
          </a:p>
          <a:p>
            <a:pPr eaLnBrk="1" fontAlgn="auto" hangingPunct="1">
              <a:lnSpc>
                <a:spcPct val="90000"/>
              </a:lnSpc>
              <a:spcAft>
                <a:spcPts val="0"/>
              </a:spcAft>
              <a:defRPr/>
            </a:pPr>
            <a:r>
              <a:rPr kumimoji="1" lang="en-US" smtClean="0"/>
              <a:t>Proper usage according to onset and duration of action and physician prescription</a:t>
            </a:r>
          </a:p>
          <a:p>
            <a:pPr eaLnBrk="1" fontAlgn="auto" hangingPunct="1">
              <a:lnSpc>
                <a:spcPct val="90000"/>
              </a:lnSpc>
              <a:spcAft>
                <a:spcPts val="0"/>
              </a:spcAft>
              <a:defRPr/>
            </a:pPr>
            <a:r>
              <a:rPr kumimoji="1" lang="en-US" smtClean="0"/>
              <a:t>Self medication using pain scale</a:t>
            </a:r>
          </a:p>
          <a:p>
            <a:pPr eaLnBrk="1" fontAlgn="auto" hangingPunct="1">
              <a:lnSpc>
                <a:spcPct val="90000"/>
              </a:lnSpc>
              <a:spcAft>
                <a:spcPts val="0"/>
              </a:spcAft>
              <a:defRPr/>
            </a:pPr>
            <a:r>
              <a:rPr kumimoji="1" lang="en-US" smtClean="0"/>
              <a:t>Acetaminophen warning if appropriate</a:t>
            </a:r>
          </a:p>
          <a:p>
            <a:pPr eaLnBrk="1" fontAlgn="auto" hangingPunct="1">
              <a:lnSpc>
                <a:spcPct val="90000"/>
              </a:lnSpc>
              <a:spcAft>
                <a:spcPts val="0"/>
              </a:spcAft>
              <a:defRPr/>
            </a:pPr>
            <a:r>
              <a:rPr kumimoji="1" lang="en-US" smtClean="0"/>
              <a:t>What to do if pain is not relieved</a:t>
            </a:r>
          </a:p>
          <a:p>
            <a:pPr eaLnBrk="1" fontAlgn="auto" hangingPunct="1">
              <a:lnSpc>
                <a:spcPct val="90000"/>
              </a:lnSpc>
              <a:spcAft>
                <a:spcPts val="0"/>
              </a:spcAft>
              <a:defRPr/>
            </a:pPr>
            <a:r>
              <a:rPr kumimoji="1" lang="en-US" smtClean="0"/>
              <a:t>Driving/alcohol use while taking pain medications</a:t>
            </a:r>
          </a:p>
        </p:txBody>
      </p:sp>
    </p:spTree>
    <p:extLst>
      <p:ext uri="{BB962C8B-B14F-4D97-AF65-F5344CB8AC3E}">
        <p14:creationId xmlns:p14="http://schemas.microsoft.com/office/powerpoint/2010/main" val="428328968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7772400" cy="1143000"/>
          </a:xfrm>
        </p:spPr>
        <p:txBody>
          <a:bodyPr/>
          <a:lstStyle/>
          <a:p>
            <a:pPr eaLnBrk="1" hangingPunct="1"/>
            <a:r>
              <a:rPr kumimoji="1" lang="en-US" smtClean="0"/>
              <a:t>Activity Restrictions</a:t>
            </a:r>
          </a:p>
        </p:txBody>
      </p:sp>
      <p:sp>
        <p:nvSpPr>
          <p:cNvPr id="12291" name="Rectangle 3"/>
          <p:cNvSpPr>
            <a:spLocks noGrp="1" noChangeArrowheads="1"/>
          </p:cNvSpPr>
          <p:nvPr>
            <p:ph type="body" idx="1"/>
          </p:nvPr>
        </p:nvSpPr>
        <p:spPr>
          <a:xfrm>
            <a:off x="457200" y="1676400"/>
            <a:ext cx="7772400" cy="4495800"/>
          </a:xfrm>
        </p:spPr>
        <p:txBody>
          <a:bodyPr/>
          <a:lstStyle/>
          <a:p>
            <a:pPr eaLnBrk="1" hangingPunct="1">
              <a:lnSpc>
                <a:spcPct val="90000"/>
              </a:lnSpc>
            </a:pPr>
            <a:r>
              <a:rPr kumimoji="1" lang="en-US" smtClean="0"/>
              <a:t>Next 24 hours</a:t>
            </a:r>
          </a:p>
          <a:p>
            <a:pPr lvl="1" eaLnBrk="1" hangingPunct="1">
              <a:lnSpc>
                <a:spcPct val="90000"/>
              </a:lnSpc>
            </a:pPr>
            <a:r>
              <a:rPr kumimoji="1" lang="en-US" smtClean="0"/>
              <a:t>Light activity/no important decisions/no driving</a:t>
            </a:r>
          </a:p>
          <a:p>
            <a:pPr eaLnBrk="1" hangingPunct="1">
              <a:lnSpc>
                <a:spcPct val="90000"/>
              </a:lnSpc>
            </a:pPr>
            <a:r>
              <a:rPr kumimoji="1" lang="en-US" smtClean="0"/>
              <a:t>Dizziness/drowsiness expected</a:t>
            </a:r>
          </a:p>
          <a:p>
            <a:pPr eaLnBrk="1" hangingPunct="1">
              <a:lnSpc>
                <a:spcPct val="90000"/>
              </a:lnSpc>
            </a:pPr>
            <a:r>
              <a:rPr kumimoji="1" lang="en-US" smtClean="0"/>
              <a:t>Restrictions depend on surgical procedure</a:t>
            </a:r>
          </a:p>
          <a:p>
            <a:pPr eaLnBrk="1" hangingPunct="1">
              <a:lnSpc>
                <a:spcPct val="90000"/>
              </a:lnSpc>
            </a:pPr>
            <a:r>
              <a:rPr kumimoji="1" lang="en-US" smtClean="0"/>
              <a:t>Lifting/weight bearing</a:t>
            </a:r>
          </a:p>
          <a:p>
            <a:pPr eaLnBrk="1" hangingPunct="1">
              <a:lnSpc>
                <a:spcPct val="90000"/>
              </a:lnSpc>
            </a:pPr>
            <a:r>
              <a:rPr kumimoji="1" lang="en-US" smtClean="0"/>
              <a:t>Be in the care of a responsible adult for first 24 hours</a:t>
            </a:r>
          </a:p>
        </p:txBody>
      </p:sp>
    </p:spTree>
    <p:extLst>
      <p:ext uri="{BB962C8B-B14F-4D97-AF65-F5344CB8AC3E}">
        <p14:creationId xmlns:p14="http://schemas.microsoft.com/office/powerpoint/2010/main" val="129893130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990600"/>
          </a:xfrm>
        </p:spPr>
        <p:txBody>
          <a:bodyPr/>
          <a:lstStyle/>
          <a:p>
            <a:pPr eaLnBrk="1" hangingPunct="1"/>
            <a:r>
              <a:rPr kumimoji="1" lang="en-US" smtClean="0"/>
              <a:t>Diet/Elimination</a:t>
            </a:r>
          </a:p>
        </p:txBody>
      </p:sp>
      <p:sp>
        <p:nvSpPr>
          <p:cNvPr id="13315" name="Rectangle 3"/>
          <p:cNvSpPr>
            <a:spLocks noGrp="1" noChangeArrowheads="1"/>
          </p:cNvSpPr>
          <p:nvPr>
            <p:ph type="body" idx="1"/>
          </p:nvPr>
        </p:nvSpPr>
        <p:spPr>
          <a:xfrm>
            <a:off x="533400" y="1752600"/>
            <a:ext cx="7772400" cy="4800600"/>
          </a:xfrm>
        </p:spPr>
        <p:txBody>
          <a:bodyPr/>
          <a:lstStyle/>
          <a:p>
            <a:pPr eaLnBrk="1" hangingPunct="1"/>
            <a:r>
              <a:rPr kumimoji="1" lang="en-US" smtClean="0"/>
              <a:t>Any restrictions ordered by MD</a:t>
            </a:r>
          </a:p>
          <a:p>
            <a:pPr eaLnBrk="1" hangingPunct="1"/>
            <a:r>
              <a:rPr kumimoji="1" lang="en-US" smtClean="0"/>
              <a:t>Foods to avoid</a:t>
            </a:r>
          </a:p>
          <a:p>
            <a:pPr lvl="1" eaLnBrk="1" hangingPunct="1"/>
            <a:r>
              <a:rPr kumimoji="1" lang="en-US" smtClean="0"/>
              <a:t>May cause PONV (spicy/greasy)</a:t>
            </a:r>
          </a:p>
          <a:p>
            <a:pPr eaLnBrk="1" hangingPunct="1"/>
            <a:r>
              <a:rPr kumimoji="1" lang="en-US" smtClean="0"/>
              <a:t>Laxatives/stool softeners</a:t>
            </a:r>
          </a:p>
          <a:p>
            <a:pPr lvl="1" eaLnBrk="1" hangingPunct="1"/>
            <a:r>
              <a:rPr kumimoji="1" lang="en-US" smtClean="0"/>
              <a:t>Due to opioids or procedure</a:t>
            </a:r>
          </a:p>
          <a:p>
            <a:pPr lvl="1" eaLnBrk="1" hangingPunct="1"/>
            <a:r>
              <a:rPr kumimoji="1" lang="en-US" smtClean="0"/>
              <a:t>Diet alterations to minimize constipation</a:t>
            </a:r>
          </a:p>
          <a:p>
            <a:pPr eaLnBrk="1" hangingPunct="1"/>
            <a:r>
              <a:rPr kumimoji="1" lang="en-US" smtClean="0"/>
              <a:t>Voiding </a:t>
            </a:r>
          </a:p>
          <a:p>
            <a:pPr lvl="1" eaLnBrk="1" hangingPunct="1"/>
            <a:r>
              <a:rPr kumimoji="1" lang="en-US" smtClean="0"/>
              <a:t>By when and what to do if unable</a:t>
            </a:r>
          </a:p>
        </p:txBody>
      </p:sp>
    </p:spTree>
    <p:extLst>
      <p:ext uri="{BB962C8B-B14F-4D97-AF65-F5344CB8AC3E}">
        <p14:creationId xmlns:p14="http://schemas.microsoft.com/office/powerpoint/2010/main" val="126474409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990600"/>
          </a:xfrm>
        </p:spPr>
        <p:txBody>
          <a:bodyPr/>
          <a:lstStyle/>
          <a:p>
            <a:pPr eaLnBrk="1" hangingPunct="1"/>
            <a:r>
              <a:rPr kumimoji="1" lang="en-US" smtClean="0"/>
              <a:t>Anesthesia Side Effects</a:t>
            </a:r>
          </a:p>
        </p:txBody>
      </p:sp>
      <p:sp>
        <p:nvSpPr>
          <p:cNvPr id="20483" name="Rectangle 3"/>
          <p:cNvSpPr>
            <a:spLocks noGrp="1" noChangeArrowheads="1"/>
          </p:cNvSpPr>
          <p:nvPr>
            <p:ph type="body" idx="1"/>
          </p:nvPr>
        </p:nvSpPr>
        <p:spPr>
          <a:xfrm>
            <a:off x="381000" y="1600200"/>
            <a:ext cx="8077200" cy="4876800"/>
          </a:xfrm>
        </p:spPr>
        <p:txBody>
          <a:bodyPr rtlCol="0">
            <a:normAutofit/>
          </a:bodyPr>
          <a:lstStyle/>
          <a:p>
            <a:pPr algn="ctr" eaLnBrk="1" fontAlgn="auto" hangingPunct="1">
              <a:lnSpc>
                <a:spcPct val="90000"/>
              </a:lnSpc>
              <a:spcAft>
                <a:spcPts val="0"/>
              </a:spcAft>
              <a:buFont typeface="Arial" charset="0"/>
              <a:buNone/>
              <a:defRPr/>
            </a:pPr>
            <a:r>
              <a:rPr kumimoji="1" lang="en-US" dirty="0" smtClean="0"/>
              <a:t>General Anesthesia/Sedation</a:t>
            </a:r>
          </a:p>
          <a:p>
            <a:pPr eaLnBrk="1" fontAlgn="auto" hangingPunct="1">
              <a:lnSpc>
                <a:spcPct val="90000"/>
              </a:lnSpc>
              <a:spcAft>
                <a:spcPts val="0"/>
              </a:spcAft>
              <a:defRPr/>
            </a:pPr>
            <a:r>
              <a:rPr kumimoji="1" lang="en-US" dirty="0" smtClean="0"/>
              <a:t>Dizziness/drowsiness </a:t>
            </a:r>
          </a:p>
          <a:p>
            <a:pPr lvl="1" eaLnBrk="1" fontAlgn="auto" hangingPunct="1">
              <a:lnSpc>
                <a:spcPct val="90000"/>
              </a:lnSpc>
              <a:spcAft>
                <a:spcPts val="0"/>
              </a:spcAft>
              <a:defRPr/>
            </a:pPr>
            <a:r>
              <a:rPr kumimoji="1" lang="en-US" dirty="0" smtClean="0"/>
              <a:t>Rise slowly, limit activity</a:t>
            </a:r>
          </a:p>
          <a:p>
            <a:pPr eaLnBrk="1" fontAlgn="auto" hangingPunct="1">
              <a:lnSpc>
                <a:spcPct val="90000"/>
              </a:lnSpc>
              <a:spcAft>
                <a:spcPts val="0"/>
              </a:spcAft>
              <a:defRPr/>
            </a:pPr>
            <a:r>
              <a:rPr kumimoji="1" lang="en-US" dirty="0" smtClean="0"/>
              <a:t>PONV, myalgia</a:t>
            </a:r>
          </a:p>
          <a:p>
            <a:pPr eaLnBrk="1" fontAlgn="auto" hangingPunct="1">
              <a:lnSpc>
                <a:spcPct val="90000"/>
              </a:lnSpc>
              <a:spcAft>
                <a:spcPts val="0"/>
              </a:spcAft>
              <a:defRPr/>
            </a:pPr>
            <a:r>
              <a:rPr kumimoji="1" lang="en-US" dirty="0" smtClean="0"/>
              <a:t>Sore throat</a:t>
            </a:r>
          </a:p>
          <a:p>
            <a:pPr eaLnBrk="1" fontAlgn="auto" hangingPunct="1">
              <a:lnSpc>
                <a:spcPct val="90000"/>
              </a:lnSpc>
              <a:spcAft>
                <a:spcPts val="0"/>
              </a:spcAft>
              <a:defRPr/>
            </a:pPr>
            <a:r>
              <a:rPr kumimoji="1" lang="en-US" dirty="0" smtClean="0"/>
              <a:t>Impaired psychomotor and cognitive skills</a:t>
            </a:r>
          </a:p>
          <a:p>
            <a:pPr eaLnBrk="1" fontAlgn="auto" hangingPunct="1">
              <a:lnSpc>
                <a:spcPct val="90000"/>
              </a:lnSpc>
              <a:spcAft>
                <a:spcPts val="0"/>
              </a:spcAft>
              <a:defRPr/>
            </a:pPr>
            <a:r>
              <a:rPr kumimoji="1" lang="en-US" dirty="0" smtClean="0"/>
              <a:t>General malaise</a:t>
            </a:r>
            <a:endParaRPr kumimoji="1" lang="en-US" sz="4000" dirty="0" smtClean="0"/>
          </a:p>
        </p:txBody>
      </p:sp>
    </p:spTree>
    <p:extLst>
      <p:ext uri="{BB962C8B-B14F-4D97-AF65-F5344CB8AC3E}">
        <p14:creationId xmlns:p14="http://schemas.microsoft.com/office/powerpoint/2010/main" val="362520970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914400"/>
          </a:xfrm>
        </p:spPr>
        <p:txBody>
          <a:bodyPr/>
          <a:lstStyle/>
          <a:p>
            <a:pPr eaLnBrk="1" hangingPunct="1"/>
            <a:r>
              <a:rPr kumimoji="1" lang="en-US" smtClean="0"/>
              <a:t>Anesthesia Side Effects</a:t>
            </a:r>
          </a:p>
        </p:txBody>
      </p:sp>
      <p:sp>
        <p:nvSpPr>
          <p:cNvPr id="21507" name="Rectangle 3"/>
          <p:cNvSpPr>
            <a:spLocks noGrp="1" noChangeArrowheads="1"/>
          </p:cNvSpPr>
          <p:nvPr>
            <p:ph type="body" idx="1"/>
          </p:nvPr>
        </p:nvSpPr>
        <p:spPr>
          <a:xfrm>
            <a:off x="381000" y="1600200"/>
            <a:ext cx="7772400" cy="4495800"/>
          </a:xfrm>
        </p:spPr>
        <p:txBody>
          <a:bodyPr rtlCol="0">
            <a:normAutofit/>
          </a:bodyPr>
          <a:lstStyle/>
          <a:p>
            <a:pPr algn="ctr" eaLnBrk="1" fontAlgn="auto" hangingPunct="1">
              <a:lnSpc>
                <a:spcPct val="90000"/>
              </a:lnSpc>
              <a:spcAft>
                <a:spcPts val="0"/>
              </a:spcAft>
              <a:buFont typeface="Arial" charset="0"/>
              <a:buNone/>
              <a:defRPr/>
            </a:pPr>
            <a:r>
              <a:rPr kumimoji="1" lang="en-US" dirty="0" smtClean="0"/>
              <a:t>Regional / Blocks</a:t>
            </a:r>
          </a:p>
          <a:p>
            <a:pPr eaLnBrk="1" fontAlgn="auto" hangingPunct="1">
              <a:lnSpc>
                <a:spcPct val="90000"/>
              </a:lnSpc>
              <a:spcAft>
                <a:spcPts val="0"/>
              </a:spcAft>
              <a:defRPr/>
            </a:pPr>
            <a:endParaRPr kumimoji="1" lang="en-US" dirty="0" smtClean="0"/>
          </a:p>
          <a:p>
            <a:pPr eaLnBrk="1" fontAlgn="auto" hangingPunct="1">
              <a:lnSpc>
                <a:spcPct val="90000"/>
              </a:lnSpc>
              <a:spcAft>
                <a:spcPts val="0"/>
              </a:spcAft>
              <a:defRPr/>
            </a:pPr>
            <a:r>
              <a:rPr kumimoji="1" lang="en-US" dirty="0" smtClean="0"/>
              <a:t>Motor function may return </a:t>
            </a:r>
          </a:p>
          <a:p>
            <a:pPr eaLnBrk="1" fontAlgn="auto" hangingPunct="1">
              <a:lnSpc>
                <a:spcPct val="90000"/>
              </a:lnSpc>
              <a:spcAft>
                <a:spcPts val="0"/>
              </a:spcAft>
              <a:buFont typeface="Arial" charset="0"/>
              <a:buNone/>
              <a:defRPr/>
            </a:pPr>
            <a:r>
              <a:rPr kumimoji="1" lang="en-US" dirty="0" smtClean="0"/>
              <a:t>   before sensory</a:t>
            </a:r>
          </a:p>
          <a:p>
            <a:pPr lvl="1" eaLnBrk="1" fontAlgn="auto" hangingPunct="1">
              <a:lnSpc>
                <a:spcPct val="90000"/>
              </a:lnSpc>
              <a:spcAft>
                <a:spcPts val="0"/>
              </a:spcAft>
              <a:defRPr/>
            </a:pPr>
            <a:r>
              <a:rPr kumimoji="1" lang="en-US" dirty="0" smtClean="0"/>
              <a:t>Protect limb</a:t>
            </a:r>
          </a:p>
          <a:p>
            <a:pPr eaLnBrk="1" fontAlgn="auto" hangingPunct="1">
              <a:lnSpc>
                <a:spcPct val="90000"/>
              </a:lnSpc>
              <a:spcAft>
                <a:spcPts val="0"/>
              </a:spcAft>
              <a:defRPr/>
            </a:pPr>
            <a:r>
              <a:rPr kumimoji="1" lang="en-US" dirty="0" smtClean="0"/>
              <a:t>Careful positioning and protection</a:t>
            </a:r>
          </a:p>
          <a:p>
            <a:pPr eaLnBrk="1" fontAlgn="auto" hangingPunct="1">
              <a:lnSpc>
                <a:spcPct val="90000"/>
              </a:lnSpc>
              <a:spcAft>
                <a:spcPts val="0"/>
              </a:spcAft>
              <a:defRPr/>
            </a:pPr>
            <a:r>
              <a:rPr kumimoji="1" lang="en-US" dirty="0" smtClean="0"/>
              <a:t>Signs and symptoms that should be reported and who to contact  </a:t>
            </a:r>
          </a:p>
        </p:txBody>
      </p:sp>
    </p:spTree>
    <p:extLst>
      <p:ext uri="{BB962C8B-B14F-4D97-AF65-F5344CB8AC3E}">
        <p14:creationId xmlns:p14="http://schemas.microsoft.com/office/powerpoint/2010/main" val="150046873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914400"/>
          </a:xfrm>
        </p:spPr>
        <p:txBody>
          <a:bodyPr/>
          <a:lstStyle/>
          <a:p>
            <a:pPr eaLnBrk="1" hangingPunct="1"/>
            <a:r>
              <a:rPr kumimoji="1" lang="en-US" smtClean="0"/>
              <a:t>Hygiene</a:t>
            </a:r>
          </a:p>
        </p:txBody>
      </p:sp>
      <p:sp>
        <p:nvSpPr>
          <p:cNvPr id="16387" name="Rectangle 3"/>
          <p:cNvSpPr>
            <a:spLocks noGrp="1" noChangeArrowheads="1"/>
          </p:cNvSpPr>
          <p:nvPr>
            <p:ph type="body" idx="1"/>
          </p:nvPr>
        </p:nvSpPr>
        <p:spPr>
          <a:xfrm>
            <a:off x="457200" y="1981200"/>
            <a:ext cx="7772400" cy="4495800"/>
          </a:xfrm>
        </p:spPr>
        <p:txBody>
          <a:bodyPr/>
          <a:lstStyle/>
          <a:p>
            <a:pPr eaLnBrk="1" hangingPunct="1"/>
            <a:r>
              <a:rPr kumimoji="1" lang="en-US" smtClean="0"/>
              <a:t>When patient can bathe and shower</a:t>
            </a:r>
          </a:p>
          <a:p>
            <a:pPr eaLnBrk="1" hangingPunct="1"/>
            <a:endParaRPr kumimoji="1" lang="en-US" smtClean="0"/>
          </a:p>
          <a:p>
            <a:pPr eaLnBrk="1" hangingPunct="1"/>
            <a:r>
              <a:rPr kumimoji="1" lang="en-US" smtClean="0"/>
              <a:t>How to protect dressings or incision </a:t>
            </a:r>
          </a:p>
          <a:p>
            <a:pPr eaLnBrk="1" hangingPunct="1"/>
            <a:endParaRPr kumimoji="1" lang="en-US" smtClean="0"/>
          </a:p>
          <a:p>
            <a:pPr eaLnBrk="1" hangingPunct="1"/>
            <a:r>
              <a:rPr kumimoji="1" lang="en-US" smtClean="0"/>
              <a:t>What to do with drains while bathing </a:t>
            </a:r>
          </a:p>
        </p:txBody>
      </p:sp>
    </p:spTree>
    <p:extLst>
      <p:ext uri="{BB962C8B-B14F-4D97-AF65-F5344CB8AC3E}">
        <p14:creationId xmlns:p14="http://schemas.microsoft.com/office/powerpoint/2010/main" val="350170788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914400"/>
          </a:xfrm>
        </p:spPr>
        <p:txBody>
          <a:bodyPr/>
          <a:lstStyle/>
          <a:p>
            <a:pPr eaLnBrk="1" hangingPunct="1"/>
            <a:r>
              <a:rPr kumimoji="1" lang="en-US" smtClean="0"/>
              <a:t>Possible Complications</a:t>
            </a:r>
          </a:p>
        </p:txBody>
      </p:sp>
      <p:sp>
        <p:nvSpPr>
          <p:cNvPr id="17411" name="Rectangle 3"/>
          <p:cNvSpPr>
            <a:spLocks noGrp="1" noChangeArrowheads="1"/>
          </p:cNvSpPr>
          <p:nvPr>
            <p:ph type="body" idx="1"/>
          </p:nvPr>
        </p:nvSpPr>
        <p:spPr>
          <a:xfrm>
            <a:off x="533400" y="1752600"/>
            <a:ext cx="7772400" cy="4800600"/>
          </a:xfrm>
        </p:spPr>
        <p:txBody>
          <a:bodyPr/>
          <a:lstStyle/>
          <a:p>
            <a:pPr eaLnBrk="1" hangingPunct="1"/>
            <a:r>
              <a:rPr kumimoji="1" lang="en-US" smtClean="0"/>
              <a:t>Signs and symptoms indicative of postop complications</a:t>
            </a:r>
          </a:p>
          <a:p>
            <a:pPr lvl="1" eaLnBrk="1" hangingPunct="1"/>
            <a:r>
              <a:rPr kumimoji="1" lang="en-US" smtClean="0"/>
              <a:t>Fever &gt; 38.3</a:t>
            </a:r>
            <a:r>
              <a:rPr kumimoji="1" lang="en-US" smtClean="0">
                <a:cs typeface="Times New Roman" pitchFamily="18" charset="0"/>
              </a:rPr>
              <a:t>°C  (101°F)</a:t>
            </a:r>
          </a:p>
          <a:p>
            <a:pPr lvl="1" eaLnBrk="1" hangingPunct="1"/>
            <a:r>
              <a:rPr kumimoji="1" lang="en-US" smtClean="0">
                <a:cs typeface="Times New Roman" pitchFamily="18" charset="0"/>
              </a:rPr>
              <a:t>Breathing problems</a:t>
            </a:r>
          </a:p>
          <a:p>
            <a:pPr lvl="1" eaLnBrk="1" hangingPunct="1"/>
            <a:r>
              <a:rPr kumimoji="1" lang="en-US" smtClean="0">
                <a:cs typeface="Times New Roman" pitchFamily="18" charset="0"/>
              </a:rPr>
              <a:t>Bleeding – dressing saturated with continually increasing amount of blood</a:t>
            </a:r>
          </a:p>
          <a:p>
            <a:pPr lvl="1" eaLnBrk="1" hangingPunct="1"/>
            <a:r>
              <a:rPr kumimoji="1" lang="en-US" smtClean="0">
                <a:cs typeface="Times New Roman" pitchFamily="18" charset="0"/>
              </a:rPr>
              <a:t>Pain unrelieved by medication </a:t>
            </a:r>
            <a:endParaRPr kumimoji="1" lang="en-US" smtClean="0"/>
          </a:p>
          <a:p>
            <a:pPr eaLnBrk="1" hangingPunct="1"/>
            <a:endParaRPr kumimoji="1" lang="en-US" smtClean="0"/>
          </a:p>
        </p:txBody>
      </p:sp>
    </p:spTree>
    <p:extLst>
      <p:ext uri="{BB962C8B-B14F-4D97-AF65-F5344CB8AC3E}">
        <p14:creationId xmlns:p14="http://schemas.microsoft.com/office/powerpoint/2010/main" val="410972104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914400"/>
          </a:xfrm>
        </p:spPr>
        <p:txBody>
          <a:bodyPr/>
          <a:lstStyle/>
          <a:p>
            <a:pPr eaLnBrk="1" hangingPunct="1"/>
            <a:r>
              <a:rPr kumimoji="1" lang="en-US" smtClean="0"/>
              <a:t>Possible Complications</a:t>
            </a:r>
          </a:p>
        </p:txBody>
      </p:sp>
      <p:sp>
        <p:nvSpPr>
          <p:cNvPr id="18435" name="Rectangle 3"/>
          <p:cNvSpPr>
            <a:spLocks noGrp="1" noChangeArrowheads="1"/>
          </p:cNvSpPr>
          <p:nvPr>
            <p:ph type="body" idx="1"/>
          </p:nvPr>
        </p:nvSpPr>
        <p:spPr>
          <a:xfrm>
            <a:off x="304800" y="1600200"/>
            <a:ext cx="7772400" cy="4876800"/>
          </a:xfrm>
        </p:spPr>
        <p:txBody>
          <a:bodyPr/>
          <a:lstStyle/>
          <a:p>
            <a:pPr eaLnBrk="1" hangingPunct="1">
              <a:lnSpc>
                <a:spcPct val="90000"/>
              </a:lnSpc>
            </a:pPr>
            <a:r>
              <a:rPr kumimoji="1" lang="en-US" smtClean="0"/>
              <a:t>Urinary retention or inability to void within defined time frame</a:t>
            </a:r>
          </a:p>
          <a:p>
            <a:pPr eaLnBrk="1" hangingPunct="1">
              <a:lnSpc>
                <a:spcPct val="90000"/>
              </a:lnSpc>
            </a:pPr>
            <a:r>
              <a:rPr kumimoji="1" lang="en-US" smtClean="0"/>
              <a:t>Persistent PDNV</a:t>
            </a:r>
          </a:p>
          <a:p>
            <a:pPr eaLnBrk="1" hangingPunct="1">
              <a:lnSpc>
                <a:spcPct val="90000"/>
              </a:lnSpc>
            </a:pPr>
            <a:r>
              <a:rPr kumimoji="1" lang="en-US" smtClean="0"/>
              <a:t>Extreme swelling/redness around surgical wound</a:t>
            </a:r>
          </a:p>
          <a:p>
            <a:pPr eaLnBrk="1" hangingPunct="1">
              <a:lnSpc>
                <a:spcPct val="90000"/>
              </a:lnSpc>
            </a:pPr>
            <a:r>
              <a:rPr kumimoji="1" lang="en-US" smtClean="0"/>
              <a:t>Drainage change to yellow or green</a:t>
            </a:r>
          </a:p>
          <a:p>
            <a:pPr eaLnBrk="1" hangingPunct="1">
              <a:lnSpc>
                <a:spcPct val="90000"/>
              </a:lnSpc>
            </a:pPr>
            <a:r>
              <a:rPr kumimoji="1" lang="en-US" smtClean="0"/>
              <a:t>Change in pain: increase in or change in location or characteristic</a:t>
            </a:r>
          </a:p>
          <a:p>
            <a:pPr eaLnBrk="1" hangingPunct="1">
              <a:lnSpc>
                <a:spcPct val="90000"/>
              </a:lnSpc>
            </a:pPr>
            <a:endParaRPr kumimoji="1" lang="en-US" smtClean="0"/>
          </a:p>
        </p:txBody>
      </p:sp>
    </p:spTree>
    <p:extLst>
      <p:ext uri="{BB962C8B-B14F-4D97-AF65-F5344CB8AC3E}">
        <p14:creationId xmlns:p14="http://schemas.microsoft.com/office/powerpoint/2010/main" val="249380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0" y="304800"/>
            <a:ext cx="9144000" cy="6553200"/>
          </a:xfrm>
        </p:spPr>
        <p:txBody>
          <a:bodyPr/>
          <a:lstStyle/>
          <a:p>
            <a:pPr eaLnBrk="1" hangingPunct="1">
              <a:lnSpc>
                <a:spcPct val="90000"/>
              </a:lnSpc>
            </a:pPr>
            <a:r>
              <a:rPr lang="en-US" sz="2800" b="1" i="1" dirty="0" smtClean="0"/>
              <a:t>Type and Screen/Type and Hold/Type and </a:t>
            </a:r>
            <a:r>
              <a:rPr lang="en-US" sz="2800" b="1" i="1" dirty="0" err="1" smtClean="0"/>
              <a:t>Crossmatch</a:t>
            </a:r>
            <a:r>
              <a:rPr lang="en-US" sz="2800" b="1" i="1" dirty="0" smtClean="0"/>
              <a:t>.</a:t>
            </a:r>
          </a:p>
          <a:p>
            <a:pPr eaLnBrk="1" hangingPunct="1">
              <a:lnSpc>
                <a:spcPct val="90000"/>
              </a:lnSpc>
              <a:buFont typeface="Arial" pitchFamily="34" charset="0"/>
              <a:buNone/>
            </a:pPr>
            <a:r>
              <a:rPr lang="en-US" sz="2800" i="1" dirty="0" smtClean="0"/>
              <a:t>		</a:t>
            </a:r>
            <a:r>
              <a:rPr lang="en-US" sz="2800" dirty="0" smtClean="0"/>
              <a:t>Patients who have donated their own blood 	or may 		receive blood.</a:t>
            </a:r>
          </a:p>
          <a:p>
            <a:pPr eaLnBrk="1" hangingPunct="1">
              <a:lnSpc>
                <a:spcPct val="90000"/>
              </a:lnSpc>
              <a:buFont typeface="Arial" pitchFamily="34" charset="0"/>
              <a:buNone/>
            </a:pPr>
            <a:r>
              <a:rPr lang="en-US" sz="2800" dirty="0" smtClean="0"/>
              <a:t>		Patients who may experience  large blood loss</a:t>
            </a:r>
          </a:p>
          <a:p>
            <a:pPr eaLnBrk="1" hangingPunct="1">
              <a:lnSpc>
                <a:spcPct val="90000"/>
              </a:lnSpc>
              <a:buFont typeface="Arial" pitchFamily="34" charset="0"/>
              <a:buNone/>
            </a:pPr>
            <a:r>
              <a:rPr lang="en-US" sz="2800" dirty="0" smtClean="0"/>
              <a:t>		D&amp;C patients for miscarriages					</a:t>
            </a:r>
          </a:p>
          <a:p>
            <a:pPr eaLnBrk="1" hangingPunct="1">
              <a:lnSpc>
                <a:spcPct val="90000"/>
              </a:lnSpc>
            </a:pPr>
            <a:r>
              <a:rPr lang="en-US" sz="2800" b="1" i="1" dirty="0" smtClean="0"/>
              <a:t>EKG:</a:t>
            </a:r>
            <a:endParaRPr lang="en-US" sz="2800" dirty="0" smtClean="0"/>
          </a:p>
          <a:p>
            <a:pPr eaLnBrk="1" hangingPunct="1">
              <a:lnSpc>
                <a:spcPct val="90000"/>
              </a:lnSpc>
              <a:buFont typeface="Arial" pitchFamily="34" charset="0"/>
              <a:buNone/>
            </a:pPr>
            <a:r>
              <a:rPr lang="en-US" sz="2800" dirty="0" smtClean="0"/>
              <a:t>		History or symptoms of cardiac disease</a:t>
            </a:r>
            <a:br>
              <a:rPr lang="en-US" sz="2800" dirty="0" smtClean="0"/>
            </a:br>
            <a:r>
              <a:rPr lang="en-US" sz="2800" dirty="0" smtClean="0"/>
              <a:t>	Significant pulmonary disease</a:t>
            </a:r>
            <a:br>
              <a:rPr lang="en-US" sz="2800" dirty="0" smtClean="0"/>
            </a:br>
            <a:r>
              <a:rPr lang="en-US" sz="2800" dirty="0" smtClean="0"/>
              <a:t>	Cocaine Abuse</a:t>
            </a:r>
          </a:p>
        </p:txBody>
      </p:sp>
    </p:spTree>
    <p:extLst>
      <p:ext uri="{BB962C8B-B14F-4D97-AF65-F5344CB8AC3E}">
        <p14:creationId xmlns:p14="http://schemas.microsoft.com/office/powerpoint/2010/main" val="295013267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990600"/>
          </a:xfrm>
        </p:spPr>
        <p:txBody>
          <a:bodyPr/>
          <a:lstStyle/>
          <a:p>
            <a:pPr eaLnBrk="1" hangingPunct="1"/>
            <a:r>
              <a:rPr kumimoji="1" lang="en-US" smtClean="0"/>
              <a:t>Treatments or Tests</a:t>
            </a:r>
          </a:p>
        </p:txBody>
      </p:sp>
      <p:sp>
        <p:nvSpPr>
          <p:cNvPr id="19459" name="Rectangle 3"/>
          <p:cNvSpPr>
            <a:spLocks noGrp="1" noChangeArrowheads="1"/>
          </p:cNvSpPr>
          <p:nvPr>
            <p:ph type="body" idx="1"/>
          </p:nvPr>
        </p:nvSpPr>
        <p:spPr>
          <a:xfrm>
            <a:off x="381000" y="1371600"/>
            <a:ext cx="8001000" cy="5181600"/>
          </a:xfrm>
        </p:spPr>
        <p:txBody>
          <a:bodyPr/>
          <a:lstStyle/>
          <a:p>
            <a:pPr eaLnBrk="1" hangingPunct="1">
              <a:lnSpc>
                <a:spcPct val="90000"/>
              </a:lnSpc>
            </a:pPr>
            <a:r>
              <a:rPr kumimoji="1" lang="en-US" smtClean="0"/>
              <a:t>Procedures</a:t>
            </a:r>
          </a:p>
          <a:p>
            <a:pPr lvl="1" eaLnBrk="1" hangingPunct="1">
              <a:lnSpc>
                <a:spcPct val="90000"/>
              </a:lnSpc>
            </a:pPr>
            <a:r>
              <a:rPr kumimoji="1" lang="en-US" smtClean="0"/>
              <a:t>Dressing changes, ice/heat treatment</a:t>
            </a:r>
          </a:p>
          <a:p>
            <a:pPr eaLnBrk="1" hangingPunct="1">
              <a:lnSpc>
                <a:spcPct val="90000"/>
              </a:lnSpc>
            </a:pPr>
            <a:r>
              <a:rPr kumimoji="1" lang="en-US" smtClean="0"/>
              <a:t>List supplies needed</a:t>
            </a:r>
          </a:p>
          <a:p>
            <a:pPr eaLnBrk="1" hangingPunct="1">
              <a:lnSpc>
                <a:spcPct val="90000"/>
              </a:lnSpc>
            </a:pPr>
            <a:r>
              <a:rPr kumimoji="1" lang="en-US" smtClean="0"/>
              <a:t>Follow-up tests if ordered</a:t>
            </a:r>
          </a:p>
          <a:p>
            <a:pPr eaLnBrk="1" hangingPunct="1">
              <a:lnSpc>
                <a:spcPct val="90000"/>
              </a:lnSpc>
            </a:pPr>
            <a:r>
              <a:rPr kumimoji="1" lang="en-US" smtClean="0"/>
              <a:t>Postop follow-up with surgeon</a:t>
            </a:r>
          </a:p>
          <a:p>
            <a:pPr eaLnBrk="1" hangingPunct="1">
              <a:lnSpc>
                <a:spcPct val="90000"/>
              </a:lnSpc>
            </a:pPr>
            <a:r>
              <a:rPr kumimoji="1" lang="en-US" smtClean="0"/>
              <a:t>Teaching about</a:t>
            </a:r>
          </a:p>
          <a:p>
            <a:pPr lvl="1" eaLnBrk="1" hangingPunct="1">
              <a:lnSpc>
                <a:spcPct val="90000"/>
              </a:lnSpc>
            </a:pPr>
            <a:r>
              <a:rPr kumimoji="1" lang="en-US" smtClean="0"/>
              <a:t>Use of crutches, incentive spirometer, antiembolic stockings, drain/catheter care </a:t>
            </a:r>
          </a:p>
        </p:txBody>
      </p:sp>
    </p:spTree>
    <p:extLst>
      <p:ext uri="{BB962C8B-B14F-4D97-AF65-F5344CB8AC3E}">
        <p14:creationId xmlns:p14="http://schemas.microsoft.com/office/powerpoint/2010/main" val="237868687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8458200" cy="838200"/>
          </a:xfrm>
        </p:spPr>
        <p:txBody>
          <a:bodyPr/>
          <a:lstStyle/>
          <a:p>
            <a:pPr eaLnBrk="1" hangingPunct="1"/>
            <a:r>
              <a:rPr kumimoji="1" lang="en-US" smtClean="0"/>
              <a:t>Operative Site/Wound Care</a:t>
            </a:r>
          </a:p>
        </p:txBody>
      </p:sp>
      <p:sp>
        <p:nvSpPr>
          <p:cNvPr id="26627" name="Rectangle 3"/>
          <p:cNvSpPr>
            <a:spLocks noGrp="1" noChangeArrowheads="1"/>
          </p:cNvSpPr>
          <p:nvPr>
            <p:ph type="body" idx="1"/>
          </p:nvPr>
        </p:nvSpPr>
        <p:spPr>
          <a:xfrm>
            <a:off x="381000" y="1295400"/>
            <a:ext cx="7772400" cy="4495800"/>
          </a:xfrm>
        </p:spPr>
        <p:txBody>
          <a:bodyPr rtlCol="0">
            <a:normAutofit lnSpcReduction="10000"/>
          </a:bodyPr>
          <a:lstStyle/>
          <a:p>
            <a:pPr eaLnBrk="1" fontAlgn="auto" hangingPunct="1">
              <a:lnSpc>
                <a:spcPct val="90000"/>
              </a:lnSpc>
              <a:spcAft>
                <a:spcPts val="0"/>
              </a:spcAft>
              <a:defRPr/>
            </a:pPr>
            <a:r>
              <a:rPr kumimoji="1" lang="en-US" smtClean="0"/>
              <a:t>Instructions for care </a:t>
            </a:r>
          </a:p>
          <a:p>
            <a:pPr lvl="1" eaLnBrk="1" fontAlgn="auto" hangingPunct="1">
              <a:lnSpc>
                <a:spcPct val="90000"/>
              </a:lnSpc>
              <a:spcAft>
                <a:spcPts val="0"/>
              </a:spcAft>
              <a:defRPr/>
            </a:pPr>
            <a:r>
              <a:rPr kumimoji="1" lang="en-US" smtClean="0"/>
              <a:t>Dressing changes</a:t>
            </a:r>
          </a:p>
          <a:p>
            <a:pPr eaLnBrk="1" fontAlgn="auto" hangingPunct="1">
              <a:lnSpc>
                <a:spcPct val="90000"/>
              </a:lnSpc>
              <a:spcAft>
                <a:spcPts val="0"/>
              </a:spcAft>
              <a:defRPr/>
            </a:pPr>
            <a:r>
              <a:rPr kumimoji="1" lang="en-US" smtClean="0"/>
              <a:t>Prevention of infection</a:t>
            </a:r>
          </a:p>
          <a:p>
            <a:pPr lvl="1" eaLnBrk="1" fontAlgn="auto" hangingPunct="1">
              <a:lnSpc>
                <a:spcPct val="90000"/>
              </a:lnSpc>
              <a:spcAft>
                <a:spcPts val="0"/>
              </a:spcAft>
              <a:defRPr/>
            </a:pPr>
            <a:r>
              <a:rPr kumimoji="1" lang="en-US" smtClean="0"/>
              <a:t>Including hand washing &amp; dressing disposal</a:t>
            </a:r>
          </a:p>
          <a:p>
            <a:pPr eaLnBrk="1" fontAlgn="auto" hangingPunct="1">
              <a:lnSpc>
                <a:spcPct val="90000"/>
              </a:lnSpc>
              <a:spcAft>
                <a:spcPts val="0"/>
              </a:spcAft>
              <a:defRPr/>
            </a:pPr>
            <a:r>
              <a:rPr kumimoji="1" lang="en-US" smtClean="0"/>
              <a:t>Sexual activity </a:t>
            </a:r>
          </a:p>
          <a:p>
            <a:pPr lvl="1" eaLnBrk="1" fontAlgn="auto" hangingPunct="1">
              <a:lnSpc>
                <a:spcPct val="90000"/>
              </a:lnSpc>
              <a:spcAft>
                <a:spcPts val="0"/>
              </a:spcAft>
              <a:defRPr/>
            </a:pPr>
            <a:r>
              <a:rPr kumimoji="1" lang="en-US" smtClean="0"/>
              <a:t>Clarify physician’s instructions if appropriate</a:t>
            </a:r>
          </a:p>
          <a:p>
            <a:pPr eaLnBrk="1" fontAlgn="auto" hangingPunct="1">
              <a:lnSpc>
                <a:spcPct val="90000"/>
              </a:lnSpc>
              <a:spcAft>
                <a:spcPts val="0"/>
              </a:spcAft>
              <a:defRPr/>
            </a:pPr>
            <a:r>
              <a:rPr kumimoji="1" lang="en-US" smtClean="0"/>
              <a:t>Extremity care </a:t>
            </a:r>
          </a:p>
          <a:p>
            <a:pPr lvl="1" eaLnBrk="1" fontAlgn="auto" hangingPunct="1">
              <a:lnSpc>
                <a:spcPct val="90000"/>
              </a:lnSpc>
              <a:spcAft>
                <a:spcPts val="0"/>
              </a:spcAft>
              <a:defRPr/>
            </a:pPr>
            <a:r>
              <a:rPr kumimoji="1" lang="en-US" smtClean="0"/>
              <a:t>Swelling, numbness or tingling</a:t>
            </a:r>
          </a:p>
          <a:p>
            <a:pPr eaLnBrk="1" fontAlgn="auto" hangingPunct="1">
              <a:lnSpc>
                <a:spcPct val="90000"/>
              </a:lnSpc>
              <a:spcAft>
                <a:spcPts val="0"/>
              </a:spcAft>
              <a:defRPr/>
            </a:pPr>
            <a:r>
              <a:rPr kumimoji="1" lang="en-US" smtClean="0"/>
              <a:t>Ice/elevation as ordered</a:t>
            </a:r>
          </a:p>
        </p:txBody>
      </p:sp>
    </p:spTree>
    <p:extLst>
      <p:ext uri="{BB962C8B-B14F-4D97-AF65-F5344CB8AC3E}">
        <p14:creationId xmlns:p14="http://schemas.microsoft.com/office/powerpoint/2010/main" val="300971845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914400"/>
          </a:xfrm>
        </p:spPr>
        <p:txBody>
          <a:bodyPr/>
          <a:lstStyle/>
          <a:p>
            <a:pPr eaLnBrk="1" hangingPunct="1"/>
            <a:r>
              <a:rPr kumimoji="1" lang="en-US" smtClean="0"/>
              <a:t>Emergency Care</a:t>
            </a:r>
          </a:p>
        </p:txBody>
      </p:sp>
      <p:sp>
        <p:nvSpPr>
          <p:cNvPr id="21507" name="Rectangle 3"/>
          <p:cNvSpPr>
            <a:spLocks noGrp="1" noChangeArrowheads="1"/>
          </p:cNvSpPr>
          <p:nvPr>
            <p:ph type="body" idx="1"/>
          </p:nvPr>
        </p:nvSpPr>
        <p:spPr>
          <a:xfrm>
            <a:off x="533400" y="1752600"/>
            <a:ext cx="7772400" cy="4495800"/>
          </a:xfrm>
        </p:spPr>
        <p:txBody>
          <a:bodyPr/>
          <a:lstStyle/>
          <a:p>
            <a:pPr eaLnBrk="1" hangingPunct="1">
              <a:lnSpc>
                <a:spcPct val="90000"/>
              </a:lnSpc>
            </a:pPr>
            <a:r>
              <a:rPr kumimoji="1" lang="en-US" smtClean="0"/>
              <a:t>When to seek treatment</a:t>
            </a:r>
          </a:p>
          <a:p>
            <a:pPr eaLnBrk="1" hangingPunct="1">
              <a:lnSpc>
                <a:spcPct val="90000"/>
              </a:lnSpc>
            </a:pPr>
            <a:endParaRPr kumimoji="1" lang="en-US" smtClean="0"/>
          </a:p>
          <a:p>
            <a:pPr eaLnBrk="1" hangingPunct="1">
              <a:lnSpc>
                <a:spcPct val="90000"/>
              </a:lnSpc>
            </a:pPr>
            <a:r>
              <a:rPr kumimoji="1" lang="en-US" smtClean="0"/>
              <a:t>Whom to contact</a:t>
            </a:r>
          </a:p>
          <a:p>
            <a:pPr eaLnBrk="1" hangingPunct="1">
              <a:lnSpc>
                <a:spcPct val="90000"/>
              </a:lnSpc>
            </a:pPr>
            <a:endParaRPr kumimoji="1" lang="en-US" smtClean="0"/>
          </a:p>
          <a:p>
            <a:pPr eaLnBrk="1" hangingPunct="1">
              <a:lnSpc>
                <a:spcPct val="90000"/>
              </a:lnSpc>
            </a:pPr>
            <a:r>
              <a:rPr kumimoji="1" lang="en-US" smtClean="0"/>
              <a:t>Where to go</a:t>
            </a:r>
          </a:p>
          <a:p>
            <a:pPr eaLnBrk="1" hangingPunct="1">
              <a:lnSpc>
                <a:spcPct val="90000"/>
              </a:lnSpc>
            </a:pPr>
            <a:endParaRPr kumimoji="1" lang="en-US" smtClean="0"/>
          </a:p>
          <a:p>
            <a:pPr eaLnBrk="1" hangingPunct="1">
              <a:lnSpc>
                <a:spcPct val="90000"/>
              </a:lnSpc>
            </a:pPr>
            <a:endParaRPr kumimoji="1" lang="en-US" smtClean="0"/>
          </a:p>
        </p:txBody>
      </p:sp>
    </p:spTree>
    <p:extLst>
      <p:ext uri="{BB962C8B-B14F-4D97-AF65-F5344CB8AC3E}">
        <p14:creationId xmlns:p14="http://schemas.microsoft.com/office/powerpoint/2010/main" val="147813697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rtlCol="0">
            <a:normAutofit fontScale="90000"/>
          </a:bodyPr>
          <a:lstStyle/>
          <a:p>
            <a:pPr eaLnBrk="1" fontAlgn="auto" hangingPunct="1">
              <a:spcAft>
                <a:spcPts val="0"/>
              </a:spcAft>
              <a:defRPr/>
            </a:pPr>
            <a:r>
              <a:rPr kumimoji="1" lang="en-US" smtClean="0"/>
              <a:t>Documentation of </a:t>
            </a:r>
            <a:br>
              <a:rPr kumimoji="1" lang="en-US" smtClean="0"/>
            </a:br>
            <a:r>
              <a:rPr kumimoji="1" lang="en-US" smtClean="0"/>
              <a:t>Discharge Teaching</a:t>
            </a:r>
          </a:p>
        </p:txBody>
      </p:sp>
      <p:sp>
        <p:nvSpPr>
          <p:cNvPr id="22531" name="Rectangle 3"/>
          <p:cNvSpPr>
            <a:spLocks noGrp="1" noChangeArrowheads="1"/>
          </p:cNvSpPr>
          <p:nvPr>
            <p:ph type="body" idx="1"/>
          </p:nvPr>
        </p:nvSpPr>
        <p:spPr>
          <a:xfrm>
            <a:off x="533400" y="1676400"/>
            <a:ext cx="7772400" cy="4495800"/>
          </a:xfrm>
        </p:spPr>
        <p:txBody>
          <a:bodyPr/>
          <a:lstStyle/>
          <a:p>
            <a:pPr eaLnBrk="1" hangingPunct="1">
              <a:lnSpc>
                <a:spcPct val="90000"/>
              </a:lnSpc>
            </a:pPr>
            <a:r>
              <a:rPr kumimoji="1" lang="en-US" smtClean="0"/>
              <a:t>Specific information taught</a:t>
            </a:r>
          </a:p>
          <a:p>
            <a:pPr eaLnBrk="1" hangingPunct="1">
              <a:lnSpc>
                <a:spcPct val="90000"/>
              </a:lnSpc>
            </a:pPr>
            <a:r>
              <a:rPr kumimoji="1" lang="en-US" smtClean="0"/>
              <a:t>Specific instruction sheets provided to patient</a:t>
            </a:r>
          </a:p>
          <a:p>
            <a:pPr eaLnBrk="1" hangingPunct="1">
              <a:lnSpc>
                <a:spcPct val="90000"/>
              </a:lnSpc>
            </a:pPr>
            <a:r>
              <a:rPr kumimoji="1" lang="en-US" smtClean="0"/>
              <a:t>Method of instruction: verbal, written, return demonstration</a:t>
            </a:r>
          </a:p>
          <a:p>
            <a:pPr eaLnBrk="1" hangingPunct="1">
              <a:lnSpc>
                <a:spcPct val="90000"/>
              </a:lnSpc>
            </a:pPr>
            <a:r>
              <a:rPr kumimoji="1" lang="en-US" smtClean="0"/>
              <a:t>Patient’s response to instructions provided</a:t>
            </a:r>
          </a:p>
          <a:p>
            <a:pPr eaLnBrk="1" hangingPunct="1">
              <a:lnSpc>
                <a:spcPct val="90000"/>
              </a:lnSpc>
            </a:pPr>
            <a:r>
              <a:rPr kumimoji="1" lang="en-US" smtClean="0"/>
              <a:t>Nurse’s assessment of patient/family/significant other’s understanding of instructions </a:t>
            </a:r>
          </a:p>
        </p:txBody>
      </p:sp>
    </p:spTree>
    <p:extLst>
      <p:ext uri="{BB962C8B-B14F-4D97-AF65-F5344CB8AC3E}">
        <p14:creationId xmlns:p14="http://schemas.microsoft.com/office/powerpoint/2010/main" val="204736123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title"/>
          </p:nvPr>
        </p:nvSpPr>
        <p:spPr/>
        <p:txBody>
          <a:bodyPr rtlCol="0">
            <a:normAutofit fontScale="90000"/>
          </a:bodyPr>
          <a:lstStyle/>
          <a:p>
            <a:pPr eaLnBrk="1" fontAlgn="auto" hangingPunct="1">
              <a:spcAft>
                <a:spcPts val="0"/>
              </a:spcAft>
              <a:defRPr/>
            </a:pPr>
            <a:r>
              <a:rPr kumimoji="1" lang="en-US" smtClean="0"/>
              <a:t>Documentation of Discharge Teaching</a:t>
            </a:r>
          </a:p>
        </p:txBody>
      </p:sp>
      <p:sp>
        <p:nvSpPr>
          <p:cNvPr id="23555" name="Rectangle 6"/>
          <p:cNvSpPr>
            <a:spLocks noGrp="1" noChangeArrowheads="1"/>
          </p:cNvSpPr>
          <p:nvPr>
            <p:ph type="body" idx="1"/>
          </p:nvPr>
        </p:nvSpPr>
        <p:spPr>
          <a:xfrm>
            <a:off x="381000" y="1905000"/>
            <a:ext cx="7772400" cy="4495800"/>
          </a:xfrm>
        </p:spPr>
        <p:txBody>
          <a:bodyPr/>
          <a:lstStyle/>
          <a:p>
            <a:pPr eaLnBrk="1" hangingPunct="1"/>
            <a:r>
              <a:rPr kumimoji="1" lang="en-US" smtClean="0"/>
              <a:t>Instructions should be signed by the nurse and person to whom they were given (family/accompanying responsible adult) according to facility policy</a:t>
            </a:r>
          </a:p>
        </p:txBody>
      </p:sp>
    </p:spTree>
    <p:extLst>
      <p:ext uri="{BB962C8B-B14F-4D97-AF65-F5344CB8AC3E}">
        <p14:creationId xmlns:p14="http://schemas.microsoft.com/office/powerpoint/2010/main" val="346483590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17600" y="838200"/>
            <a:ext cx="6908800" cy="1219200"/>
          </a:xfrm>
          <a:noFill/>
        </p:spPr>
        <p:txBody>
          <a:bodyPr/>
          <a:lstStyle/>
          <a:p>
            <a:pPr eaLnBrk="1" hangingPunct="1"/>
            <a:r>
              <a:rPr lang="en-US" dirty="0" smtClean="0"/>
              <a:t>PACU Discharge Criteria</a:t>
            </a:r>
          </a:p>
        </p:txBody>
      </p:sp>
      <p:sp>
        <p:nvSpPr>
          <p:cNvPr id="24579" name="Rectangle 3"/>
          <p:cNvSpPr>
            <a:spLocks noGrp="1" noChangeArrowheads="1"/>
          </p:cNvSpPr>
          <p:nvPr>
            <p:ph type="body" idx="1"/>
          </p:nvPr>
        </p:nvSpPr>
        <p:spPr>
          <a:xfrm>
            <a:off x="609600" y="2133600"/>
            <a:ext cx="7416800" cy="4114800"/>
          </a:xfrm>
          <a:noFill/>
        </p:spPr>
        <p:txBody>
          <a:bodyPr/>
          <a:lstStyle/>
          <a:p>
            <a:pPr eaLnBrk="1" hangingPunct="1"/>
            <a:r>
              <a:rPr lang="en-US" dirty="0" smtClean="0"/>
              <a:t>Awake with muscle strength</a:t>
            </a:r>
          </a:p>
          <a:p>
            <a:pPr eaLnBrk="1" hangingPunct="1"/>
            <a:r>
              <a:rPr lang="en-US" dirty="0" smtClean="0"/>
              <a:t>Patent airway / good respiratory function</a:t>
            </a:r>
          </a:p>
          <a:p>
            <a:pPr eaLnBrk="1" hangingPunct="1"/>
            <a:r>
              <a:rPr lang="en-US" dirty="0" smtClean="0"/>
              <a:t>Stable vital signs</a:t>
            </a:r>
          </a:p>
          <a:p>
            <a:pPr eaLnBrk="1" hangingPunct="1"/>
            <a:r>
              <a:rPr lang="en-US" dirty="0" smtClean="0"/>
              <a:t>Patency of tubes, catheters, IV’s</a:t>
            </a:r>
          </a:p>
          <a:p>
            <a:pPr eaLnBrk="1" hangingPunct="1"/>
            <a:r>
              <a:rPr lang="en-US" dirty="0" smtClean="0"/>
              <a:t>Condition of surgical site</a:t>
            </a:r>
          </a:p>
          <a:p>
            <a:pPr eaLnBrk="1" hangingPunct="1"/>
            <a:r>
              <a:rPr lang="en-US" dirty="0" smtClean="0"/>
              <a:t>Comfort / anxiety</a:t>
            </a:r>
          </a:p>
        </p:txBody>
      </p:sp>
    </p:spTree>
    <p:extLst>
      <p:ext uri="{BB962C8B-B14F-4D97-AF65-F5344CB8AC3E}">
        <p14:creationId xmlns:p14="http://schemas.microsoft.com/office/powerpoint/2010/main" val="34200446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00166747"/>
              </p:ext>
            </p:extLst>
          </p:nvPr>
        </p:nvGraphicFramePr>
        <p:xfrm>
          <a:off x="152400" y="1371600"/>
          <a:ext cx="8831900" cy="5486400"/>
        </p:xfrm>
        <a:graphic>
          <a:graphicData uri="http://schemas.openxmlformats.org/drawingml/2006/table">
            <a:tbl>
              <a:tblPr firstRow="1" firstCol="1" bandRow="1"/>
              <a:tblGrid>
                <a:gridCol w="2207975"/>
                <a:gridCol w="2207975"/>
                <a:gridCol w="2207975"/>
                <a:gridCol w="2207975"/>
              </a:tblGrid>
              <a:tr h="1108288">
                <a:tc>
                  <a:txBody>
                    <a:bodyPr/>
                    <a:lstStyle/>
                    <a:p>
                      <a:pPr marL="0" marR="0">
                        <a:lnSpc>
                          <a:spcPts val="1500"/>
                        </a:lnSpc>
                        <a:spcBef>
                          <a:spcPts val="0"/>
                        </a:spcBef>
                        <a:spcAft>
                          <a:spcPts val="300"/>
                        </a:spcAft>
                      </a:pPr>
                      <a:endParaRPr lang="en-US" sz="1800" dirty="0" smtClean="0">
                        <a:effectLst/>
                        <a:latin typeface="Tahoma"/>
                        <a:ea typeface="Calibri"/>
                        <a:cs typeface="Times New Roman"/>
                      </a:endParaRPr>
                    </a:p>
                    <a:p>
                      <a:pPr marL="0" marR="0">
                        <a:lnSpc>
                          <a:spcPts val="1500"/>
                        </a:lnSpc>
                        <a:spcBef>
                          <a:spcPts val="0"/>
                        </a:spcBef>
                        <a:spcAft>
                          <a:spcPts val="300"/>
                        </a:spcAft>
                      </a:pPr>
                      <a:endParaRPr lang="en-US" sz="1800" dirty="0" smtClean="0">
                        <a:effectLst/>
                        <a:latin typeface="Tahoma"/>
                        <a:ea typeface="Calibri"/>
                        <a:cs typeface="Times New Roman"/>
                      </a:endParaRPr>
                    </a:p>
                    <a:p>
                      <a:pPr marL="0" marR="0">
                        <a:lnSpc>
                          <a:spcPts val="1500"/>
                        </a:lnSpc>
                        <a:spcBef>
                          <a:spcPts val="0"/>
                        </a:spcBef>
                        <a:spcAft>
                          <a:spcPts val="300"/>
                        </a:spcAft>
                      </a:pPr>
                      <a:r>
                        <a:rPr lang="en-US" sz="1800" dirty="0" smtClean="0">
                          <a:effectLst/>
                          <a:latin typeface="Tahoma"/>
                          <a:ea typeface="Calibri"/>
                          <a:cs typeface="Times New Roman"/>
                        </a:rPr>
                        <a:t>Vital</a:t>
                      </a:r>
                      <a:r>
                        <a:rPr lang="en-US" sz="1800" baseline="0" dirty="0" smtClean="0">
                          <a:effectLst/>
                          <a:latin typeface="Tahoma"/>
                          <a:ea typeface="Calibri"/>
                          <a:cs typeface="Times New Roman"/>
                        </a:rPr>
                        <a:t> Signs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Within </a:t>
                      </a:r>
                      <a:r>
                        <a:rPr lang="en-US" sz="1800" dirty="0">
                          <a:effectLst/>
                          <a:latin typeface="Tahoma"/>
                          <a:ea typeface="Times New Roman"/>
                          <a:cs typeface="Times New Roman"/>
                        </a:rPr>
                        <a:t>20% of preoperative value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Within </a:t>
                      </a:r>
                      <a:r>
                        <a:rPr lang="en-US" sz="1800" dirty="0">
                          <a:effectLst/>
                          <a:latin typeface="Tahoma"/>
                          <a:ea typeface="Times New Roman"/>
                          <a:cs typeface="Times New Roman"/>
                        </a:rPr>
                        <a:t>20-40% preoperative value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40</a:t>
                      </a:r>
                      <a:r>
                        <a:rPr lang="en-US" sz="1800" dirty="0">
                          <a:effectLst/>
                          <a:latin typeface="Tahoma"/>
                          <a:ea typeface="Times New Roman"/>
                          <a:cs typeface="Times New Roman"/>
                        </a:rPr>
                        <a:t>% of preoperative value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0889">
                <a:tc>
                  <a:txBody>
                    <a:bodyPr/>
                    <a:lstStyle/>
                    <a:p>
                      <a:pPr marL="0" marR="0">
                        <a:lnSpc>
                          <a:spcPts val="1500"/>
                        </a:lnSpc>
                        <a:spcBef>
                          <a:spcPts val="0"/>
                        </a:spcBef>
                        <a:spcAft>
                          <a:spcPts val="300"/>
                        </a:spcAft>
                      </a:pPr>
                      <a:endParaRPr lang="en-US" sz="1800" dirty="0" smtClean="0">
                        <a:effectLst/>
                        <a:latin typeface="Calibri"/>
                        <a:ea typeface="Calibri"/>
                        <a:cs typeface="Times New Roman"/>
                      </a:endParaRPr>
                    </a:p>
                    <a:p>
                      <a:pPr marL="0" marR="0">
                        <a:lnSpc>
                          <a:spcPts val="1500"/>
                        </a:lnSpc>
                        <a:spcBef>
                          <a:spcPts val="0"/>
                        </a:spcBef>
                        <a:spcAft>
                          <a:spcPts val="300"/>
                        </a:spcAft>
                      </a:pPr>
                      <a:endParaRPr lang="en-US" sz="1800" dirty="0" smtClean="0">
                        <a:effectLst/>
                        <a:latin typeface="Calibri"/>
                        <a:ea typeface="Calibri"/>
                        <a:cs typeface="Times New Roman"/>
                      </a:endParaRPr>
                    </a:p>
                    <a:p>
                      <a:pPr marL="0" marR="0">
                        <a:lnSpc>
                          <a:spcPts val="1500"/>
                        </a:lnSpc>
                        <a:spcBef>
                          <a:spcPts val="0"/>
                        </a:spcBef>
                        <a:spcAft>
                          <a:spcPts val="300"/>
                        </a:spcAft>
                      </a:pPr>
                      <a:r>
                        <a:rPr lang="en-US" sz="1800" dirty="0" smtClean="0">
                          <a:effectLst/>
                          <a:latin typeface="Calibri"/>
                          <a:ea typeface="Calibri"/>
                          <a:cs typeface="Times New Roman"/>
                        </a:rPr>
                        <a:t>Ambulation</a:t>
                      </a:r>
                      <a:r>
                        <a:rPr lang="en-US" sz="1800" baseline="0" dirty="0" smtClean="0">
                          <a:effectLst/>
                          <a:latin typeface="Calibri"/>
                          <a:ea typeface="Calibri"/>
                          <a:cs typeface="Times New Roman"/>
                        </a:rPr>
                        <a:t> &amp; Mental Status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Oriented X3 and has a steady gait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Oriented X3 or has a steady gait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Neither</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0889">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Pain</a:t>
                      </a:r>
                      <a:r>
                        <a:rPr lang="en-US" sz="1800" dirty="0">
                          <a:effectLst/>
                          <a:latin typeface="Tahoma"/>
                          <a:ea typeface="Times New Roman"/>
                          <a:cs typeface="Times New Roman"/>
                        </a:rPr>
                        <a:t>, or Nausea/vomiting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Minimal</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Moderate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Severe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445">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Surgical </a:t>
                      </a:r>
                      <a:r>
                        <a:rPr lang="en-US" sz="1800" dirty="0">
                          <a:effectLst/>
                          <a:latin typeface="Tahoma"/>
                          <a:ea typeface="Times New Roman"/>
                          <a:cs typeface="Times New Roman"/>
                        </a:rPr>
                        <a:t>Bleeding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Minimal</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Moderate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Severe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0889">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Intake </a:t>
                      </a:r>
                      <a:r>
                        <a:rPr lang="en-US" sz="1800" dirty="0">
                          <a:effectLst/>
                          <a:latin typeface="Tahoma"/>
                          <a:ea typeface="Times New Roman"/>
                          <a:cs typeface="Times New Roman"/>
                        </a:rPr>
                        <a:t>and output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Has </a:t>
                      </a:r>
                      <a:r>
                        <a:rPr lang="en-US" sz="1800" dirty="0">
                          <a:effectLst/>
                          <a:latin typeface="Tahoma"/>
                          <a:ea typeface="Times New Roman"/>
                          <a:cs typeface="Times New Roman"/>
                        </a:rPr>
                        <a:t>had PO fluids and voided</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Has </a:t>
                      </a:r>
                      <a:r>
                        <a:rPr lang="en-US" sz="1800" dirty="0">
                          <a:effectLst/>
                          <a:latin typeface="Tahoma"/>
                          <a:ea typeface="Times New Roman"/>
                          <a:cs typeface="Times New Roman"/>
                        </a:rPr>
                        <a:t>had PO fluids OR voided</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Neither</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itle 3"/>
          <p:cNvSpPr>
            <a:spLocks noGrp="1"/>
          </p:cNvSpPr>
          <p:nvPr>
            <p:ph type="title"/>
          </p:nvPr>
        </p:nvSpPr>
        <p:spPr>
          <a:xfrm>
            <a:off x="0" y="381000"/>
            <a:ext cx="9144000" cy="304800"/>
          </a:xfrm>
        </p:spPr>
        <p:txBody>
          <a:bodyPr>
            <a:normAutofit fontScale="90000"/>
          </a:bodyPr>
          <a:lstStyle/>
          <a:p>
            <a:pPr lvl="0"/>
            <a:r>
              <a:rPr lang="en-US" dirty="0" smtClean="0"/>
              <a:t/>
            </a:r>
            <a:br>
              <a:rPr lang="en-US" dirty="0" smtClean="0"/>
            </a:br>
            <a:r>
              <a:rPr lang="en-US" sz="3600" dirty="0" smtClean="0"/>
              <a:t>Chung’s </a:t>
            </a:r>
            <a:r>
              <a:rPr lang="en-US" sz="3600" dirty="0" err="1" smtClean="0"/>
              <a:t>Postanesthesia</a:t>
            </a:r>
            <a:r>
              <a:rPr lang="en-US" sz="3600" dirty="0" smtClean="0"/>
              <a:t> Discharge System (PADSS)</a:t>
            </a:r>
            <a:br>
              <a:rPr lang="en-US" sz="3600" dirty="0" smtClean="0"/>
            </a:br>
            <a:r>
              <a:rPr lang="en-US" sz="2000" dirty="0" smtClean="0">
                <a:latin typeface="Tahoma" pitchFamily="34" charset="0"/>
                <a:ea typeface="Times New Roman" pitchFamily="18" charset="0"/>
                <a:cs typeface="Tahoma" pitchFamily="34" charset="0"/>
              </a:rPr>
              <a:t>The </a:t>
            </a:r>
            <a:r>
              <a:rPr lang="en-US" sz="2000" dirty="0">
                <a:latin typeface="Tahoma" pitchFamily="34" charset="0"/>
                <a:ea typeface="Times New Roman" pitchFamily="18" charset="0"/>
                <a:cs typeface="Tahoma" pitchFamily="34" charset="0"/>
              </a:rPr>
              <a:t>total score is 10, with patients scoring ≥9 fit for discharge home   </a:t>
            </a:r>
            <a:r>
              <a:rPr lang="en-US" sz="2000" dirty="0">
                <a:latin typeface="Arial" pitchFamily="34" charset="0"/>
                <a:cs typeface="Arial" pitchFamily="34" charset="0"/>
              </a:rPr>
              <a:t/>
            </a:r>
            <a:br>
              <a:rPr lang="en-US" sz="2000" dirty="0">
                <a:latin typeface="Arial" pitchFamily="34" charset="0"/>
                <a:cs typeface="Arial" pitchFamily="34" charset="0"/>
              </a:rPr>
            </a:br>
            <a:endParaRPr lang="en-US" sz="2000" dirty="0"/>
          </a:p>
        </p:txBody>
      </p:sp>
    </p:spTree>
    <p:extLst>
      <p:ext uri="{BB962C8B-B14F-4D97-AF65-F5344CB8AC3E}">
        <p14:creationId xmlns:p14="http://schemas.microsoft.com/office/powerpoint/2010/main" val="320172723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Autofit/>
          </a:bodyPr>
          <a:lstStyle/>
          <a:p>
            <a:pPr lvl="0"/>
            <a:r>
              <a:rPr lang="en-US" sz="2800" dirty="0" smtClean="0"/>
              <a:t>Modified </a:t>
            </a:r>
            <a:r>
              <a:rPr lang="en-US" sz="2800" dirty="0" err="1" smtClean="0"/>
              <a:t>Postanesthesia</a:t>
            </a:r>
            <a:r>
              <a:rPr lang="en-US" sz="2800" dirty="0" smtClean="0"/>
              <a:t> Discharge Scoring System (MPADSS)</a:t>
            </a:r>
            <a:br>
              <a:rPr lang="en-US" sz="2800" dirty="0" smtClean="0"/>
            </a:br>
            <a:r>
              <a:rPr lang="en-US" sz="2000" dirty="0">
                <a:latin typeface="Tahoma" pitchFamily="34" charset="0"/>
                <a:ea typeface="Times New Roman" pitchFamily="18" charset="0"/>
                <a:cs typeface="Tahoma" pitchFamily="34" charset="0"/>
              </a:rPr>
              <a:t>The total score is 10, with patients scoring ≥9 fit for discharge home  </a:t>
            </a:r>
            <a:r>
              <a:rPr lang="en-US" sz="2000" dirty="0">
                <a:latin typeface="Arial" pitchFamily="34" charset="0"/>
                <a:cs typeface="Arial" pitchFamily="34" charset="0"/>
              </a:rPr>
              <a:t/>
            </a:r>
            <a:br>
              <a:rPr lang="en-US" sz="2000" dirty="0">
                <a:latin typeface="Arial" pitchFamily="34" charset="0"/>
                <a:cs typeface="Arial" pitchFamily="34" charset="0"/>
              </a:rPr>
            </a:br>
            <a:r>
              <a:rPr lang="en-US" sz="2000" dirty="0" smtClean="0"/>
              <a:t/>
            </a:r>
            <a:br>
              <a:rPr lang="en-US" sz="2000" dirty="0" smtClean="0"/>
            </a:b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475388669"/>
              </p:ext>
            </p:extLst>
          </p:nvPr>
        </p:nvGraphicFramePr>
        <p:xfrm>
          <a:off x="228600" y="1523999"/>
          <a:ext cx="7723505" cy="5230020"/>
        </p:xfrm>
        <a:graphic>
          <a:graphicData uri="http://schemas.openxmlformats.org/drawingml/2006/table">
            <a:tbl>
              <a:tblPr firstRow="1" firstCol="1" bandRow="1"/>
              <a:tblGrid>
                <a:gridCol w="1371600"/>
                <a:gridCol w="1978025"/>
                <a:gridCol w="2186940"/>
                <a:gridCol w="2186940"/>
              </a:tblGrid>
              <a:tr h="1468437">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Vital </a:t>
                      </a:r>
                      <a:r>
                        <a:rPr lang="en-US" sz="1800" dirty="0">
                          <a:effectLst/>
                          <a:latin typeface="Tahoma"/>
                          <a:ea typeface="Times New Roman"/>
                          <a:cs typeface="Times New Roman"/>
                        </a:rPr>
                        <a:t>Signs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Within </a:t>
                      </a:r>
                      <a:r>
                        <a:rPr lang="en-US" sz="1800" dirty="0">
                          <a:effectLst/>
                          <a:latin typeface="Tahoma"/>
                          <a:ea typeface="Times New Roman"/>
                          <a:cs typeface="Times New Roman"/>
                        </a:rPr>
                        <a:t>20% of preoperative value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Within </a:t>
                      </a:r>
                      <a:r>
                        <a:rPr lang="en-US" sz="1800" dirty="0">
                          <a:effectLst/>
                          <a:latin typeface="Tahoma"/>
                          <a:ea typeface="Times New Roman"/>
                          <a:cs typeface="Times New Roman"/>
                        </a:rPr>
                        <a:t>20-40% preoperative value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40</a:t>
                      </a:r>
                      <a:r>
                        <a:rPr lang="en-US" sz="1800" dirty="0">
                          <a:effectLst/>
                          <a:latin typeface="Tahoma"/>
                          <a:ea typeface="Times New Roman"/>
                          <a:cs typeface="Times New Roman"/>
                        </a:rPr>
                        <a:t>% of preoperative value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8437">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Ambulation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r>
                        <a:rPr lang="en-US" sz="1800" dirty="0">
                          <a:effectLst/>
                          <a:latin typeface="Tahoma"/>
                          <a:ea typeface="Times New Roman"/>
                          <a:cs typeface="Times New Roman"/>
                        </a:rPr>
                        <a:t>  </a:t>
                      </a: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Steady </a:t>
                      </a:r>
                      <a:r>
                        <a:rPr lang="en-US" sz="1800" dirty="0">
                          <a:effectLst/>
                          <a:latin typeface="Tahoma"/>
                          <a:ea typeface="Times New Roman"/>
                          <a:cs typeface="Times New Roman"/>
                        </a:rPr>
                        <a:t>gait/No dizziness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With </a:t>
                      </a:r>
                      <a:r>
                        <a:rPr lang="en-US" sz="1800" dirty="0">
                          <a:effectLst/>
                          <a:latin typeface="Tahoma"/>
                          <a:ea typeface="Times New Roman"/>
                          <a:cs typeface="Times New Roman"/>
                        </a:rPr>
                        <a:t>assistance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None/Dizziness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219">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Pain</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Minimal</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Moderate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Severe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4708">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Nausea/</a:t>
                      </a:r>
                    </a:p>
                    <a:p>
                      <a:pPr marL="0" marR="0">
                        <a:lnSpc>
                          <a:spcPts val="1500"/>
                        </a:lnSpc>
                        <a:spcBef>
                          <a:spcPts val="0"/>
                        </a:spcBef>
                        <a:spcAft>
                          <a:spcPts val="300"/>
                        </a:spcAft>
                      </a:pPr>
                      <a:r>
                        <a:rPr lang="en-US" sz="1800" dirty="0" smtClean="0">
                          <a:effectLst/>
                          <a:latin typeface="Tahoma"/>
                          <a:ea typeface="Times New Roman"/>
                          <a:cs typeface="Times New Roman"/>
                        </a:rPr>
                        <a:t>vomiting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Minimal</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Moderate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Severe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219">
                <a:tc>
                  <a:txBody>
                    <a:bodyPr/>
                    <a:lstStyle/>
                    <a:p>
                      <a:pPr marL="0" marR="0">
                        <a:lnSpc>
                          <a:spcPts val="1500"/>
                        </a:lnSpc>
                        <a:spcBef>
                          <a:spcPts val="0"/>
                        </a:spcBef>
                        <a:spcAft>
                          <a:spcPts val="300"/>
                        </a:spcAft>
                      </a:pPr>
                      <a:r>
                        <a:rPr lang="en-US" sz="1800" dirty="0">
                          <a:effectLst/>
                          <a:latin typeface="Tahoma"/>
                          <a:ea typeface="Times New Roman"/>
                          <a:cs typeface="Times New Roman"/>
                        </a:rPr>
                        <a:t> </a:t>
                      </a: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Surgical </a:t>
                      </a:r>
                      <a:r>
                        <a:rPr lang="en-US" sz="1800" dirty="0">
                          <a:effectLst/>
                          <a:latin typeface="Tahoma"/>
                          <a:ea typeface="Times New Roman"/>
                          <a:cs typeface="Times New Roman"/>
                        </a:rPr>
                        <a:t>Bleeding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Minimal</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Moderate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1800" dirty="0" smtClean="0">
                        <a:effectLst/>
                        <a:latin typeface="Tahoma"/>
                        <a:ea typeface="Times New Roman"/>
                        <a:cs typeface="Times New Roman"/>
                      </a:endParaRPr>
                    </a:p>
                    <a:p>
                      <a:pPr marL="0" marR="0">
                        <a:lnSpc>
                          <a:spcPts val="1500"/>
                        </a:lnSpc>
                        <a:spcBef>
                          <a:spcPts val="0"/>
                        </a:spcBef>
                        <a:spcAft>
                          <a:spcPts val="300"/>
                        </a:spcAft>
                      </a:pPr>
                      <a:r>
                        <a:rPr lang="en-US" sz="1800" dirty="0" smtClean="0">
                          <a:effectLst/>
                          <a:latin typeface="Tahoma"/>
                          <a:ea typeface="Times New Roman"/>
                          <a:cs typeface="Times New Roman"/>
                        </a:rPr>
                        <a:t>Severe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3756405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fontScale="90000"/>
          </a:bodyPr>
          <a:lstStyle/>
          <a:p>
            <a:pPr lvl="0" fontAlgn="base">
              <a:spcAft>
                <a:spcPct val="0"/>
              </a:spcAft>
            </a:pPr>
            <a:r>
              <a:rPr lang="en-US" sz="3600" dirty="0" err="1">
                <a:latin typeface="Tahoma" pitchFamily="34" charset="0"/>
                <a:ea typeface="Times New Roman" pitchFamily="18" charset="0"/>
                <a:cs typeface="Tahoma" pitchFamily="34" charset="0"/>
              </a:rPr>
              <a:t>Aldrete</a:t>
            </a:r>
            <a:r>
              <a:rPr lang="en-US" sz="3600" dirty="0" err="1">
                <a:ea typeface="Times New Roman" pitchFamily="18" charset="0"/>
                <a:cs typeface="Tahoma" pitchFamily="34" charset="0"/>
              </a:rPr>
              <a:t>’</a:t>
            </a:r>
            <a:r>
              <a:rPr lang="en-US" sz="3600" dirty="0" err="1">
                <a:latin typeface="Tahoma" pitchFamily="34" charset="0"/>
                <a:ea typeface="Times New Roman" pitchFamily="18" charset="0"/>
                <a:cs typeface="Tahoma" pitchFamily="34" charset="0"/>
              </a:rPr>
              <a:t>s</a:t>
            </a:r>
            <a:r>
              <a:rPr lang="en-US" sz="3600" dirty="0">
                <a:latin typeface="Tahoma" pitchFamily="34" charset="0"/>
                <a:ea typeface="Times New Roman" pitchFamily="18" charset="0"/>
                <a:cs typeface="Tahoma" pitchFamily="34" charset="0"/>
              </a:rPr>
              <a:t> Modified </a:t>
            </a:r>
            <a:r>
              <a:rPr lang="en-US" sz="3600" dirty="0" err="1">
                <a:latin typeface="Tahoma" pitchFamily="34" charset="0"/>
                <a:ea typeface="Times New Roman" pitchFamily="18" charset="0"/>
                <a:cs typeface="Tahoma" pitchFamily="34" charset="0"/>
              </a:rPr>
              <a:t>Postanesthesia</a:t>
            </a:r>
            <a:r>
              <a:rPr lang="en-US" sz="3600" dirty="0">
                <a:latin typeface="Tahoma" pitchFamily="34" charset="0"/>
                <a:ea typeface="Times New Roman" pitchFamily="18" charset="0"/>
                <a:cs typeface="Tahoma" pitchFamily="34" charset="0"/>
              </a:rPr>
              <a:t> Scoring System</a:t>
            </a:r>
            <a:r>
              <a:rPr lang="en-US" sz="3600" dirty="0">
                <a:latin typeface="Arial" pitchFamily="34" charset="0"/>
                <a:ea typeface="+mn-ea"/>
                <a:cs typeface="Arial" pitchFamily="34" charset="0"/>
              </a:rPr>
              <a:t/>
            </a:r>
            <a:br>
              <a:rPr lang="en-US" sz="3600" dirty="0">
                <a:latin typeface="Arial" pitchFamily="34" charset="0"/>
                <a:ea typeface="+mn-ea"/>
                <a:cs typeface="Arial" pitchFamily="34" charset="0"/>
              </a:rPr>
            </a:br>
            <a:r>
              <a:rPr lang="en-US" sz="2700" dirty="0" smtClean="0">
                <a:latin typeface="Times New Roman" pitchFamily="18" charset="0"/>
                <a:ea typeface="Times New Roman" pitchFamily="18" charset="0"/>
                <a:cs typeface="Times New Roman" pitchFamily="18" charset="0"/>
              </a:rPr>
              <a:t>A </a:t>
            </a:r>
            <a:r>
              <a:rPr lang="en-US" sz="2700" dirty="0">
                <a:latin typeface="Times New Roman" pitchFamily="18" charset="0"/>
                <a:ea typeface="Times New Roman" pitchFamily="18" charset="0"/>
                <a:cs typeface="Times New Roman" pitchFamily="18" charset="0"/>
              </a:rPr>
              <a:t>minimum score of 9/10 (and/or return to similar </a:t>
            </a:r>
            <a:r>
              <a:rPr lang="en-US" sz="2700" dirty="0" err="1">
                <a:latin typeface="Times New Roman" pitchFamily="18" charset="0"/>
                <a:ea typeface="Times New Roman" pitchFamily="18" charset="0"/>
                <a:cs typeface="Times New Roman" pitchFamily="18" charset="0"/>
              </a:rPr>
              <a:t>preop</a:t>
            </a:r>
            <a:r>
              <a:rPr lang="en-US" sz="2700" dirty="0">
                <a:latin typeface="Times New Roman" pitchFamily="18" charset="0"/>
                <a:ea typeface="Times New Roman" pitchFamily="18" charset="0"/>
                <a:cs typeface="Times New Roman" pitchFamily="18" charset="0"/>
              </a:rPr>
              <a:t> status) is achieved prior to transferring the patient to a Phase II recovery area</a:t>
            </a:r>
            <a:r>
              <a:rPr lang="en-US" sz="2000" dirty="0">
                <a:latin typeface="Arial" pitchFamily="34" charset="0"/>
                <a:ea typeface="+mn-ea"/>
                <a:cs typeface="Arial" pitchFamily="34" charset="0"/>
              </a:rPr>
              <a:t/>
            </a:r>
            <a:br>
              <a:rPr lang="en-US" sz="2000" dirty="0">
                <a:latin typeface="Arial" pitchFamily="34" charset="0"/>
                <a:ea typeface="+mn-ea"/>
                <a:cs typeface="Arial" pitchFamily="34" charset="0"/>
              </a:rPr>
            </a:b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2852946908"/>
              </p:ext>
            </p:extLst>
          </p:nvPr>
        </p:nvGraphicFramePr>
        <p:xfrm>
          <a:off x="228600" y="1447800"/>
          <a:ext cx="8763000" cy="5257799"/>
        </p:xfrm>
        <a:graphic>
          <a:graphicData uri="http://schemas.openxmlformats.org/drawingml/2006/table">
            <a:tbl>
              <a:tblPr firstRow="1" firstCol="1" bandRow="1"/>
              <a:tblGrid>
                <a:gridCol w="2190750"/>
                <a:gridCol w="2190750"/>
                <a:gridCol w="2190750"/>
                <a:gridCol w="2190750"/>
              </a:tblGrid>
              <a:tr h="475513">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Category</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Score </a:t>
                      </a:r>
                      <a:r>
                        <a:rPr lang="en-US" sz="2000" dirty="0">
                          <a:effectLst/>
                          <a:latin typeface="Times New Roman" pitchFamily="18" charset="0"/>
                          <a:ea typeface="Times New Roman"/>
                          <a:cs typeface="Times New Roman" pitchFamily="18" charset="0"/>
                        </a:rPr>
                        <a:t>=2</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Score </a:t>
                      </a:r>
                      <a:r>
                        <a:rPr lang="en-US" sz="2000" dirty="0">
                          <a:effectLst/>
                          <a:latin typeface="Times New Roman" pitchFamily="18" charset="0"/>
                          <a:ea typeface="Times New Roman"/>
                          <a:cs typeface="Times New Roman" pitchFamily="18" charset="0"/>
                        </a:rPr>
                        <a:t>= 1</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Score </a:t>
                      </a:r>
                      <a:r>
                        <a:rPr lang="en-US" sz="2000" dirty="0">
                          <a:effectLst/>
                          <a:latin typeface="Times New Roman" pitchFamily="18" charset="0"/>
                          <a:ea typeface="Times New Roman"/>
                          <a:cs typeface="Times New Roman" pitchFamily="18" charset="0"/>
                        </a:rPr>
                        <a:t>= 0</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3689">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Respirations</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Breathes </a:t>
                      </a:r>
                      <a:r>
                        <a:rPr lang="en-US" sz="2000" dirty="0">
                          <a:effectLst/>
                          <a:latin typeface="Times New Roman" pitchFamily="18" charset="0"/>
                          <a:ea typeface="Times New Roman"/>
                          <a:cs typeface="Times New Roman" pitchFamily="18" charset="0"/>
                        </a:rPr>
                        <a:t>and coughs freely</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Dyspnea</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Apnea</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3689">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O</a:t>
                      </a:r>
                      <a:r>
                        <a:rPr lang="en-US" sz="2000" baseline="-25000" dirty="0" smtClean="0">
                          <a:effectLst/>
                          <a:latin typeface="Times New Roman" pitchFamily="18" charset="0"/>
                          <a:ea typeface="Times New Roman"/>
                          <a:cs typeface="Times New Roman" pitchFamily="18" charset="0"/>
                        </a:rPr>
                        <a:t>2</a:t>
                      </a:r>
                      <a:r>
                        <a:rPr lang="en-US" sz="2000" dirty="0" smtClean="0">
                          <a:effectLst/>
                          <a:latin typeface="Times New Roman" pitchFamily="18" charset="0"/>
                          <a:ea typeface="Times New Roman"/>
                          <a:cs typeface="Times New Roman" pitchFamily="18" charset="0"/>
                        </a:rPr>
                        <a:t> </a:t>
                      </a:r>
                      <a:r>
                        <a:rPr lang="en-US" sz="2000" dirty="0">
                          <a:effectLst/>
                          <a:latin typeface="Times New Roman" pitchFamily="18" charset="0"/>
                          <a:ea typeface="Times New Roman"/>
                          <a:cs typeface="Times New Roman" pitchFamily="18" charset="0"/>
                        </a:rPr>
                        <a:t>Saturation</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SpO</a:t>
                      </a:r>
                      <a:r>
                        <a:rPr lang="en-US" sz="2000" baseline="-25000" dirty="0" smtClean="0">
                          <a:effectLst/>
                          <a:latin typeface="Times New Roman" pitchFamily="18" charset="0"/>
                          <a:ea typeface="Times New Roman"/>
                          <a:cs typeface="Times New Roman" pitchFamily="18" charset="0"/>
                        </a:rPr>
                        <a:t>2</a:t>
                      </a:r>
                      <a:r>
                        <a:rPr lang="en-US" sz="2000" dirty="0" smtClean="0">
                          <a:effectLst/>
                          <a:latin typeface="Times New Roman" pitchFamily="18" charset="0"/>
                          <a:ea typeface="Times New Roman"/>
                          <a:cs typeface="Times New Roman" pitchFamily="18" charset="0"/>
                        </a:rPr>
                        <a:t> </a:t>
                      </a:r>
                      <a:r>
                        <a:rPr lang="en-US" sz="2000" dirty="0">
                          <a:effectLst/>
                          <a:latin typeface="Times New Roman" pitchFamily="18" charset="0"/>
                          <a:ea typeface="Times New Roman"/>
                          <a:cs typeface="Times New Roman" pitchFamily="18" charset="0"/>
                        </a:rPr>
                        <a:t>&gt; 92% on Room air</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Supplemental </a:t>
                      </a:r>
                      <a:r>
                        <a:rPr lang="en-US" sz="2000" dirty="0">
                          <a:effectLst/>
                          <a:latin typeface="Times New Roman" pitchFamily="18" charset="0"/>
                          <a:ea typeface="Times New Roman"/>
                          <a:cs typeface="Times New Roman" pitchFamily="18" charset="0"/>
                        </a:rPr>
                        <a:t>O</a:t>
                      </a:r>
                      <a:r>
                        <a:rPr lang="en-US" sz="2000" baseline="-25000" dirty="0">
                          <a:effectLst/>
                          <a:latin typeface="Times New Roman" pitchFamily="18" charset="0"/>
                          <a:ea typeface="Times New Roman"/>
                          <a:cs typeface="Times New Roman" pitchFamily="18" charset="0"/>
                        </a:rPr>
                        <a:t>2</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SpO</a:t>
                      </a:r>
                      <a:r>
                        <a:rPr lang="en-US" sz="2000" baseline="-25000" dirty="0" smtClean="0">
                          <a:effectLst/>
                          <a:latin typeface="Times New Roman" pitchFamily="18" charset="0"/>
                          <a:ea typeface="Times New Roman"/>
                          <a:cs typeface="Times New Roman" pitchFamily="18" charset="0"/>
                        </a:rPr>
                        <a:t>2</a:t>
                      </a:r>
                      <a:r>
                        <a:rPr lang="en-US" sz="2000" dirty="0" smtClean="0">
                          <a:effectLst/>
                          <a:latin typeface="Times New Roman" pitchFamily="18" charset="0"/>
                          <a:ea typeface="Times New Roman"/>
                          <a:cs typeface="Times New Roman" pitchFamily="18" charset="0"/>
                        </a:rPr>
                        <a:t> </a:t>
                      </a:r>
                      <a:r>
                        <a:rPr lang="en-US" sz="2000" dirty="0">
                          <a:effectLst/>
                          <a:latin typeface="Times New Roman" pitchFamily="18" charset="0"/>
                          <a:ea typeface="Times New Roman"/>
                          <a:cs typeface="Times New Roman" pitchFamily="18" charset="0"/>
                        </a:rPr>
                        <a:t>&lt; 92% on O</a:t>
                      </a:r>
                      <a:r>
                        <a:rPr lang="en-US" sz="2000" baseline="-25000" dirty="0">
                          <a:effectLst/>
                          <a:latin typeface="Times New Roman" pitchFamily="18" charset="0"/>
                          <a:ea typeface="Times New Roman"/>
                          <a:cs typeface="Times New Roman" pitchFamily="18" charset="0"/>
                        </a:rPr>
                        <a:t>2</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2508">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Circulation</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BP </a:t>
                      </a:r>
                      <a:r>
                        <a:rPr lang="en-US" sz="2000" dirty="0">
                          <a:effectLst/>
                          <a:latin typeface="Times New Roman" pitchFamily="18" charset="0"/>
                          <a:ea typeface="Times New Roman"/>
                          <a:cs typeface="Times New Roman" pitchFamily="18" charset="0"/>
                        </a:rPr>
                        <a:t>+/- 20 mm Hg </a:t>
                      </a:r>
                      <a:r>
                        <a:rPr lang="en-US" sz="2000" dirty="0" err="1">
                          <a:effectLst/>
                          <a:latin typeface="Times New Roman" pitchFamily="18" charset="0"/>
                          <a:ea typeface="Times New Roman"/>
                          <a:cs typeface="Times New Roman" pitchFamily="18" charset="0"/>
                        </a:rPr>
                        <a:t>preop</a:t>
                      </a:r>
                      <a:r>
                        <a:rPr lang="en-US" sz="2000" dirty="0">
                          <a:effectLst/>
                          <a:latin typeface="Times New Roman" pitchFamily="18" charset="0"/>
                          <a:ea typeface="Times New Roman"/>
                          <a:cs typeface="Times New Roman" pitchFamily="18" charset="0"/>
                        </a:rPr>
                        <a:t> value</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BP </a:t>
                      </a:r>
                      <a:r>
                        <a:rPr lang="en-US" sz="2000" dirty="0">
                          <a:effectLst/>
                          <a:latin typeface="Times New Roman" pitchFamily="18" charset="0"/>
                          <a:ea typeface="Times New Roman"/>
                          <a:cs typeface="Times New Roman" pitchFamily="18" charset="0"/>
                        </a:rPr>
                        <a:t>+/- 20-50 mm Hg </a:t>
                      </a:r>
                      <a:r>
                        <a:rPr lang="en-US" sz="2000" dirty="0" err="1">
                          <a:effectLst/>
                          <a:latin typeface="Times New Roman" pitchFamily="18" charset="0"/>
                          <a:ea typeface="Times New Roman"/>
                          <a:cs typeface="Times New Roman" pitchFamily="18" charset="0"/>
                        </a:rPr>
                        <a:t>preop</a:t>
                      </a:r>
                      <a:r>
                        <a:rPr lang="en-US" sz="2000" dirty="0">
                          <a:effectLst/>
                          <a:latin typeface="Times New Roman" pitchFamily="18" charset="0"/>
                          <a:ea typeface="Times New Roman"/>
                          <a:cs typeface="Times New Roman" pitchFamily="18" charset="0"/>
                        </a:rPr>
                        <a:t> value</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BP </a:t>
                      </a:r>
                      <a:r>
                        <a:rPr lang="en-US" sz="2000" dirty="0">
                          <a:effectLst/>
                          <a:latin typeface="Times New Roman" pitchFamily="18" charset="0"/>
                          <a:ea typeface="Times New Roman"/>
                          <a:cs typeface="Times New Roman" pitchFamily="18" charset="0"/>
                        </a:rPr>
                        <a:t>+/- 50 mm Hg </a:t>
                      </a:r>
                      <a:r>
                        <a:rPr lang="en-US" sz="2000" dirty="0" err="1">
                          <a:effectLst/>
                          <a:latin typeface="Times New Roman" pitchFamily="18" charset="0"/>
                          <a:ea typeface="Times New Roman"/>
                          <a:cs typeface="Times New Roman" pitchFamily="18" charset="0"/>
                        </a:rPr>
                        <a:t>preop</a:t>
                      </a:r>
                      <a:r>
                        <a:rPr lang="en-US" sz="2000" dirty="0">
                          <a:effectLst/>
                          <a:latin typeface="Times New Roman" pitchFamily="18" charset="0"/>
                          <a:ea typeface="Times New Roman"/>
                          <a:cs typeface="Times New Roman" pitchFamily="18" charset="0"/>
                        </a:rPr>
                        <a:t> value</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8711">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Level </a:t>
                      </a:r>
                      <a:r>
                        <a:rPr lang="en-US" sz="2000" dirty="0">
                          <a:effectLst/>
                          <a:latin typeface="Times New Roman" pitchFamily="18" charset="0"/>
                          <a:ea typeface="Times New Roman"/>
                          <a:cs typeface="Times New Roman" pitchFamily="18" charset="0"/>
                        </a:rPr>
                        <a:t>Of Consciousness</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Awake </a:t>
                      </a:r>
                      <a:r>
                        <a:rPr lang="en-US" sz="2000" dirty="0">
                          <a:effectLst/>
                          <a:latin typeface="Times New Roman" pitchFamily="18" charset="0"/>
                          <a:ea typeface="Times New Roman"/>
                          <a:cs typeface="Times New Roman" pitchFamily="18" charset="0"/>
                        </a:rPr>
                        <a:t>and oriented</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Wakens </a:t>
                      </a:r>
                      <a:r>
                        <a:rPr lang="en-US" sz="2000" dirty="0">
                          <a:effectLst/>
                          <a:latin typeface="Times New Roman" pitchFamily="18" charset="0"/>
                          <a:ea typeface="Times New Roman"/>
                          <a:cs typeface="Times New Roman" pitchFamily="18" charset="0"/>
                        </a:rPr>
                        <a:t>with stimulation</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Non-responsive</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3689">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Movement</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Moves </a:t>
                      </a:r>
                      <a:r>
                        <a:rPr lang="en-US" sz="2000" dirty="0">
                          <a:effectLst/>
                          <a:latin typeface="Times New Roman" pitchFamily="18" charset="0"/>
                          <a:ea typeface="Times New Roman"/>
                          <a:cs typeface="Times New Roman" pitchFamily="18" charset="0"/>
                        </a:rPr>
                        <a:t>4 limbs spontaneously</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Moves </a:t>
                      </a:r>
                      <a:r>
                        <a:rPr lang="en-US" sz="2000" dirty="0">
                          <a:effectLst/>
                          <a:latin typeface="Times New Roman" pitchFamily="18" charset="0"/>
                          <a:ea typeface="Times New Roman"/>
                          <a:cs typeface="Times New Roman" pitchFamily="18" charset="0"/>
                        </a:rPr>
                        <a:t>2 limbs spontaneously</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300"/>
                        </a:spcAft>
                      </a:pPr>
                      <a:endParaRPr lang="en-US" sz="2000" dirty="0" smtClean="0">
                        <a:effectLst/>
                        <a:latin typeface="Times New Roman" pitchFamily="18" charset="0"/>
                        <a:ea typeface="Times New Roman"/>
                        <a:cs typeface="Times New Roman" pitchFamily="18" charset="0"/>
                      </a:endParaRPr>
                    </a:p>
                    <a:p>
                      <a:pPr marL="0" marR="0">
                        <a:lnSpc>
                          <a:spcPts val="1500"/>
                        </a:lnSpc>
                        <a:spcBef>
                          <a:spcPts val="0"/>
                        </a:spcBef>
                        <a:spcAft>
                          <a:spcPts val="300"/>
                        </a:spcAft>
                      </a:pPr>
                      <a:r>
                        <a:rPr lang="en-US" sz="2000" dirty="0" smtClean="0">
                          <a:effectLst/>
                          <a:latin typeface="Times New Roman" pitchFamily="18" charset="0"/>
                          <a:ea typeface="Times New Roman"/>
                          <a:cs typeface="Times New Roman" pitchFamily="18" charset="0"/>
                        </a:rPr>
                        <a:t>Moves </a:t>
                      </a:r>
                      <a:r>
                        <a:rPr lang="en-US" sz="2000" dirty="0">
                          <a:effectLst/>
                          <a:latin typeface="Times New Roman" pitchFamily="18" charset="0"/>
                          <a:ea typeface="Times New Roman"/>
                          <a:cs typeface="Times New Roman" pitchFamily="18" charset="0"/>
                        </a:rPr>
                        <a:t>0 limbs spontaneously</a:t>
                      </a:r>
                      <a:endParaRPr lang="en-US" sz="20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3489179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228600"/>
            <a:ext cx="8610600" cy="1143000"/>
          </a:xfrm>
        </p:spPr>
        <p:txBody>
          <a:bodyPr/>
          <a:lstStyle/>
          <a:p>
            <a:pPr eaLnBrk="1" hangingPunct="1"/>
            <a:r>
              <a:rPr kumimoji="1" lang="en-US" smtClean="0"/>
              <a:t>Post Procedure Follow-Up</a:t>
            </a:r>
          </a:p>
        </p:txBody>
      </p:sp>
      <p:sp>
        <p:nvSpPr>
          <p:cNvPr id="26627" name="Rectangle 3"/>
          <p:cNvSpPr>
            <a:spLocks noGrp="1" noChangeArrowheads="1"/>
          </p:cNvSpPr>
          <p:nvPr>
            <p:ph type="body" idx="1"/>
          </p:nvPr>
        </p:nvSpPr>
        <p:spPr>
          <a:xfrm>
            <a:off x="457200" y="1905000"/>
            <a:ext cx="7772400" cy="4495800"/>
          </a:xfrm>
        </p:spPr>
        <p:txBody>
          <a:bodyPr/>
          <a:lstStyle/>
          <a:p>
            <a:pPr eaLnBrk="1" hangingPunct="1"/>
            <a:r>
              <a:rPr kumimoji="1" lang="en-US" smtClean="0"/>
              <a:t>Telephone call</a:t>
            </a:r>
          </a:p>
          <a:p>
            <a:pPr eaLnBrk="1" hangingPunct="1"/>
            <a:endParaRPr kumimoji="1" lang="en-US" smtClean="0"/>
          </a:p>
          <a:p>
            <a:pPr eaLnBrk="1" hangingPunct="1"/>
            <a:r>
              <a:rPr kumimoji="1" lang="en-US" smtClean="0"/>
              <a:t>Written survey </a:t>
            </a:r>
          </a:p>
          <a:p>
            <a:pPr eaLnBrk="1" hangingPunct="1"/>
            <a:endParaRPr kumimoji="1" lang="en-US" smtClean="0"/>
          </a:p>
        </p:txBody>
      </p:sp>
    </p:spTree>
    <p:extLst>
      <p:ext uri="{BB962C8B-B14F-4D97-AF65-F5344CB8AC3E}">
        <p14:creationId xmlns:p14="http://schemas.microsoft.com/office/powerpoint/2010/main" val="3479819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0" y="304800"/>
            <a:ext cx="9144000" cy="6248400"/>
          </a:xfrm>
        </p:spPr>
        <p:txBody>
          <a:bodyPr/>
          <a:lstStyle/>
          <a:p>
            <a:pPr eaLnBrk="1" hangingPunct="1"/>
            <a:r>
              <a:rPr lang="en-US" b="1" i="1" dirty="0" smtClean="0"/>
              <a:t>Chest X-Ray:</a:t>
            </a:r>
          </a:p>
          <a:p>
            <a:pPr eaLnBrk="1" hangingPunct="1"/>
            <a:r>
              <a:rPr lang="en-US" b="1" i="1" dirty="0" smtClean="0"/>
              <a:t>	</a:t>
            </a:r>
            <a:r>
              <a:rPr lang="en-US" dirty="0" smtClean="0"/>
              <a:t>Symptoms of pulmonary disease</a:t>
            </a:r>
            <a:br>
              <a:rPr lang="en-US" dirty="0" smtClean="0"/>
            </a:br>
            <a:r>
              <a:rPr lang="en-US" dirty="0" smtClean="0"/>
              <a:t>	Airway Obstruction</a:t>
            </a:r>
            <a:br>
              <a:rPr lang="en-US" dirty="0" smtClean="0"/>
            </a:br>
            <a:r>
              <a:rPr lang="en-US" dirty="0" smtClean="0"/>
              <a:t>	Cardiac Disease</a:t>
            </a:r>
            <a:br>
              <a:rPr lang="en-US" dirty="0" smtClean="0"/>
            </a:br>
            <a:r>
              <a:rPr lang="en-US" dirty="0" smtClean="0"/>
              <a:t>	Malignancy</a:t>
            </a:r>
            <a:br>
              <a:rPr lang="en-US" dirty="0" smtClean="0"/>
            </a:br>
            <a:r>
              <a:rPr lang="en-US" dirty="0" smtClean="0"/>
              <a:t>	History of heavy smoking</a:t>
            </a:r>
          </a:p>
          <a:p>
            <a:pPr marL="0" indent="0" eaLnBrk="1" hangingPunct="1">
              <a:buNone/>
            </a:pPr>
            <a:r>
              <a:rPr lang="en-US" dirty="0"/>
              <a:t>	</a:t>
            </a:r>
            <a:r>
              <a:rPr lang="en-US" dirty="0" smtClean="0"/>
              <a:t>Morbidly obese with risk factors of CAD</a:t>
            </a:r>
          </a:p>
          <a:p>
            <a:pPr marL="0" indent="0" eaLnBrk="1" hangingPunct="1">
              <a:buNone/>
            </a:pPr>
            <a:r>
              <a:rPr lang="en-US" dirty="0"/>
              <a:t>	</a:t>
            </a:r>
            <a:r>
              <a:rPr lang="en-US" dirty="0" smtClean="0"/>
              <a:t>Thoracic surgery</a:t>
            </a:r>
            <a:br>
              <a:rPr lang="en-US" dirty="0" smtClean="0"/>
            </a:br>
            <a:r>
              <a:rPr lang="en-US" dirty="0" smtClean="0"/>
              <a:t>	 </a:t>
            </a:r>
          </a:p>
          <a:p>
            <a:pPr eaLnBrk="1" hangingPunct="1"/>
            <a:r>
              <a:rPr lang="en-US" b="1" i="1" dirty="0" smtClean="0"/>
              <a:t>Cervical Spine:</a:t>
            </a:r>
          </a:p>
          <a:p>
            <a:pPr lvl="2" eaLnBrk="1" hangingPunct="1"/>
            <a:r>
              <a:rPr lang="en-US" sz="3200" dirty="0" smtClean="0"/>
              <a:t>Only if indicated</a:t>
            </a:r>
          </a:p>
          <a:p>
            <a:pPr lvl="1" eaLnBrk="1" hangingPunct="1">
              <a:buFontTx/>
              <a:buNone/>
            </a:pPr>
            <a:endParaRPr lang="en-US" i="1" dirty="0" smtClean="0"/>
          </a:p>
          <a:p>
            <a:pPr eaLnBrk="1" hangingPunct="1"/>
            <a:endParaRPr lang="en-US" b="1"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50371291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990600"/>
          </a:xfrm>
        </p:spPr>
        <p:txBody>
          <a:bodyPr/>
          <a:lstStyle/>
          <a:p>
            <a:pPr eaLnBrk="1" hangingPunct="1"/>
            <a:r>
              <a:rPr kumimoji="1" lang="en-US" smtClean="0"/>
              <a:t>Purpose of Phone Call</a:t>
            </a:r>
          </a:p>
        </p:txBody>
      </p:sp>
      <p:sp>
        <p:nvSpPr>
          <p:cNvPr id="27651" name="Rectangle 3"/>
          <p:cNvSpPr>
            <a:spLocks noGrp="1" noChangeArrowheads="1"/>
          </p:cNvSpPr>
          <p:nvPr>
            <p:ph type="body" idx="1"/>
          </p:nvPr>
        </p:nvSpPr>
        <p:spPr>
          <a:xfrm>
            <a:off x="533400" y="1676400"/>
            <a:ext cx="7772400" cy="4572000"/>
          </a:xfrm>
        </p:spPr>
        <p:txBody>
          <a:bodyPr/>
          <a:lstStyle/>
          <a:p>
            <a:pPr eaLnBrk="1" hangingPunct="1">
              <a:lnSpc>
                <a:spcPct val="80000"/>
              </a:lnSpc>
            </a:pPr>
            <a:r>
              <a:rPr kumimoji="1" lang="en-US" smtClean="0"/>
              <a:t>Evaluate patient’s general condition</a:t>
            </a:r>
          </a:p>
          <a:p>
            <a:pPr eaLnBrk="1" hangingPunct="1">
              <a:lnSpc>
                <a:spcPct val="80000"/>
              </a:lnSpc>
            </a:pPr>
            <a:r>
              <a:rPr kumimoji="1" lang="en-US" smtClean="0"/>
              <a:t>Assess patient satisfaction</a:t>
            </a:r>
          </a:p>
          <a:p>
            <a:pPr eaLnBrk="1" hangingPunct="1">
              <a:lnSpc>
                <a:spcPct val="80000"/>
              </a:lnSpc>
            </a:pPr>
            <a:r>
              <a:rPr kumimoji="1" lang="en-US" smtClean="0"/>
              <a:t>Provide positive marketing for facility</a:t>
            </a:r>
          </a:p>
          <a:p>
            <a:pPr eaLnBrk="1" hangingPunct="1">
              <a:lnSpc>
                <a:spcPct val="80000"/>
              </a:lnSpc>
            </a:pPr>
            <a:r>
              <a:rPr kumimoji="1" lang="en-US" smtClean="0"/>
              <a:t>Provides nurse with completion; adds to nurse satisfaction</a:t>
            </a:r>
          </a:p>
          <a:p>
            <a:pPr eaLnBrk="1" hangingPunct="1">
              <a:lnSpc>
                <a:spcPct val="80000"/>
              </a:lnSpc>
            </a:pPr>
            <a:r>
              <a:rPr kumimoji="1" lang="en-US" smtClean="0"/>
              <a:t>Legally</a:t>
            </a:r>
          </a:p>
          <a:p>
            <a:pPr lvl="1" eaLnBrk="1" hangingPunct="1">
              <a:lnSpc>
                <a:spcPct val="80000"/>
              </a:lnSpc>
            </a:pPr>
            <a:r>
              <a:rPr kumimoji="1" lang="en-US" smtClean="0"/>
              <a:t>Potential liabilities addressed ASAP, may avoid lawsuit if problem identified/corrected early</a:t>
            </a:r>
          </a:p>
          <a:p>
            <a:pPr eaLnBrk="1" hangingPunct="1">
              <a:lnSpc>
                <a:spcPct val="80000"/>
              </a:lnSpc>
            </a:pPr>
            <a:r>
              <a:rPr kumimoji="1" lang="en-US" smtClean="0"/>
              <a:t>Performance Improvement</a:t>
            </a:r>
          </a:p>
        </p:txBody>
      </p:sp>
    </p:spTree>
    <p:extLst>
      <p:ext uri="{BB962C8B-B14F-4D97-AF65-F5344CB8AC3E}">
        <p14:creationId xmlns:p14="http://schemas.microsoft.com/office/powerpoint/2010/main" val="323193123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990600"/>
          </a:xfrm>
        </p:spPr>
        <p:txBody>
          <a:bodyPr/>
          <a:lstStyle/>
          <a:p>
            <a:pPr eaLnBrk="1" hangingPunct="1"/>
            <a:r>
              <a:rPr kumimoji="1" lang="en-US" smtClean="0"/>
              <a:t>Postop Phone Calls</a:t>
            </a:r>
          </a:p>
        </p:txBody>
      </p:sp>
      <p:sp>
        <p:nvSpPr>
          <p:cNvPr id="28675" name="Rectangle 3"/>
          <p:cNvSpPr>
            <a:spLocks noGrp="1" noChangeArrowheads="1"/>
          </p:cNvSpPr>
          <p:nvPr>
            <p:ph type="body" idx="1"/>
          </p:nvPr>
        </p:nvSpPr>
        <p:spPr>
          <a:xfrm>
            <a:off x="304800" y="1676400"/>
            <a:ext cx="7772400" cy="4495800"/>
          </a:xfrm>
        </p:spPr>
        <p:txBody>
          <a:bodyPr/>
          <a:lstStyle/>
          <a:p>
            <a:pPr eaLnBrk="1" hangingPunct="1">
              <a:lnSpc>
                <a:spcPct val="90000"/>
              </a:lnSpc>
            </a:pPr>
            <a:r>
              <a:rPr kumimoji="1" lang="en-US" smtClean="0"/>
              <a:t>Ideally should be done 24 to 48 hours after visit - follow facility policy</a:t>
            </a:r>
          </a:p>
          <a:p>
            <a:pPr eaLnBrk="1" hangingPunct="1">
              <a:lnSpc>
                <a:spcPct val="90000"/>
              </a:lnSpc>
            </a:pPr>
            <a:endParaRPr kumimoji="1" lang="en-US" smtClean="0"/>
          </a:p>
          <a:p>
            <a:pPr eaLnBrk="1" hangingPunct="1">
              <a:lnSpc>
                <a:spcPct val="90000"/>
              </a:lnSpc>
            </a:pPr>
            <a:r>
              <a:rPr kumimoji="1" lang="en-US" smtClean="0"/>
              <a:t>Should be done by Perianesthesia nurse (to address patient teaching needs)</a:t>
            </a:r>
          </a:p>
          <a:p>
            <a:pPr eaLnBrk="1" hangingPunct="1">
              <a:lnSpc>
                <a:spcPct val="90000"/>
              </a:lnSpc>
              <a:buFont typeface="Arial" pitchFamily="34" charset="0"/>
              <a:buNone/>
            </a:pPr>
            <a:endParaRPr kumimoji="1" lang="en-US" smtClean="0"/>
          </a:p>
          <a:p>
            <a:pPr eaLnBrk="1" hangingPunct="1">
              <a:lnSpc>
                <a:spcPct val="90000"/>
              </a:lnSpc>
            </a:pPr>
            <a:r>
              <a:rPr kumimoji="1" lang="en-US" smtClean="0"/>
              <a:t>Facility policy addresses how many attempts should be made to contact patient  </a:t>
            </a:r>
          </a:p>
        </p:txBody>
      </p:sp>
    </p:spTree>
    <p:extLst>
      <p:ext uri="{BB962C8B-B14F-4D97-AF65-F5344CB8AC3E}">
        <p14:creationId xmlns:p14="http://schemas.microsoft.com/office/powerpoint/2010/main" val="184791020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914400"/>
          </a:xfrm>
        </p:spPr>
        <p:txBody>
          <a:bodyPr/>
          <a:lstStyle/>
          <a:p>
            <a:pPr eaLnBrk="1" hangingPunct="1"/>
            <a:r>
              <a:rPr kumimoji="1" lang="en-US" smtClean="0"/>
              <a:t>Patient Privacy</a:t>
            </a:r>
          </a:p>
        </p:txBody>
      </p:sp>
      <p:sp>
        <p:nvSpPr>
          <p:cNvPr id="29699" name="Rectangle 3"/>
          <p:cNvSpPr>
            <a:spLocks noGrp="1" noChangeArrowheads="1"/>
          </p:cNvSpPr>
          <p:nvPr>
            <p:ph type="body" idx="1"/>
          </p:nvPr>
        </p:nvSpPr>
        <p:spPr>
          <a:xfrm>
            <a:off x="304800" y="1295400"/>
            <a:ext cx="7772400" cy="4953000"/>
          </a:xfrm>
        </p:spPr>
        <p:txBody>
          <a:bodyPr/>
          <a:lstStyle/>
          <a:p>
            <a:pPr eaLnBrk="1" hangingPunct="1"/>
            <a:r>
              <a:rPr kumimoji="1" lang="en-US" smtClean="0"/>
              <a:t>Do not call patient at work unless patient requests</a:t>
            </a:r>
          </a:p>
          <a:p>
            <a:pPr eaLnBrk="1" hangingPunct="1"/>
            <a:endParaRPr kumimoji="1" lang="en-US" smtClean="0"/>
          </a:p>
          <a:p>
            <a:pPr eaLnBrk="1" hangingPunct="1"/>
            <a:r>
              <a:rPr kumimoji="1" lang="en-US" smtClean="0"/>
              <a:t>Do not divulge to family members who is calling</a:t>
            </a:r>
          </a:p>
          <a:p>
            <a:pPr eaLnBrk="1" hangingPunct="1"/>
            <a:endParaRPr kumimoji="1" lang="en-US" smtClean="0"/>
          </a:p>
          <a:p>
            <a:pPr eaLnBrk="1" hangingPunct="1"/>
            <a:r>
              <a:rPr kumimoji="1" lang="en-US" smtClean="0"/>
              <a:t>In Preop ask patient: for an accurate phone number to call and best time to call </a:t>
            </a:r>
          </a:p>
        </p:txBody>
      </p:sp>
    </p:spTree>
    <p:extLst>
      <p:ext uri="{BB962C8B-B14F-4D97-AF65-F5344CB8AC3E}">
        <p14:creationId xmlns:p14="http://schemas.microsoft.com/office/powerpoint/2010/main" val="40300544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838200"/>
          </a:xfrm>
        </p:spPr>
        <p:txBody>
          <a:bodyPr/>
          <a:lstStyle/>
          <a:p>
            <a:pPr eaLnBrk="1" hangingPunct="1"/>
            <a:r>
              <a:rPr kumimoji="1" lang="en-US" smtClean="0"/>
              <a:t>Questions to Ask</a:t>
            </a:r>
          </a:p>
        </p:txBody>
      </p:sp>
      <p:sp>
        <p:nvSpPr>
          <p:cNvPr id="30723" name="Rectangle 3"/>
          <p:cNvSpPr>
            <a:spLocks noGrp="1" noChangeArrowheads="1"/>
          </p:cNvSpPr>
          <p:nvPr>
            <p:ph type="body" idx="1"/>
          </p:nvPr>
        </p:nvSpPr>
        <p:spPr>
          <a:xfrm>
            <a:off x="533400" y="1219200"/>
            <a:ext cx="7772400" cy="4876800"/>
          </a:xfrm>
        </p:spPr>
        <p:txBody>
          <a:bodyPr/>
          <a:lstStyle/>
          <a:p>
            <a:pPr eaLnBrk="1" hangingPunct="1">
              <a:lnSpc>
                <a:spcPct val="90000"/>
              </a:lnSpc>
            </a:pPr>
            <a:r>
              <a:rPr kumimoji="1" lang="en-US" smtClean="0"/>
              <a:t>Do you have any problems related to your procedure or anesthesia?</a:t>
            </a:r>
          </a:p>
          <a:p>
            <a:pPr eaLnBrk="1" hangingPunct="1">
              <a:lnSpc>
                <a:spcPct val="90000"/>
              </a:lnSpc>
            </a:pPr>
            <a:r>
              <a:rPr kumimoji="1" lang="en-US" smtClean="0"/>
              <a:t>Are you</a:t>
            </a:r>
          </a:p>
          <a:p>
            <a:pPr lvl="1" eaLnBrk="1" hangingPunct="1">
              <a:lnSpc>
                <a:spcPct val="90000"/>
              </a:lnSpc>
            </a:pPr>
            <a:r>
              <a:rPr kumimoji="1" lang="en-US" smtClean="0"/>
              <a:t>Eating, drinking, voiding without difficulty?</a:t>
            </a:r>
          </a:p>
          <a:p>
            <a:pPr eaLnBrk="1" hangingPunct="1">
              <a:lnSpc>
                <a:spcPct val="90000"/>
              </a:lnSpc>
            </a:pPr>
            <a:r>
              <a:rPr kumimoji="1" lang="en-US" smtClean="0"/>
              <a:t>Is your pain controlled?</a:t>
            </a:r>
          </a:p>
          <a:p>
            <a:pPr eaLnBrk="1" hangingPunct="1">
              <a:lnSpc>
                <a:spcPct val="90000"/>
              </a:lnSpc>
            </a:pPr>
            <a:r>
              <a:rPr kumimoji="1" lang="en-US" smtClean="0"/>
              <a:t>What level of pain are you experiencing? (0 – 10)</a:t>
            </a:r>
          </a:p>
          <a:p>
            <a:pPr eaLnBrk="1" hangingPunct="1">
              <a:lnSpc>
                <a:spcPct val="90000"/>
              </a:lnSpc>
            </a:pPr>
            <a:r>
              <a:rPr kumimoji="1" lang="en-US" smtClean="0"/>
              <a:t>Is there anything we could have done to make your stay better?</a:t>
            </a:r>
          </a:p>
        </p:txBody>
      </p:sp>
    </p:spTree>
    <p:extLst>
      <p:ext uri="{BB962C8B-B14F-4D97-AF65-F5344CB8AC3E}">
        <p14:creationId xmlns:p14="http://schemas.microsoft.com/office/powerpoint/2010/main" val="105028323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7772400" cy="914400"/>
          </a:xfrm>
        </p:spPr>
        <p:txBody>
          <a:bodyPr/>
          <a:lstStyle/>
          <a:p>
            <a:pPr eaLnBrk="1" hangingPunct="1"/>
            <a:r>
              <a:rPr kumimoji="1" lang="en-US" smtClean="0"/>
              <a:t>Documentation</a:t>
            </a:r>
          </a:p>
        </p:txBody>
      </p:sp>
      <p:sp>
        <p:nvSpPr>
          <p:cNvPr id="31747" name="Rectangle 3"/>
          <p:cNvSpPr>
            <a:spLocks noGrp="1" noChangeArrowheads="1"/>
          </p:cNvSpPr>
          <p:nvPr>
            <p:ph type="body" idx="1"/>
          </p:nvPr>
        </p:nvSpPr>
        <p:spPr>
          <a:xfrm>
            <a:off x="533400" y="1676400"/>
            <a:ext cx="7772400" cy="4495800"/>
          </a:xfrm>
        </p:spPr>
        <p:txBody>
          <a:bodyPr/>
          <a:lstStyle/>
          <a:p>
            <a:pPr eaLnBrk="1" hangingPunct="1">
              <a:lnSpc>
                <a:spcPct val="90000"/>
              </a:lnSpc>
            </a:pPr>
            <a:r>
              <a:rPr kumimoji="1" lang="en-US" dirty="0" smtClean="0"/>
              <a:t> In patient’s record</a:t>
            </a:r>
          </a:p>
          <a:p>
            <a:pPr lvl="1" eaLnBrk="1" hangingPunct="1">
              <a:lnSpc>
                <a:spcPct val="90000"/>
              </a:lnSpc>
            </a:pPr>
            <a:r>
              <a:rPr kumimoji="1" lang="en-US" dirty="0" smtClean="0"/>
              <a:t>Problems identified or statement of patient’s well being</a:t>
            </a:r>
          </a:p>
          <a:p>
            <a:pPr lvl="1" eaLnBrk="1" hangingPunct="1">
              <a:lnSpc>
                <a:spcPct val="90000"/>
              </a:lnSpc>
            </a:pPr>
            <a:r>
              <a:rPr kumimoji="1" lang="en-US" dirty="0" smtClean="0"/>
              <a:t>Any issues related to compliance with DC Instructions</a:t>
            </a:r>
          </a:p>
          <a:p>
            <a:pPr lvl="1" eaLnBrk="1" hangingPunct="1">
              <a:lnSpc>
                <a:spcPct val="90000"/>
              </a:lnSpc>
            </a:pPr>
            <a:r>
              <a:rPr kumimoji="1" lang="en-US" dirty="0" smtClean="0"/>
              <a:t>Any referrals made to patient </a:t>
            </a:r>
          </a:p>
          <a:p>
            <a:pPr lvl="1" eaLnBrk="1" hangingPunct="1">
              <a:lnSpc>
                <a:spcPct val="90000"/>
              </a:lnSpc>
              <a:buFont typeface="Times" pitchFamily="18" charset="0"/>
              <a:buNone/>
            </a:pPr>
            <a:endParaRPr kumimoji="1" lang="en-US" dirty="0" smtClean="0"/>
          </a:p>
          <a:p>
            <a:pPr eaLnBrk="1" hangingPunct="1">
              <a:lnSpc>
                <a:spcPct val="90000"/>
              </a:lnSpc>
            </a:pPr>
            <a:endParaRPr kumimoji="1" lang="en-US" dirty="0" smtClean="0"/>
          </a:p>
        </p:txBody>
      </p:sp>
    </p:spTree>
    <p:extLst>
      <p:ext uri="{BB962C8B-B14F-4D97-AF65-F5344CB8AC3E}">
        <p14:creationId xmlns:p14="http://schemas.microsoft.com/office/powerpoint/2010/main" val="92893765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228600"/>
            <a:ext cx="8305800" cy="1143000"/>
          </a:xfrm>
        </p:spPr>
        <p:txBody>
          <a:bodyPr rtlCol="0">
            <a:normAutofit fontScale="90000"/>
          </a:bodyPr>
          <a:lstStyle/>
          <a:p>
            <a:pPr eaLnBrk="1" fontAlgn="auto" hangingPunct="1">
              <a:spcAft>
                <a:spcPts val="0"/>
              </a:spcAft>
              <a:defRPr/>
            </a:pPr>
            <a:r>
              <a:rPr kumimoji="1" lang="en-US" smtClean="0"/>
              <a:t>One Last Word About Postop Phone Calls…</a:t>
            </a:r>
          </a:p>
        </p:txBody>
      </p:sp>
      <p:sp>
        <p:nvSpPr>
          <p:cNvPr id="32771" name="Rectangle 3"/>
          <p:cNvSpPr>
            <a:spLocks noGrp="1" noChangeArrowheads="1"/>
          </p:cNvSpPr>
          <p:nvPr>
            <p:ph type="body" idx="1"/>
          </p:nvPr>
        </p:nvSpPr>
        <p:spPr>
          <a:xfrm>
            <a:off x="685800" y="2266950"/>
            <a:ext cx="7772400" cy="3829050"/>
          </a:xfrm>
        </p:spPr>
        <p:txBody>
          <a:bodyPr/>
          <a:lstStyle/>
          <a:p>
            <a:pPr eaLnBrk="1" hangingPunct="1">
              <a:buFont typeface="Arial" pitchFamily="34" charset="0"/>
              <a:buNone/>
            </a:pPr>
            <a:r>
              <a:rPr kumimoji="1" lang="en-US" smtClean="0"/>
              <a:t>Share any positive comments from patients to the staff responsible</a:t>
            </a:r>
          </a:p>
        </p:txBody>
      </p:sp>
    </p:spTree>
    <p:extLst>
      <p:ext uri="{BB962C8B-B14F-4D97-AF65-F5344CB8AC3E}">
        <p14:creationId xmlns:p14="http://schemas.microsoft.com/office/powerpoint/2010/main" val="57840129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Discharge preparation and education should begin:</a:t>
            </a:r>
            <a:endParaRPr lang="en-US" dirty="0"/>
          </a:p>
        </p:txBody>
      </p:sp>
      <p:sp>
        <p:nvSpPr>
          <p:cNvPr id="3" name="Content Placeholder 2"/>
          <p:cNvSpPr>
            <a:spLocks noGrp="1"/>
          </p:cNvSpPr>
          <p:nvPr>
            <p:ph idx="1"/>
          </p:nvPr>
        </p:nvSpPr>
        <p:spPr/>
        <p:txBody>
          <a:bodyPr/>
          <a:lstStyle/>
          <a:p>
            <a:r>
              <a:rPr lang="en-US" dirty="0" smtClean="0"/>
              <a:t>1.  On arrival to the </a:t>
            </a:r>
            <a:r>
              <a:rPr lang="en-US" dirty="0" err="1" smtClean="0"/>
              <a:t>preop</a:t>
            </a:r>
            <a:r>
              <a:rPr lang="en-US" dirty="0" smtClean="0"/>
              <a:t> area on day of 	surgery.</a:t>
            </a:r>
          </a:p>
          <a:p>
            <a:r>
              <a:rPr lang="en-US" b="1" dirty="0" smtClean="0"/>
              <a:t>2</a:t>
            </a:r>
            <a:r>
              <a:rPr lang="en-US" dirty="0" smtClean="0"/>
              <a:t>.  When you have the first contact with the 	patient.</a:t>
            </a:r>
          </a:p>
          <a:p>
            <a:r>
              <a:rPr lang="en-US" dirty="0" smtClean="0"/>
              <a:t>3.  When the patient arrives in Phase II level of 	care.</a:t>
            </a:r>
          </a:p>
          <a:p>
            <a:r>
              <a:rPr lang="en-US" dirty="0" smtClean="0"/>
              <a:t>4.  When the patient is awake and alert to 	understand the discharge instructions.</a:t>
            </a:r>
            <a:endParaRPr lang="en-US" dirty="0"/>
          </a:p>
        </p:txBody>
      </p:sp>
    </p:spTree>
    <p:extLst>
      <p:ext uri="{BB962C8B-B14F-4D97-AF65-F5344CB8AC3E}">
        <p14:creationId xmlns:p14="http://schemas.microsoft.com/office/powerpoint/2010/main" val="12576022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pPr algn="l"/>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3600" dirty="0" smtClean="0"/>
              <a:t>The Ambulatory nurse teaches crutch walking to a 20 year old about to undergo arthroscopic knee surgery by including information about weight bearing and demonstrating the three-point position.  Which of the following categories of adult learning have been included in this plan?</a:t>
            </a:r>
            <a:br>
              <a:rPr lang="en-US" sz="3600" dirty="0" smtClean="0"/>
            </a:br>
            <a:r>
              <a:rPr lang="en-US" sz="3600" dirty="0"/>
              <a:t/>
            </a:r>
            <a:br>
              <a:rPr lang="en-US" sz="3600" dirty="0"/>
            </a:br>
            <a:r>
              <a:rPr lang="en-US" sz="3600" dirty="0" smtClean="0"/>
              <a:t>1.  Cognitive and development</a:t>
            </a:r>
            <a:br>
              <a:rPr lang="en-US" sz="3600" dirty="0" smtClean="0"/>
            </a:br>
            <a:r>
              <a:rPr lang="en-US" sz="3600" b="1" dirty="0" smtClean="0"/>
              <a:t>2</a:t>
            </a:r>
            <a:r>
              <a:rPr lang="en-US" sz="3600" dirty="0" smtClean="0"/>
              <a:t>.  Cognitive and psychomotor</a:t>
            </a:r>
            <a:br>
              <a:rPr lang="en-US" sz="3600" dirty="0" smtClean="0"/>
            </a:br>
            <a:r>
              <a:rPr lang="en-US" sz="3600" dirty="0" smtClean="0"/>
              <a:t>3.  Affective and psychomotor</a:t>
            </a:r>
            <a:br>
              <a:rPr lang="en-US" sz="3600" dirty="0" smtClean="0"/>
            </a:br>
            <a:r>
              <a:rPr lang="en-US" sz="3600" dirty="0" smtClean="0"/>
              <a:t>4.  Affective and developmental</a:t>
            </a:r>
            <a:endParaRPr lang="en-US" sz="3600" dirty="0"/>
          </a:p>
        </p:txBody>
      </p:sp>
    </p:spTree>
    <p:extLst>
      <p:ext uri="{BB962C8B-B14F-4D97-AF65-F5344CB8AC3E}">
        <p14:creationId xmlns:p14="http://schemas.microsoft.com/office/powerpoint/2010/main" val="211166952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991600" cy="5364162"/>
          </a:xfrm>
        </p:spPr>
        <p:txBody>
          <a:bodyPr>
            <a:noAutofit/>
          </a:bodyPr>
          <a:lstStyle/>
          <a:p>
            <a:pPr algn="l"/>
            <a:r>
              <a:rPr lang="en-US" sz="3200" dirty="0" smtClean="0"/>
              <a:t>At the time of discharge, the patient’s responsible ride home arrives exhibiting a strong smell of alcohol.  The perianesthesia nurse’s next action is to:</a:t>
            </a:r>
            <a:br>
              <a:rPr lang="en-US" sz="3200" dirty="0" smtClean="0"/>
            </a:br>
            <a:r>
              <a:rPr lang="en-US" sz="3200" dirty="0" smtClean="0"/>
              <a:t/>
            </a:r>
            <a:br>
              <a:rPr lang="en-US" sz="3200" dirty="0" smtClean="0"/>
            </a:br>
            <a:r>
              <a:rPr lang="en-US" sz="3200" dirty="0" smtClean="0"/>
              <a:t>1.  Call the surgeon to have patient admitted</a:t>
            </a:r>
            <a:br>
              <a:rPr lang="en-US" sz="3200" dirty="0" smtClean="0"/>
            </a:br>
            <a:r>
              <a:rPr lang="en-US" sz="3200" dirty="0" smtClean="0"/>
              <a:t>2.  Notify the police to follow the ride home</a:t>
            </a:r>
            <a:br>
              <a:rPr lang="en-US" sz="3200" dirty="0" smtClean="0"/>
            </a:br>
            <a:r>
              <a:rPr lang="en-US" sz="3200" b="1" dirty="0" smtClean="0"/>
              <a:t>3</a:t>
            </a:r>
            <a:r>
              <a:rPr lang="en-US" sz="3200" dirty="0" smtClean="0"/>
              <a:t>.  Ask the patient for the name of another ride 	home</a:t>
            </a:r>
            <a:br>
              <a:rPr lang="en-US" sz="3200" dirty="0" smtClean="0"/>
            </a:br>
            <a:r>
              <a:rPr lang="en-US" sz="3200" dirty="0" smtClean="0"/>
              <a:t>4.  Call security to have the patient’s ride removed</a:t>
            </a:r>
            <a:endParaRPr lang="en-US" sz="3200" dirty="0"/>
          </a:p>
        </p:txBody>
      </p:sp>
    </p:spTree>
    <p:extLst>
      <p:ext uri="{BB962C8B-B14F-4D97-AF65-F5344CB8AC3E}">
        <p14:creationId xmlns:p14="http://schemas.microsoft.com/office/powerpoint/2010/main" val="41726719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533400"/>
            <a:ext cx="9144000" cy="1470025"/>
          </a:xfrm>
        </p:spPr>
        <p:txBody>
          <a:bodyPr/>
          <a:lstStyle/>
          <a:p>
            <a:r>
              <a:rPr lang="en-US" b="1" dirty="0" smtClean="0"/>
              <a:t>Emergence </a:t>
            </a:r>
            <a:r>
              <a:rPr lang="en-US" b="1" smtClean="0"/>
              <a:t>Delirium  </a:t>
            </a:r>
            <a:endParaRPr lang="en-US" b="1" dirty="0"/>
          </a:p>
        </p:txBody>
      </p:sp>
      <p:sp>
        <p:nvSpPr>
          <p:cNvPr id="5" name="Subtitle 4"/>
          <p:cNvSpPr>
            <a:spLocks noGrp="1"/>
          </p:cNvSpPr>
          <p:nvPr>
            <p:ph type="subTitle" idx="1"/>
          </p:nvPr>
        </p:nvSpPr>
        <p:spPr>
          <a:xfrm>
            <a:off x="36226" y="2667000"/>
            <a:ext cx="8991600" cy="1752600"/>
          </a:xfrm>
        </p:spPr>
        <p:txBody>
          <a:bodyPr/>
          <a:lstStyle/>
          <a:p>
            <a:r>
              <a:rPr lang="en-US" dirty="0" smtClean="0"/>
              <a:t> </a:t>
            </a:r>
            <a:r>
              <a:rPr lang="en-US" dirty="0" smtClean="0">
                <a:solidFill>
                  <a:schemeClr val="tx1"/>
                </a:solidFill>
              </a:rPr>
              <a:t>1345-1414</a:t>
            </a:r>
          </a:p>
          <a:p>
            <a:r>
              <a:rPr lang="en-US" dirty="0" smtClean="0">
                <a:solidFill>
                  <a:schemeClr val="tx1"/>
                </a:solidFill>
              </a:rPr>
              <a:t>Lois Schick MN, MBA, RN, CPAN, CAPA</a:t>
            </a:r>
          </a:p>
          <a:p>
            <a:r>
              <a:rPr lang="en-US" dirty="0" smtClean="0">
                <a:solidFill>
                  <a:schemeClr val="tx1"/>
                </a:solidFill>
              </a:rPr>
              <a:t>Alias:  Lois </a:t>
            </a:r>
            <a:r>
              <a:rPr lang="en-US" dirty="0" err="1" smtClean="0">
                <a:solidFill>
                  <a:schemeClr val="tx1"/>
                </a:solidFill>
              </a:rPr>
              <a:t>Schickles</a:t>
            </a:r>
            <a:r>
              <a:rPr lang="en-US" dirty="0" smtClean="0">
                <a:solidFill>
                  <a:schemeClr val="tx1"/>
                </a:solidFill>
              </a:rPr>
              <a:t> MBA, RN, CPAN, CAPA</a:t>
            </a:r>
            <a:endParaRPr lang="en-US" dirty="0">
              <a:solidFill>
                <a:schemeClr val="tx1"/>
              </a:solidFill>
            </a:endParaRPr>
          </a:p>
        </p:txBody>
      </p:sp>
    </p:spTree>
    <p:extLst>
      <p:ext uri="{BB962C8B-B14F-4D97-AF65-F5344CB8AC3E}">
        <p14:creationId xmlns:p14="http://schemas.microsoft.com/office/powerpoint/2010/main" val="595191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lIns="90488" tIns="44450" rIns="90488" bIns="44450" anchor="b"/>
          <a:lstStyle/>
          <a:p>
            <a:pPr eaLnBrk="1" hangingPunct="1"/>
            <a:r>
              <a:rPr lang="en-US" smtClean="0"/>
              <a:t>Obesity</a:t>
            </a:r>
          </a:p>
        </p:txBody>
      </p:sp>
      <p:sp>
        <p:nvSpPr>
          <p:cNvPr id="19459" name="Rectangle 3"/>
          <p:cNvSpPr>
            <a:spLocks noGrp="1" noChangeArrowheads="1"/>
          </p:cNvSpPr>
          <p:nvPr>
            <p:ph idx="1"/>
          </p:nvPr>
        </p:nvSpPr>
        <p:spPr/>
        <p:txBody>
          <a:bodyPr lIns="90488" tIns="44450" rIns="90488" bIns="44450"/>
          <a:lstStyle/>
          <a:p>
            <a:pPr marL="762000" indent="-762000" eaLnBrk="1" hangingPunct="1">
              <a:buFontTx/>
              <a:buAutoNum type="arabicPeriod"/>
            </a:pPr>
            <a:r>
              <a:rPr lang="en-US" dirty="0" smtClean="0"/>
              <a:t>Common physical finding</a:t>
            </a:r>
          </a:p>
          <a:p>
            <a:pPr marL="762000" indent="-762000" eaLnBrk="1" hangingPunct="1">
              <a:buFontTx/>
              <a:buAutoNum type="arabicPeriod"/>
            </a:pPr>
            <a:r>
              <a:rPr lang="en-US" dirty="0" smtClean="0"/>
              <a:t>Morbid obesity is a total body disease</a:t>
            </a:r>
          </a:p>
          <a:p>
            <a:pPr marL="762000" indent="-762000" eaLnBrk="1" hangingPunct="1">
              <a:buFontTx/>
              <a:buAutoNum type="arabicPeriod"/>
            </a:pPr>
            <a:r>
              <a:rPr lang="en-US" dirty="0" smtClean="0"/>
              <a:t>Determine ideal body weight and the body mass index</a:t>
            </a:r>
          </a:p>
          <a:p>
            <a:pPr marL="762000" indent="-762000" eaLnBrk="1" hangingPunct="1">
              <a:buFontTx/>
              <a:buAutoNum type="arabicPeriod"/>
            </a:pPr>
            <a:r>
              <a:rPr lang="en-US" dirty="0" smtClean="0"/>
              <a:t>Even the easy things are difficult in the morbidly obese patient</a:t>
            </a:r>
          </a:p>
          <a:p>
            <a:pPr marL="0" indent="0" eaLnBrk="1" hangingPunct="1">
              <a:buNone/>
            </a:pPr>
            <a:endParaRPr lang="en-US" dirty="0" smtClean="0"/>
          </a:p>
        </p:txBody>
      </p:sp>
    </p:spTree>
    <p:extLst>
      <p:ext uri="{BB962C8B-B14F-4D97-AF65-F5344CB8AC3E}">
        <p14:creationId xmlns:p14="http://schemas.microsoft.com/office/powerpoint/2010/main" val="353053657"/>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a:xfrm>
            <a:off x="228600" y="76200"/>
            <a:ext cx="8516587" cy="1143000"/>
          </a:xfrm>
        </p:spPr>
        <p:txBody>
          <a:bodyPr>
            <a:normAutofit fontScale="90000"/>
          </a:bodyPr>
          <a:lstStyle/>
          <a:p>
            <a:pPr eaLnBrk="1" hangingPunct="1"/>
            <a:r>
              <a:rPr lang="en-US" b="1" dirty="0"/>
              <a:t> </a:t>
            </a:r>
            <a:r>
              <a:rPr lang="en-US" b="1" dirty="0" smtClean="0">
                <a:solidFill>
                  <a:srgbClr val="FFFF00"/>
                </a:solidFill>
              </a:rPr>
              <a:t> </a:t>
            </a:r>
            <a:br>
              <a:rPr lang="en-US" b="1" dirty="0" smtClean="0">
                <a:solidFill>
                  <a:srgbClr val="FFFF00"/>
                </a:solidFill>
              </a:rPr>
            </a:br>
            <a:r>
              <a:rPr lang="en-US" b="1" dirty="0" smtClean="0"/>
              <a:t>OBJECTIVES</a:t>
            </a:r>
            <a:endParaRPr lang="en-US" dirty="0" smtClean="0"/>
          </a:p>
        </p:txBody>
      </p:sp>
      <p:sp>
        <p:nvSpPr>
          <p:cNvPr id="69635" name="Subtitle 4"/>
          <p:cNvSpPr>
            <a:spLocks noGrp="1"/>
          </p:cNvSpPr>
          <p:nvPr>
            <p:ph idx="1"/>
          </p:nvPr>
        </p:nvSpPr>
        <p:spPr>
          <a:xfrm>
            <a:off x="457200" y="1524001"/>
            <a:ext cx="8229600" cy="5334000"/>
          </a:xfrm>
        </p:spPr>
        <p:txBody>
          <a:bodyPr/>
          <a:lstStyle/>
          <a:p>
            <a:pPr eaLnBrk="1" hangingPunct="1"/>
            <a:endParaRPr lang="en-US" dirty="0" smtClean="0"/>
          </a:p>
          <a:p>
            <a:pPr eaLnBrk="1" hangingPunct="1"/>
            <a:r>
              <a:rPr lang="en-US" dirty="0" smtClean="0"/>
              <a:t>Define delirium vs. dementia vs. depression </a:t>
            </a:r>
          </a:p>
          <a:p>
            <a:pPr eaLnBrk="1" hangingPunct="1"/>
            <a:r>
              <a:rPr lang="en-US" dirty="0" smtClean="0"/>
              <a:t> Identify medications implicated in postoperative delirium.</a:t>
            </a:r>
          </a:p>
          <a:p>
            <a:pPr eaLnBrk="1" hangingPunct="1"/>
            <a:r>
              <a:rPr lang="en-US" dirty="0" smtClean="0"/>
              <a:t>Describe management techniques for use in the  PACU.</a:t>
            </a:r>
          </a:p>
          <a:p>
            <a:pPr eaLnBrk="1" hangingPunct="1"/>
            <a:endParaRPr lang="en-US" dirty="0" smtClean="0"/>
          </a:p>
        </p:txBody>
      </p:sp>
    </p:spTree>
    <p:extLst>
      <p:ext uri="{BB962C8B-B14F-4D97-AF65-F5344CB8AC3E}">
        <p14:creationId xmlns:p14="http://schemas.microsoft.com/office/powerpoint/2010/main" val="427070575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
            <a:ext cx="8991600" cy="5973763"/>
          </a:xfrm>
        </p:spPr>
        <p:txBody>
          <a:bodyPr/>
          <a:lstStyle/>
          <a:p>
            <a:r>
              <a:rPr lang="en-US" dirty="0" smtClean="0"/>
              <a:t>A 24 year old 62 Kg man ASA 1 presented for an I&amp;D of his finger with STSG after a crush injury.  Preoperatively he was Very nervous and anxious.  He had no significant medical or surgical history. He denied psychoactive substance use or abuse and expressed a great fear of needles.</a:t>
            </a:r>
          </a:p>
          <a:p>
            <a:r>
              <a:rPr lang="en-US" dirty="0" smtClean="0"/>
              <a:t>General Anesthesia included O</a:t>
            </a:r>
            <a:r>
              <a:rPr lang="en-US" sz="2400" dirty="0" smtClean="0"/>
              <a:t>2</a:t>
            </a:r>
            <a:r>
              <a:rPr lang="en-US" dirty="0" smtClean="0"/>
              <a:t>, N</a:t>
            </a:r>
            <a:r>
              <a:rPr lang="en-US" sz="2400" dirty="0" smtClean="0"/>
              <a:t>2</a:t>
            </a:r>
            <a:r>
              <a:rPr lang="en-US" dirty="0" smtClean="0"/>
              <a:t>0</a:t>
            </a:r>
            <a:r>
              <a:rPr lang="en-US" sz="2400" dirty="0"/>
              <a:t>2</a:t>
            </a:r>
            <a:r>
              <a:rPr lang="en-US" dirty="0" smtClean="0"/>
              <a:t>, and </a:t>
            </a:r>
            <a:r>
              <a:rPr lang="en-US" dirty="0" err="1" smtClean="0"/>
              <a:t>Sevoflurane</a:t>
            </a:r>
            <a:r>
              <a:rPr lang="en-US" dirty="0" smtClean="0"/>
              <a:t> plus 50 mcg Fentanyl  </a:t>
            </a:r>
            <a:endParaRPr lang="en-US" dirty="0"/>
          </a:p>
        </p:txBody>
      </p:sp>
    </p:spTree>
    <p:extLst>
      <p:ext uri="{BB962C8B-B14F-4D97-AF65-F5344CB8AC3E}">
        <p14:creationId xmlns:p14="http://schemas.microsoft.com/office/powerpoint/2010/main" val="15074397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991600" cy="5516563"/>
          </a:xfrm>
        </p:spPr>
        <p:txBody>
          <a:bodyPr/>
          <a:lstStyle/>
          <a:p>
            <a:r>
              <a:rPr lang="en-US" dirty="0" smtClean="0"/>
              <a:t>On emergence from anesthesia the patient was tremulous, hyperactive and violent toward those who approached. He appeared to be hallucinating. He leapt off the stretcher and tried to leave the OR suite.  He repeatedly asked to see his wife. She reassured him and calmed him down so he would climb back on the stretcher and be taken to the PACU.  The entire episode lasted for 20 minutes.  The remainder of his recovery was unremarkable.</a:t>
            </a:r>
            <a:endParaRPr lang="en-US" dirty="0"/>
          </a:p>
        </p:txBody>
      </p:sp>
    </p:spTree>
    <p:extLst>
      <p:ext uri="{BB962C8B-B14F-4D97-AF65-F5344CB8AC3E}">
        <p14:creationId xmlns:p14="http://schemas.microsoft.com/office/powerpoint/2010/main" val="403907788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763000" cy="5440363"/>
          </a:xfrm>
        </p:spPr>
        <p:txBody>
          <a:bodyPr/>
          <a:lstStyle/>
          <a:p>
            <a:r>
              <a:rPr lang="en-US" dirty="0" smtClean="0"/>
              <a:t>In subsequent discussion with the patient, he reported having Full Recall of all the postoperative events.  He said he was convinced that everyone was lying to him and he thought he was being taken to have surgery where people were intentionally going to hurt him. He reported feeling terrified wanting to protect his wife and to escape from the hospital. He denied having pain.</a:t>
            </a:r>
          </a:p>
          <a:p>
            <a:r>
              <a:rPr lang="en-US" dirty="0" smtClean="0"/>
              <a:t>Disorientation with paranoid ideation</a:t>
            </a:r>
            <a:endParaRPr lang="en-US" dirty="0"/>
          </a:p>
        </p:txBody>
      </p:sp>
    </p:spTree>
    <p:extLst>
      <p:ext uri="{BB962C8B-B14F-4D97-AF65-F5344CB8AC3E}">
        <p14:creationId xmlns:p14="http://schemas.microsoft.com/office/powerpoint/2010/main" val="3441396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0"/>
            <a:ext cx="8229600" cy="685800"/>
          </a:xfrm>
        </p:spPr>
        <p:txBody>
          <a:bodyPr>
            <a:normAutofit fontScale="90000"/>
          </a:bodyPr>
          <a:lstStyle/>
          <a:p>
            <a:pPr eaLnBrk="1" hangingPunct="1"/>
            <a:r>
              <a:rPr lang="en-US" dirty="0" smtClean="0"/>
              <a:t>  Delirium</a:t>
            </a:r>
          </a:p>
        </p:txBody>
      </p:sp>
      <p:sp>
        <p:nvSpPr>
          <p:cNvPr id="3" name="Content Placeholder 2"/>
          <p:cNvSpPr>
            <a:spLocks noGrp="1"/>
          </p:cNvSpPr>
          <p:nvPr>
            <p:ph idx="1"/>
          </p:nvPr>
        </p:nvSpPr>
        <p:spPr>
          <a:xfrm>
            <a:off x="-30163" y="609600"/>
            <a:ext cx="9097963" cy="5516563"/>
          </a:xfrm>
        </p:spPr>
        <p:txBody>
          <a:bodyPr rtlCol="0">
            <a:noAutofit/>
          </a:bodyPr>
          <a:lstStyle/>
          <a:p>
            <a:pPr eaLnBrk="1" fontAlgn="auto" hangingPunct="1">
              <a:spcAft>
                <a:spcPts val="0"/>
              </a:spcAft>
              <a:defRPr/>
            </a:pPr>
            <a:r>
              <a:rPr lang="en-US" b="1" dirty="0" smtClean="0"/>
              <a:t>Acute change </a:t>
            </a:r>
            <a:r>
              <a:rPr lang="en-US" dirty="0" smtClean="0"/>
              <a:t>in cognition characterized by </a:t>
            </a:r>
            <a:r>
              <a:rPr lang="en-US" dirty="0"/>
              <a:t>acute change in level of consciousness, inattention, and disturbed cognitive </a:t>
            </a:r>
            <a:r>
              <a:rPr lang="en-US" dirty="0" smtClean="0"/>
              <a:t>function  in the immediate recovery phase from anesthesia – disorganized thinking</a:t>
            </a:r>
          </a:p>
          <a:p>
            <a:pPr eaLnBrk="1" fontAlgn="auto" hangingPunct="1">
              <a:spcAft>
                <a:spcPts val="0"/>
              </a:spcAft>
              <a:defRPr/>
            </a:pPr>
            <a:r>
              <a:rPr lang="en-US" dirty="0" smtClean="0"/>
              <a:t>Postop delirium associated with poor outcomes</a:t>
            </a:r>
          </a:p>
          <a:p>
            <a:pPr eaLnBrk="1" fontAlgn="auto" hangingPunct="1">
              <a:spcAft>
                <a:spcPts val="0"/>
              </a:spcAft>
              <a:defRPr/>
            </a:pPr>
            <a:r>
              <a:rPr lang="en-US" dirty="0" smtClean="0"/>
              <a:t>Can result in:</a:t>
            </a:r>
          </a:p>
          <a:p>
            <a:pPr lvl="1" eaLnBrk="1" fontAlgn="auto" hangingPunct="1">
              <a:spcAft>
                <a:spcPts val="0"/>
              </a:spcAft>
              <a:defRPr/>
            </a:pPr>
            <a:r>
              <a:rPr lang="en-US" dirty="0" smtClean="0"/>
              <a:t>Increased morbidity</a:t>
            </a:r>
          </a:p>
          <a:p>
            <a:pPr lvl="1" eaLnBrk="1" fontAlgn="auto" hangingPunct="1">
              <a:spcAft>
                <a:spcPts val="0"/>
              </a:spcAft>
              <a:defRPr/>
            </a:pPr>
            <a:r>
              <a:rPr lang="en-US" dirty="0" smtClean="0"/>
              <a:t>Delayed functional recovery</a:t>
            </a:r>
          </a:p>
          <a:p>
            <a:pPr lvl="1" eaLnBrk="1" fontAlgn="auto" hangingPunct="1">
              <a:spcAft>
                <a:spcPts val="0"/>
              </a:spcAft>
              <a:defRPr/>
            </a:pPr>
            <a:r>
              <a:rPr lang="en-US" dirty="0" smtClean="0"/>
              <a:t>Prolonged hospital stay</a:t>
            </a:r>
          </a:p>
          <a:p>
            <a:pPr lvl="1" eaLnBrk="1" fontAlgn="auto" hangingPunct="1">
              <a:spcAft>
                <a:spcPts val="0"/>
              </a:spcAft>
              <a:defRPr/>
            </a:pPr>
            <a:r>
              <a:rPr lang="en-US" dirty="0" smtClean="0"/>
              <a:t>Increased use of resources</a:t>
            </a:r>
          </a:p>
          <a:p>
            <a:pPr eaLnBrk="1" fontAlgn="auto" hangingPunct="1">
              <a:spcAft>
                <a:spcPts val="0"/>
              </a:spcAft>
              <a:defRPr/>
            </a:pPr>
            <a:r>
              <a:rPr lang="en-US" dirty="0" smtClean="0"/>
              <a:t>Incidence 3-20% in PACU</a:t>
            </a:r>
            <a:endParaRPr lang="en-US" dirty="0"/>
          </a:p>
        </p:txBody>
      </p:sp>
    </p:spTree>
    <p:extLst>
      <p:ext uri="{BB962C8B-B14F-4D97-AF65-F5344CB8AC3E}">
        <p14:creationId xmlns:p14="http://schemas.microsoft.com/office/powerpoint/2010/main" val="236347974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Dementia</a:t>
            </a:r>
            <a:endParaRPr lang="en-US" dirty="0"/>
          </a:p>
        </p:txBody>
      </p:sp>
      <p:sp>
        <p:nvSpPr>
          <p:cNvPr id="3" name="Content Placeholder 2"/>
          <p:cNvSpPr>
            <a:spLocks noGrp="1"/>
          </p:cNvSpPr>
          <p:nvPr>
            <p:ph idx="1"/>
          </p:nvPr>
        </p:nvSpPr>
        <p:spPr>
          <a:xfrm>
            <a:off x="457200" y="914400"/>
            <a:ext cx="8229600" cy="5211763"/>
          </a:xfrm>
        </p:spPr>
        <p:txBody>
          <a:bodyPr/>
          <a:lstStyle/>
          <a:p>
            <a:r>
              <a:rPr lang="en-US" b="1" dirty="0" smtClean="0"/>
              <a:t>Progressive decline </a:t>
            </a:r>
            <a:r>
              <a:rPr lang="en-US" dirty="0" smtClean="0"/>
              <a:t>of brain function  </a:t>
            </a:r>
          </a:p>
          <a:p>
            <a:r>
              <a:rPr lang="en-US" dirty="0" smtClean="0"/>
              <a:t>Most types are degenerative and cannot be stopped</a:t>
            </a:r>
          </a:p>
          <a:p>
            <a:pPr lvl="1"/>
            <a:r>
              <a:rPr lang="en-US" dirty="0" smtClean="0"/>
              <a:t>Underlying medical conditions including Stroke, MS,  Parkinson</a:t>
            </a:r>
          </a:p>
          <a:p>
            <a:r>
              <a:rPr lang="en-US" dirty="0" smtClean="0"/>
              <a:t>Gradual changes in:</a:t>
            </a:r>
            <a:endParaRPr lang="en-US" dirty="0"/>
          </a:p>
          <a:p>
            <a:pPr lvl="1"/>
            <a:r>
              <a:rPr lang="en-US" dirty="0" smtClean="0"/>
              <a:t>Memory</a:t>
            </a:r>
          </a:p>
          <a:p>
            <a:pPr lvl="1"/>
            <a:r>
              <a:rPr lang="en-US" dirty="0" smtClean="0"/>
              <a:t>Language</a:t>
            </a:r>
          </a:p>
          <a:p>
            <a:pPr lvl="1"/>
            <a:r>
              <a:rPr lang="en-US" dirty="0" smtClean="0"/>
              <a:t>Cognitive impairment</a:t>
            </a:r>
          </a:p>
        </p:txBody>
      </p:sp>
    </p:spTree>
    <p:extLst>
      <p:ext uri="{BB962C8B-B14F-4D97-AF65-F5344CB8AC3E}">
        <p14:creationId xmlns:p14="http://schemas.microsoft.com/office/powerpoint/2010/main" val="383253277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Depression</a:t>
            </a:r>
            <a:endParaRPr lang="en-US" dirty="0"/>
          </a:p>
        </p:txBody>
      </p:sp>
      <p:sp>
        <p:nvSpPr>
          <p:cNvPr id="3" name="Content Placeholder 2"/>
          <p:cNvSpPr>
            <a:spLocks noGrp="1"/>
          </p:cNvSpPr>
          <p:nvPr>
            <p:ph sz="half" idx="1"/>
          </p:nvPr>
        </p:nvSpPr>
        <p:spPr>
          <a:xfrm>
            <a:off x="0" y="990600"/>
            <a:ext cx="4191000" cy="5135563"/>
          </a:xfrm>
        </p:spPr>
        <p:txBody>
          <a:bodyPr>
            <a:normAutofit lnSpcReduction="10000"/>
          </a:bodyPr>
          <a:lstStyle/>
          <a:p>
            <a:r>
              <a:rPr lang="en-US" dirty="0" smtClean="0"/>
              <a:t>A change in cognitive impairment</a:t>
            </a:r>
          </a:p>
          <a:p>
            <a:r>
              <a:rPr lang="en-US" dirty="0" smtClean="0"/>
              <a:t>Mood disorder</a:t>
            </a:r>
          </a:p>
          <a:p>
            <a:r>
              <a:rPr lang="en-US" dirty="0" smtClean="0"/>
              <a:t>Origin in blend of biological and psychological factors</a:t>
            </a:r>
          </a:p>
          <a:p>
            <a:endParaRPr lang="en-US" dirty="0" smtClean="0"/>
          </a:p>
          <a:p>
            <a:endParaRPr lang="en-US" dirty="0" smtClean="0"/>
          </a:p>
          <a:p>
            <a:r>
              <a:rPr lang="en-US" sz="1800" dirty="0" err="1"/>
              <a:t>Hunziker</a:t>
            </a:r>
            <a:r>
              <a:rPr lang="en-US" sz="1800" dirty="0"/>
              <a:t> J. ( 2011). Depression and generalized anxiety disorder in the primary care clinic. Advances in Internal Medicine,  University of Utah CME February - March 2011.  </a:t>
            </a:r>
          </a:p>
        </p:txBody>
      </p:sp>
      <p:sp>
        <p:nvSpPr>
          <p:cNvPr id="4" name="Content Placeholder 3"/>
          <p:cNvSpPr>
            <a:spLocks noGrp="1"/>
          </p:cNvSpPr>
          <p:nvPr>
            <p:ph sz="half" idx="2"/>
          </p:nvPr>
        </p:nvSpPr>
        <p:spPr>
          <a:xfrm>
            <a:off x="3810000" y="990600"/>
            <a:ext cx="5257800" cy="5135563"/>
          </a:xfrm>
        </p:spPr>
        <p:txBody>
          <a:bodyPr>
            <a:normAutofit lnSpcReduction="10000"/>
          </a:bodyPr>
          <a:lstStyle/>
          <a:p>
            <a:r>
              <a:rPr lang="en-US" u="sng" dirty="0" smtClean="0"/>
              <a:t>“SIG-E-CAPS”</a:t>
            </a:r>
          </a:p>
          <a:p>
            <a:r>
              <a:rPr lang="en-US" dirty="0" smtClean="0"/>
              <a:t>S: Sleep disturbance</a:t>
            </a:r>
          </a:p>
          <a:p>
            <a:r>
              <a:rPr lang="en-US" dirty="0" smtClean="0"/>
              <a:t>I: Interest or pleasure 	reduction</a:t>
            </a:r>
          </a:p>
          <a:p>
            <a:r>
              <a:rPr lang="en-US" dirty="0" smtClean="0"/>
              <a:t>G: Guilt or feelings of 	worthlessness</a:t>
            </a:r>
          </a:p>
          <a:p>
            <a:r>
              <a:rPr lang="en-US" dirty="0" smtClean="0"/>
              <a:t>E: energy changes or fatigue</a:t>
            </a:r>
          </a:p>
          <a:p>
            <a:r>
              <a:rPr lang="en-US" dirty="0" smtClean="0"/>
              <a:t>C:  concentration or attention 	impairment</a:t>
            </a:r>
          </a:p>
          <a:p>
            <a:r>
              <a:rPr lang="en-US" dirty="0" smtClean="0"/>
              <a:t>A:  appetite and weight</a:t>
            </a:r>
          </a:p>
          <a:p>
            <a:r>
              <a:rPr lang="en-US" dirty="0" smtClean="0"/>
              <a:t>P:  Psychomotor disturbance</a:t>
            </a:r>
          </a:p>
          <a:p>
            <a:r>
              <a:rPr lang="en-US" dirty="0" smtClean="0"/>
              <a:t>S:  Suicidal thoughts/ideation</a:t>
            </a:r>
          </a:p>
          <a:p>
            <a:endParaRPr lang="en-US" dirty="0"/>
          </a:p>
        </p:txBody>
      </p:sp>
    </p:spTree>
    <p:extLst>
      <p:ext uri="{BB962C8B-B14F-4D97-AF65-F5344CB8AC3E}">
        <p14:creationId xmlns:p14="http://schemas.microsoft.com/office/powerpoint/2010/main" val="153645403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74638"/>
            <a:ext cx="8229600" cy="487362"/>
          </a:xfrm>
        </p:spPr>
        <p:txBody>
          <a:bodyPr>
            <a:noAutofit/>
          </a:bodyPr>
          <a:lstStyle/>
          <a:p>
            <a:r>
              <a:rPr lang="en-US" b="1" dirty="0" smtClean="0">
                <a:latin typeface="Calibri" panose="020F0502020204030204" pitchFamily="34" charset="0"/>
              </a:rPr>
              <a:t>Delirium vs. Dementia</a:t>
            </a:r>
            <a:endParaRPr lang="en-US" b="1" dirty="0">
              <a:latin typeface="Calibri" panose="020F0502020204030204" pitchFamily="34" charset="0"/>
            </a:endParaRPr>
          </a:p>
        </p:txBody>
      </p:sp>
      <p:sp>
        <p:nvSpPr>
          <p:cNvPr id="11" name="Text Placeholder 10"/>
          <p:cNvSpPr>
            <a:spLocks noGrp="1"/>
          </p:cNvSpPr>
          <p:nvPr>
            <p:ph type="body" idx="1"/>
          </p:nvPr>
        </p:nvSpPr>
        <p:spPr>
          <a:xfrm>
            <a:off x="381000" y="990600"/>
            <a:ext cx="4040188" cy="639762"/>
          </a:xfrm>
        </p:spPr>
        <p:txBody>
          <a:bodyPr>
            <a:noAutofit/>
          </a:bodyPr>
          <a:lstStyle/>
          <a:p>
            <a:pPr algn="ctr"/>
            <a:r>
              <a:rPr lang="en-US" sz="4000" dirty="0" smtClean="0">
                <a:latin typeface="Calibri" panose="020F0502020204030204" pitchFamily="34" charset="0"/>
              </a:rPr>
              <a:t>Delirium</a:t>
            </a:r>
            <a:endParaRPr lang="en-US" sz="4000" dirty="0">
              <a:latin typeface="Calibri" panose="020F0502020204030204" pitchFamily="34" charset="0"/>
            </a:endParaRPr>
          </a:p>
        </p:txBody>
      </p:sp>
      <p:sp>
        <p:nvSpPr>
          <p:cNvPr id="12" name="Content Placeholder 11"/>
          <p:cNvSpPr>
            <a:spLocks noGrp="1"/>
          </p:cNvSpPr>
          <p:nvPr>
            <p:ph sz="half" idx="2"/>
          </p:nvPr>
        </p:nvSpPr>
        <p:spPr>
          <a:xfrm>
            <a:off x="0" y="1828800"/>
            <a:ext cx="4343400" cy="4297363"/>
          </a:xfrm>
        </p:spPr>
        <p:txBody>
          <a:bodyPr>
            <a:noAutofit/>
          </a:bodyPr>
          <a:lstStyle/>
          <a:p>
            <a:r>
              <a:rPr lang="en-US" sz="3200" u="sng" dirty="0">
                <a:latin typeface="Calibri" panose="020F0502020204030204" pitchFamily="34" charset="0"/>
              </a:rPr>
              <a:t>Onset</a:t>
            </a:r>
            <a:r>
              <a:rPr lang="en-US" sz="3200" dirty="0">
                <a:latin typeface="Calibri" panose="020F0502020204030204" pitchFamily="34" charset="0"/>
              </a:rPr>
              <a:t>:  Occurs within a short time</a:t>
            </a:r>
          </a:p>
          <a:p>
            <a:r>
              <a:rPr lang="en-US" sz="3200" u="sng" dirty="0">
                <a:latin typeface="Calibri" panose="020F0502020204030204" pitchFamily="34" charset="0"/>
              </a:rPr>
              <a:t>Attention</a:t>
            </a:r>
            <a:r>
              <a:rPr lang="en-US" sz="3200" dirty="0">
                <a:latin typeface="Calibri" panose="020F0502020204030204" pitchFamily="34" charset="0"/>
              </a:rPr>
              <a:t>:  Inability to stay focused or maintain attention</a:t>
            </a:r>
          </a:p>
          <a:p>
            <a:r>
              <a:rPr lang="en-US" sz="3200" u="sng" dirty="0">
                <a:latin typeface="Calibri" panose="020F0502020204030204" pitchFamily="34" charset="0"/>
              </a:rPr>
              <a:t>Fluctuation</a:t>
            </a:r>
            <a:r>
              <a:rPr lang="en-US" sz="3200" dirty="0">
                <a:latin typeface="Calibri" panose="020F0502020204030204" pitchFamily="34" charset="0"/>
              </a:rPr>
              <a:t>:  Fluctuate significantly and often throughout the day</a:t>
            </a:r>
          </a:p>
          <a:p>
            <a:endParaRPr lang="en-US" sz="3200" dirty="0"/>
          </a:p>
        </p:txBody>
      </p:sp>
      <p:sp>
        <p:nvSpPr>
          <p:cNvPr id="13" name="Text Placeholder 12"/>
          <p:cNvSpPr>
            <a:spLocks noGrp="1"/>
          </p:cNvSpPr>
          <p:nvPr>
            <p:ph type="body" sz="quarter" idx="3"/>
          </p:nvPr>
        </p:nvSpPr>
        <p:spPr>
          <a:xfrm>
            <a:off x="4648200" y="990600"/>
            <a:ext cx="4041775" cy="639762"/>
          </a:xfrm>
        </p:spPr>
        <p:txBody>
          <a:bodyPr>
            <a:noAutofit/>
          </a:bodyPr>
          <a:lstStyle/>
          <a:p>
            <a:pPr algn="ctr"/>
            <a:r>
              <a:rPr lang="en-US" sz="4000" dirty="0" smtClean="0">
                <a:latin typeface="Calibri" panose="020F0502020204030204" pitchFamily="34" charset="0"/>
              </a:rPr>
              <a:t>Dementia</a:t>
            </a:r>
            <a:endParaRPr lang="en-US" sz="4000" dirty="0">
              <a:latin typeface="Calibri" panose="020F0502020204030204" pitchFamily="34" charset="0"/>
            </a:endParaRPr>
          </a:p>
        </p:txBody>
      </p:sp>
      <p:sp>
        <p:nvSpPr>
          <p:cNvPr id="14" name="Content Placeholder 13"/>
          <p:cNvSpPr>
            <a:spLocks noGrp="1"/>
          </p:cNvSpPr>
          <p:nvPr>
            <p:ph sz="quarter" idx="4"/>
          </p:nvPr>
        </p:nvSpPr>
        <p:spPr>
          <a:xfrm>
            <a:off x="4343400" y="1676400"/>
            <a:ext cx="4800599" cy="5105399"/>
          </a:xfrm>
        </p:spPr>
        <p:txBody>
          <a:bodyPr>
            <a:noAutofit/>
          </a:bodyPr>
          <a:lstStyle/>
          <a:p>
            <a:r>
              <a:rPr lang="en-US" sz="3200" u="sng" dirty="0">
                <a:latin typeface="Calibri" panose="020F0502020204030204" pitchFamily="34" charset="0"/>
              </a:rPr>
              <a:t>Onset:</a:t>
            </a:r>
            <a:r>
              <a:rPr lang="en-US" sz="3200" dirty="0">
                <a:latin typeface="Calibri" panose="020F0502020204030204" pitchFamily="34" charset="0"/>
              </a:rPr>
              <a:t>  Minor symptoms that gradually worsen over time</a:t>
            </a:r>
          </a:p>
          <a:p>
            <a:r>
              <a:rPr lang="en-US" sz="3200" u="sng" dirty="0">
                <a:latin typeface="Calibri" panose="020F0502020204030204" pitchFamily="34" charset="0"/>
              </a:rPr>
              <a:t>Attention</a:t>
            </a:r>
            <a:r>
              <a:rPr lang="en-US" sz="3200" dirty="0">
                <a:latin typeface="Calibri" panose="020F0502020204030204" pitchFamily="34" charset="0"/>
              </a:rPr>
              <a:t>:  In early stages remains generally alert</a:t>
            </a:r>
          </a:p>
          <a:p>
            <a:r>
              <a:rPr lang="en-US" sz="3200" u="sng" dirty="0">
                <a:latin typeface="Calibri" panose="020F0502020204030204" pitchFamily="34" charset="0"/>
              </a:rPr>
              <a:t>Fluctuation</a:t>
            </a:r>
            <a:r>
              <a:rPr lang="en-US" sz="3200" dirty="0">
                <a:latin typeface="Calibri" panose="020F0502020204030204" pitchFamily="34" charset="0"/>
              </a:rPr>
              <a:t>:  Have better and worse times of day, their memory and thinking skills stay fairly constant</a:t>
            </a:r>
          </a:p>
          <a:p>
            <a:endParaRPr lang="en-US" sz="3200" dirty="0"/>
          </a:p>
        </p:txBody>
      </p:sp>
    </p:spTree>
    <p:extLst>
      <p:ext uri="{BB962C8B-B14F-4D97-AF65-F5344CB8AC3E}">
        <p14:creationId xmlns:p14="http://schemas.microsoft.com/office/powerpoint/2010/main" val="117580796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317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201" y="6298625"/>
            <a:ext cx="8991600" cy="523220"/>
          </a:xfrm>
          <a:prstGeom prst="rect">
            <a:avLst/>
          </a:prstGeom>
        </p:spPr>
        <p:txBody>
          <a:bodyPr wrap="square">
            <a:spAutoFit/>
          </a:bodyPr>
          <a:lstStyle/>
          <a:p>
            <a:r>
              <a:rPr lang="en-US" sz="1400" dirty="0"/>
              <a:t>http://www.brightstarcare.com/bellaire-sw-metro-houston/files/2012/08/Delirium-vs-Depression-vs-Dementia_page_001.jpg?file=2012/08</a:t>
            </a:r>
          </a:p>
        </p:txBody>
      </p:sp>
    </p:spTree>
    <p:extLst>
      <p:ext uri="{BB962C8B-B14F-4D97-AF65-F5344CB8AC3E}">
        <p14:creationId xmlns:p14="http://schemas.microsoft.com/office/powerpoint/2010/main" val="193060093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Delirium Incidence</a:t>
            </a:r>
            <a:endParaRPr lang="en-US" dirty="0"/>
          </a:p>
        </p:txBody>
      </p:sp>
      <p:sp>
        <p:nvSpPr>
          <p:cNvPr id="3" name="Content Placeholder 2"/>
          <p:cNvSpPr>
            <a:spLocks noGrp="1"/>
          </p:cNvSpPr>
          <p:nvPr>
            <p:ph idx="1"/>
          </p:nvPr>
        </p:nvSpPr>
        <p:spPr>
          <a:xfrm>
            <a:off x="152400" y="1600200"/>
            <a:ext cx="8839200" cy="4525963"/>
          </a:xfrm>
        </p:spPr>
        <p:txBody>
          <a:bodyPr>
            <a:normAutofit lnSpcReduction="10000"/>
          </a:bodyPr>
          <a:lstStyle/>
          <a:p>
            <a:r>
              <a:rPr lang="en-US" dirty="0" smtClean="0"/>
              <a:t>10% of patients &gt; 50 years of age</a:t>
            </a:r>
          </a:p>
          <a:p>
            <a:r>
              <a:rPr lang="en-US" dirty="0" smtClean="0"/>
              <a:t>60% of patients &gt; 65 years old</a:t>
            </a:r>
          </a:p>
          <a:p>
            <a:r>
              <a:rPr lang="en-US" dirty="0" smtClean="0"/>
              <a:t>Between 32-96% of patients with new onset of symptoms leave the hospital without resolution of symptoms</a:t>
            </a:r>
          </a:p>
          <a:p>
            <a:r>
              <a:rPr lang="en-US" dirty="0" smtClean="0"/>
              <a:t>Difficult diagnosis:</a:t>
            </a:r>
          </a:p>
          <a:p>
            <a:pPr lvl="1"/>
            <a:r>
              <a:rPr lang="en-US" dirty="0" smtClean="0"/>
              <a:t>Physicians missed diagnosis of 32% of affected patients   </a:t>
            </a:r>
          </a:p>
          <a:p>
            <a:pPr lvl="1"/>
            <a:r>
              <a:rPr lang="en-US" dirty="0"/>
              <a:t>D</a:t>
            </a:r>
            <a:r>
              <a:rPr lang="en-US" dirty="0" smtClean="0"/>
              <a:t>elirium misdiagnosed as depression up to 40%</a:t>
            </a:r>
            <a:endParaRPr lang="en-US" dirty="0"/>
          </a:p>
        </p:txBody>
      </p:sp>
    </p:spTree>
    <p:extLst>
      <p:ext uri="{BB962C8B-B14F-4D97-AF65-F5344CB8AC3E}">
        <p14:creationId xmlns:p14="http://schemas.microsoft.com/office/powerpoint/2010/main" val="3045841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708025"/>
          </a:xfrm>
        </p:spPr>
        <p:txBody>
          <a:bodyPr lIns="90488" tIns="44450" rIns="90488" bIns="44450" rtlCol="0" anchor="b">
            <a:normAutofit fontScale="90000"/>
          </a:bodyPr>
          <a:lstStyle/>
          <a:p>
            <a:pPr eaLnBrk="1" fontAlgn="auto" hangingPunct="1">
              <a:spcAft>
                <a:spcPts val="0"/>
              </a:spcAft>
              <a:defRPr/>
            </a:pPr>
            <a:r>
              <a:rPr lang="en-US" smtClean="0"/>
              <a:t>Body Mass Index</a:t>
            </a:r>
          </a:p>
        </p:txBody>
      </p:sp>
      <p:sp>
        <p:nvSpPr>
          <p:cNvPr id="33795" name="Rectangle 3"/>
          <p:cNvSpPr>
            <a:spLocks noGrp="1" noChangeArrowheads="1"/>
          </p:cNvSpPr>
          <p:nvPr>
            <p:ph idx="1"/>
          </p:nvPr>
        </p:nvSpPr>
        <p:spPr>
          <a:xfrm>
            <a:off x="685800" y="1295400"/>
            <a:ext cx="8458200" cy="4191000"/>
          </a:xfrm>
        </p:spPr>
        <p:txBody>
          <a:bodyPr lIns="90488" tIns="44450" rIns="90488" bIns="44450" rtlCol="0">
            <a:normAutofit fontScale="85000" lnSpcReduction="20000"/>
          </a:bodyPr>
          <a:lstStyle/>
          <a:p>
            <a:pPr indent="-274320" eaLnBrk="1" fontAlgn="auto" hangingPunct="1">
              <a:lnSpc>
                <a:spcPct val="120000"/>
              </a:lnSpc>
              <a:spcBef>
                <a:spcPct val="10000"/>
              </a:spcBef>
              <a:spcAft>
                <a:spcPts val="0"/>
              </a:spcAft>
              <a:buFontTx/>
              <a:buNone/>
              <a:defRPr/>
            </a:pPr>
            <a:r>
              <a:rPr lang="en-US" u="sng" dirty="0" smtClean="0"/>
              <a:t>Weight (kg)  </a:t>
            </a:r>
            <a:r>
              <a:rPr lang="en-US" dirty="0" smtClean="0"/>
              <a:t> OR  </a:t>
            </a:r>
            <a:r>
              <a:rPr lang="en-US" u="sng" dirty="0" smtClean="0"/>
              <a:t>Weight (lbs)      X 703</a:t>
            </a:r>
            <a:endParaRPr lang="en-US" dirty="0" smtClean="0"/>
          </a:p>
          <a:p>
            <a:pPr indent="-274320" eaLnBrk="1" fontAlgn="auto" hangingPunct="1">
              <a:lnSpc>
                <a:spcPct val="120000"/>
              </a:lnSpc>
              <a:spcBef>
                <a:spcPct val="10000"/>
              </a:spcBef>
              <a:spcAft>
                <a:spcPts val="0"/>
              </a:spcAft>
              <a:buFontTx/>
              <a:buNone/>
              <a:defRPr/>
            </a:pPr>
            <a:r>
              <a:rPr lang="en-US" dirty="0" smtClean="0"/>
              <a:t>Height (M</a:t>
            </a:r>
            <a:r>
              <a:rPr lang="en-US" baseline="30000" dirty="0" smtClean="0"/>
              <a:t>2</a:t>
            </a:r>
            <a:r>
              <a:rPr lang="en-US" dirty="0" smtClean="0"/>
              <a:t>)           Height (inches)</a:t>
            </a:r>
            <a:r>
              <a:rPr lang="en-US" baseline="30000" dirty="0" smtClean="0"/>
              <a:t>2</a:t>
            </a:r>
          </a:p>
          <a:p>
            <a:pPr lvl="1" eaLnBrk="1" fontAlgn="auto" hangingPunct="1">
              <a:lnSpc>
                <a:spcPct val="150000"/>
              </a:lnSpc>
              <a:spcBef>
                <a:spcPct val="10000"/>
              </a:spcBef>
              <a:spcAft>
                <a:spcPts val="0"/>
              </a:spcAft>
              <a:defRPr/>
            </a:pPr>
            <a:r>
              <a:rPr lang="en-US" sz="3200" dirty="0" smtClean="0">
                <a:solidFill>
                  <a:schemeClr val="bg1"/>
                </a:solidFill>
              </a:rPr>
              <a:t>Normal = &lt;25</a:t>
            </a:r>
          </a:p>
          <a:p>
            <a:pPr lvl="1" eaLnBrk="1" fontAlgn="auto" hangingPunct="1">
              <a:lnSpc>
                <a:spcPct val="150000"/>
              </a:lnSpc>
              <a:spcBef>
                <a:spcPct val="10000"/>
              </a:spcBef>
              <a:spcAft>
                <a:spcPts val="0"/>
              </a:spcAft>
              <a:defRPr/>
            </a:pPr>
            <a:r>
              <a:rPr lang="en-US" sz="3200" dirty="0" smtClean="0"/>
              <a:t>Overweight =  25-29</a:t>
            </a:r>
          </a:p>
          <a:p>
            <a:pPr lvl="1" eaLnBrk="1" fontAlgn="auto" hangingPunct="1">
              <a:lnSpc>
                <a:spcPct val="120000"/>
              </a:lnSpc>
              <a:spcBef>
                <a:spcPct val="10000"/>
              </a:spcBef>
              <a:spcAft>
                <a:spcPts val="0"/>
              </a:spcAft>
              <a:defRPr/>
            </a:pPr>
            <a:r>
              <a:rPr lang="en-US" sz="3200" dirty="0" smtClean="0"/>
              <a:t>Lowest obese weight = 30</a:t>
            </a:r>
          </a:p>
          <a:p>
            <a:pPr lvl="1" eaLnBrk="1" fontAlgn="auto" hangingPunct="1">
              <a:lnSpc>
                <a:spcPct val="120000"/>
              </a:lnSpc>
              <a:spcBef>
                <a:spcPct val="10000"/>
              </a:spcBef>
              <a:spcAft>
                <a:spcPts val="0"/>
              </a:spcAft>
              <a:defRPr/>
            </a:pPr>
            <a:r>
              <a:rPr lang="en-US" sz="3200" dirty="0" smtClean="0"/>
              <a:t>Class I	= BMI 30-34.9  </a:t>
            </a:r>
          </a:p>
          <a:p>
            <a:pPr lvl="1" eaLnBrk="1" fontAlgn="auto" hangingPunct="1">
              <a:lnSpc>
                <a:spcPct val="120000"/>
              </a:lnSpc>
              <a:spcBef>
                <a:spcPct val="10000"/>
              </a:spcBef>
              <a:spcAft>
                <a:spcPts val="0"/>
              </a:spcAft>
              <a:defRPr/>
            </a:pPr>
            <a:r>
              <a:rPr lang="en-US" sz="3200" dirty="0" smtClean="0"/>
              <a:t>Class II	= BMI 35 – 39.9</a:t>
            </a:r>
          </a:p>
          <a:p>
            <a:pPr lvl="1" eaLnBrk="1" fontAlgn="auto" hangingPunct="1">
              <a:lnSpc>
                <a:spcPct val="120000"/>
              </a:lnSpc>
              <a:spcBef>
                <a:spcPct val="10000"/>
              </a:spcBef>
              <a:spcAft>
                <a:spcPts val="0"/>
              </a:spcAft>
              <a:defRPr/>
            </a:pPr>
            <a:r>
              <a:rPr lang="en-US" sz="3200" dirty="0" smtClean="0"/>
              <a:t>Class III	= BMI 40 or greater</a:t>
            </a:r>
          </a:p>
        </p:txBody>
      </p:sp>
    </p:spTree>
    <p:extLst>
      <p:ext uri="{BB962C8B-B14F-4D97-AF65-F5344CB8AC3E}">
        <p14:creationId xmlns:p14="http://schemas.microsoft.com/office/powerpoint/2010/main" val="3464735600"/>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t>Types of Delirium </a:t>
            </a:r>
            <a:endParaRPr lang="en-US" b="1" dirty="0"/>
          </a:p>
        </p:txBody>
      </p:sp>
      <p:sp>
        <p:nvSpPr>
          <p:cNvPr id="3" name="Content Placeholder 2"/>
          <p:cNvSpPr>
            <a:spLocks noGrp="1"/>
          </p:cNvSpPr>
          <p:nvPr>
            <p:ph idx="1"/>
          </p:nvPr>
        </p:nvSpPr>
        <p:spPr>
          <a:xfrm>
            <a:off x="76200" y="990600"/>
            <a:ext cx="8610600" cy="5135563"/>
          </a:xfrm>
        </p:spPr>
        <p:txBody>
          <a:bodyPr/>
          <a:lstStyle/>
          <a:p>
            <a:pPr eaLnBrk="1" hangingPunct="1">
              <a:defRPr/>
            </a:pPr>
            <a:r>
              <a:rPr lang="en-US" b="1" u="sng" dirty="0"/>
              <a:t>Hyperactive delirium</a:t>
            </a:r>
            <a:r>
              <a:rPr lang="en-US" dirty="0"/>
              <a:t>— 25% of all delirium.  </a:t>
            </a:r>
            <a:r>
              <a:rPr lang="en-US" dirty="0" err="1"/>
              <a:t>Pt</a:t>
            </a:r>
            <a:r>
              <a:rPr lang="en-US" dirty="0"/>
              <a:t> agitated, </a:t>
            </a:r>
            <a:r>
              <a:rPr lang="en-US" dirty="0" smtClean="0"/>
              <a:t>tachycardia, tremors, climbing </a:t>
            </a:r>
            <a:r>
              <a:rPr lang="en-US" dirty="0"/>
              <a:t>out of the bed, volatile.</a:t>
            </a:r>
          </a:p>
          <a:p>
            <a:pPr eaLnBrk="1" hangingPunct="1">
              <a:defRPr/>
            </a:pPr>
            <a:r>
              <a:rPr lang="en-US" b="1" u="sng" dirty="0"/>
              <a:t>Hypoactive delirium</a:t>
            </a:r>
            <a:r>
              <a:rPr lang="en-US" dirty="0"/>
              <a:t>— less recognized, 25% of cases.  </a:t>
            </a:r>
            <a:r>
              <a:rPr lang="en-US" dirty="0" err="1"/>
              <a:t>Pt</a:t>
            </a:r>
            <a:r>
              <a:rPr lang="en-US" dirty="0"/>
              <a:t> quietly confused, </a:t>
            </a:r>
            <a:r>
              <a:rPr lang="en-US" dirty="0" smtClean="0"/>
              <a:t>lethargic, delusions, perceptual disturbances </a:t>
            </a:r>
            <a:r>
              <a:rPr lang="en-US" dirty="0"/>
              <a:t>or disoriented.</a:t>
            </a:r>
          </a:p>
          <a:p>
            <a:pPr eaLnBrk="1" hangingPunct="1">
              <a:defRPr/>
            </a:pPr>
            <a:r>
              <a:rPr lang="en-US" b="1" u="sng" dirty="0"/>
              <a:t>Mixed delirium</a:t>
            </a:r>
            <a:r>
              <a:rPr lang="en-US" dirty="0"/>
              <a:t>— features of both of the above</a:t>
            </a:r>
          </a:p>
          <a:p>
            <a:endParaRPr lang="en-US" dirty="0"/>
          </a:p>
        </p:txBody>
      </p:sp>
    </p:spTree>
    <p:extLst>
      <p:ext uri="{BB962C8B-B14F-4D97-AF65-F5344CB8AC3E}">
        <p14:creationId xmlns:p14="http://schemas.microsoft.com/office/powerpoint/2010/main" val="129244997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n-US" altLang="en-US" sz="4400">
              <a:latin typeface="Verdana" pitchFamily="34" charset="0"/>
            </a:endParaRPr>
          </a:p>
        </p:txBody>
      </p:sp>
      <p:sp>
        <p:nvSpPr>
          <p:cNvPr id="13315" name="Rectangle 3"/>
          <p:cNvSpPr>
            <a:spLocks noChangeArrowheads="1"/>
          </p:cNvSpPr>
          <p:nvPr/>
        </p:nvSpPr>
        <p:spPr bwMode="auto">
          <a:xfrm>
            <a:off x="685800" y="1981200"/>
            <a:ext cx="42465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endParaRPr lang="en-US" altLang="en-US" sz="2400">
              <a:latin typeface="Verdana" pitchFamily="34" charset="0"/>
            </a:endParaRPr>
          </a:p>
          <a:p>
            <a:pPr>
              <a:buFont typeface="Arial" pitchFamily="34" charset="0"/>
              <a:buNone/>
            </a:pPr>
            <a:endParaRPr lang="en-US" altLang="en-US" sz="2400" i="1">
              <a:solidFill>
                <a:schemeClr val="accent2"/>
              </a:solidFill>
              <a:latin typeface="Verdana" pitchFamily="34" charset="0"/>
            </a:endParaRPr>
          </a:p>
        </p:txBody>
      </p:sp>
      <p:sp>
        <p:nvSpPr>
          <p:cNvPr id="13316" name="Rectangle 4"/>
          <p:cNvSpPr>
            <a:spLocks noGrp="1"/>
          </p:cNvSpPr>
          <p:nvPr>
            <p:ph type="title"/>
          </p:nvPr>
        </p:nvSpPr>
        <p:spPr/>
        <p:txBody>
          <a:bodyPr/>
          <a:lstStyle/>
          <a:p>
            <a:r>
              <a:rPr lang="en-US" altLang="en-US" b="1" smtClean="0"/>
              <a:t>Causes of Delirium?</a:t>
            </a:r>
          </a:p>
        </p:txBody>
      </p:sp>
      <p:graphicFrame>
        <p:nvGraphicFramePr>
          <p:cNvPr id="13317" name="Object 5"/>
          <p:cNvGraphicFramePr>
            <a:graphicFrameLocks noGrp="1" noChangeAspect="1"/>
          </p:cNvGraphicFramePr>
          <p:nvPr>
            <p:ph idx="1"/>
          </p:nvPr>
        </p:nvGraphicFramePr>
        <p:xfrm>
          <a:off x="685800" y="2872581"/>
          <a:ext cx="7772400" cy="1981200"/>
        </p:xfrm>
        <a:graphic>
          <a:graphicData uri="http://schemas.openxmlformats.org/presentationml/2006/ole">
            <mc:AlternateContent xmlns:mc="http://schemas.openxmlformats.org/markup-compatibility/2006">
              <mc:Choice xmlns:v="urn:schemas-microsoft-com:vml" Requires="v">
                <p:oleObj spid="_x0000_s1030" name="Chart" r:id="rId4" imgW="7772400" imgH="1981272" progId="MSGraph.Chart.8">
                  <p:embed followColorScheme="full"/>
                </p:oleObj>
              </mc:Choice>
              <mc:Fallback>
                <p:oleObj name="Chart" r:id="rId4" imgW="7772400" imgH="1981272" progId="MSGraph.Chart.8">
                  <p:embed followColorScheme="full"/>
                  <p:pic>
                    <p:nvPicPr>
                      <p:cNvPr id="0" name=""/>
                      <p:cNvPicPr>
                        <a:picLocks noChangeAspect="1" noChangeArrowheads="1"/>
                      </p:cNvPicPr>
                      <p:nvPr/>
                    </p:nvPicPr>
                    <p:blipFill>
                      <a:blip r:embed="rId5"/>
                      <a:srcRect/>
                      <a:stretch>
                        <a:fillRect/>
                      </a:stretch>
                    </p:blipFill>
                    <p:spPr bwMode="auto">
                      <a:xfrm>
                        <a:off x="685800" y="2872581"/>
                        <a:ext cx="7772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8" name="Rectangle 6"/>
          <p:cNvSpPr>
            <a:spLocks noGrp="1"/>
          </p:cNvSpPr>
          <p:nvPr>
            <p:ph type="body" sz="half" idx="4294967295"/>
          </p:nvPr>
        </p:nvSpPr>
        <p:spPr>
          <a:xfrm>
            <a:off x="152400" y="1981200"/>
            <a:ext cx="8839200" cy="2447925"/>
          </a:xfrm>
        </p:spPr>
        <p:txBody>
          <a:bodyPr/>
          <a:lstStyle/>
          <a:p>
            <a:pPr>
              <a:lnSpc>
                <a:spcPct val="90000"/>
              </a:lnSpc>
            </a:pPr>
            <a:endParaRPr lang="en-US" altLang="en-US" sz="2400" i="1" dirty="0" smtClean="0">
              <a:solidFill>
                <a:schemeClr val="accent2"/>
              </a:solidFill>
              <a:latin typeface="Verdana" pitchFamily="34" charset="0"/>
            </a:endParaRPr>
          </a:p>
          <a:p>
            <a:pPr algn="ctr">
              <a:lnSpc>
                <a:spcPct val="90000"/>
              </a:lnSpc>
            </a:pPr>
            <a:r>
              <a:rPr lang="en-US" altLang="en-US" sz="2400" b="1" i="1" dirty="0" smtClean="0">
                <a:latin typeface="Verdana" pitchFamily="34" charset="0"/>
              </a:rPr>
              <a:t>Anything that hurts the brain or impairs its proper functioning can provoke  delirium!</a:t>
            </a:r>
          </a:p>
          <a:p>
            <a:pPr algn="ctr">
              <a:lnSpc>
                <a:spcPct val="90000"/>
              </a:lnSpc>
            </a:pPr>
            <a:endParaRPr lang="en-US" altLang="en-US" sz="2400" i="1" dirty="0" smtClean="0">
              <a:latin typeface="Verdana" pitchFamily="34" charset="0"/>
            </a:endParaRPr>
          </a:p>
          <a:p>
            <a:pPr algn="ctr">
              <a:lnSpc>
                <a:spcPct val="90000"/>
              </a:lnSpc>
            </a:pPr>
            <a:r>
              <a:rPr lang="en-US" altLang="en-US" sz="2400" b="1" i="1" dirty="0" smtClean="0">
                <a:latin typeface="Verdana" pitchFamily="34" charset="0"/>
              </a:rPr>
              <a:t>Brain</a:t>
            </a:r>
            <a:r>
              <a:rPr lang="en-US" altLang="en-US" sz="2400" b="1" i="1" dirty="0" smtClean="0"/>
              <a:t>’</a:t>
            </a:r>
            <a:r>
              <a:rPr lang="en-US" altLang="en-US" sz="2400" b="1" i="1" dirty="0" smtClean="0">
                <a:latin typeface="Verdana" pitchFamily="34" charset="0"/>
              </a:rPr>
              <a:t>s way of demonstrating </a:t>
            </a:r>
            <a:r>
              <a:rPr lang="en-US" altLang="en-US" sz="2400" b="1" i="1" dirty="0" smtClean="0"/>
              <a:t>“</a:t>
            </a:r>
            <a:r>
              <a:rPr lang="en-US" altLang="en-US" sz="2400" b="1" i="1" dirty="0" smtClean="0">
                <a:latin typeface="Verdana" pitchFamily="34" charset="0"/>
              </a:rPr>
              <a:t>acute organ dysfunction</a:t>
            </a:r>
            <a:r>
              <a:rPr lang="en-US" altLang="en-US" sz="2400" b="1" i="1" dirty="0" smtClean="0"/>
              <a:t>”</a:t>
            </a:r>
            <a:endParaRPr lang="en-US" altLang="en-US" sz="2400" b="1" i="1" dirty="0" smtClean="0">
              <a:latin typeface="Verdana" pitchFamily="34" charset="0"/>
            </a:endParaRPr>
          </a:p>
          <a:p>
            <a:pPr>
              <a:lnSpc>
                <a:spcPct val="90000"/>
              </a:lnSpc>
            </a:pPr>
            <a:endParaRPr lang="en-CA" altLang="en-US" sz="2400" dirty="0" smtClean="0">
              <a:latin typeface="Verdana" pitchFamily="34" charset="0"/>
            </a:endParaRPr>
          </a:p>
          <a:p>
            <a:pPr>
              <a:lnSpc>
                <a:spcPct val="90000"/>
              </a:lnSpc>
            </a:pPr>
            <a:endParaRPr lang="en-US" altLang="en-US" sz="2400" i="1" dirty="0" smtClean="0">
              <a:latin typeface="Verdana" pitchFamily="34" charset="0"/>
            </a:endParaRPr>
          </a:p>
        </p:txBody>
      </p:sp>
    </p:spTree>
    <p:extLst>
      <p:ext uri="{BB962C8B-B14F-4D97-AF65-F5344CB8AC3E}">
        <p14:creationId xmlns:p14="http://schemas.microsoft.com/office/powerpoint/2010/main" val="1400768969"/>
      </p:ext>
    </p:extLst>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0" y="228600"/>
            <a:ext cx="9144000" cy="762000"/>
          </a:xfrm>
        </p:spPr>
        <p:txBody>
          <a:bodyPr lIns="90488" tIns="44450" rIns="90488" bIns="44450">
            <a:normAutofit fontScale="90000"/>
          </a:bodyPr>
          <a:lstStyle/>
          <a:p>
            <a:pPr eaLnBrk="1" hangingPunct="1"/>
            <a:r>
              <a:rPr lang="en-US" sz="4800" dirty="0" smtClean="0"/>
              <a:t> Emergence Delirium/Agitation   </a:t>
            </a:r>
          </a:p>
        </p:txBody>
      </p:sp>
      <p:sp>
        <p:nvSpPr>
          <p:cNvPr id="248835" name="Rectangle 3"/>
          <p:cNvSpPr>
            <a:spLocks noGrp="1" noChangeArrowheads="1"/>
          </p:cNvSpPr>
          <p:nvPr>
            <p:ph type="subTitle" idx="1"/>
          </p:nvPr>
        </p:nvSpPr>
        <p:spPr>
          <a:xfrm>
            <a:off x="152400" y="1066800"/>
            <a:ext cx="8839200" cy="2743200"/>
          </a:xfrm>
        </p:spPr>
        <p:txBody>
          <a:bodyPr lIns="90488" tIns="44450" rIns="90488" bIns="44450" rtlCol="0">
            <a:normAutofit fontScale="92500"/>
          </a:bodyPr>
          <a:lstStyle/>
          <a:p>
            <a:pPr eaLnBrk="1" fontAlgn="auto" hangingPunct="1">
              <a:spcAft>
                <a:spcPts val="0"/>
              </a:spcAft>
              <a:defRPr/>
            </a:pPr>
            <a:r>
              <a:rPr lang="en-US" sz="4000" b="1" dirty="0" smtClean="0"/>
              <a:t>Seen in healthy patients </a:t>
            </a:r>
          </a:p>
          <a:p>
            <a:pPr eaLnBrk="1" fontAlgn="auto" hangingPunct="1">
              <a:spcAft>
                <a:spcPts val="0"/>
              </a:spcAft>
              <a:defRPr/>
            </a:pPr>
            <a:r>
              <a:rPr lang="en-US" sz="4000" b="1" dirty="0" smtClean="0"/>
              <a:t>including children, adults, and elderly.</a:t>
            </a:r>
          </a:p>
          <a:p>
            <a:pPr eaLnBrk="1" fontAlgn="auto" hangingPunct="1">
              <a:spcAft>
                <a:spcPts val="0"/>
              </a:spcAft>
              <a:defRPr/>
            </a:pPr>
            <a:r>
              <a:rPr lang="en-US" sz="4000" b="1" dirty="0" smtClean="0"/>
              <a:t>First described in the 1960’s.</a:t>
            </a:r>
          </a:p>
          <a:p>
            <a:pPr eaLnBrk="1" fontAlgn="auto" hangingPunct="1">
              <a:spcAft>
                <a:spcPts val="0"/>
              </a:spcAft>
              <a:defRPr/>
            </a:pPr>
            <a:r>
              <a:rPr lang="en-US" sz="4000" b="1" dirty="0" smtClean="0"/>
              <a:t>Underlying etiology not fully understood.</a:t>
            </a:r>
          </a:p>
          <a:p>
            <a:pPr eaLnBrk="1" fontAlgn="auto" hangingPunct="1">
              <a:spcAft>
                <a:spcPts val="0"/>
              </a:spcAft>
              <a:defRPr/>
            </a:pPr>
            <a:endParaRPr lang="en-US" sz="4000" b="1" dirty="0" smtClean="0"/>
          </a:p>
        </p:txBody>
      </p:sp>
    </p:spTree>
    <p:extLst>
      <p:ext uri="{BB962C8B-B14F-4D97-AF65-F5344CB8AC3E}">
        <p14:creationId xmlns:p14="http://schemas.microsoft.com/office/powerpoint/2010/main" val="2655575440"/>
      </p:ext>
    </p:extLst>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In Delirium May see:</a:t>
            </a:r>
            <a:endParaRPr lang="en-US" b="1" dirty="0"/>
          </a:p>
        </p:txBody>
      </p:sp>
      <p:sp>
        <p:nvSpPr>
          <p:cNvPr id="3" name="Content Placeholder 2"/>
          <p:cNvSpPr>
            <a:spLocks noGrp="1"/>
          </p:cNvSpPr>
          <p:nvPr>
            <p:ph idx="1"/>
          </p:nvPr>
        </p:nvSpPr>
        <p:spPr>
          <a:xfrm>
            <a:off x="152400" y="838200"/>
            <a:ext cx="8839200" cy="5638800"/>
          </a:xfrm>
        </p:spPr>
        <p:txBody>
          <a:bodyPr/>
          <a:lstStyle/>
          <a:p>
            <a:pPr marL="0" lvl="0" indent="0" eaLnBrk="1" hangingPunct="1">
              <a:spcBef>
                <a:spcPct val="0"/>
              </a:spcBef>
              <a:buClr>
                <a:srgbClr val="F0AD00"/>
              </a:buClr>
              <a:buSzPct val="70000"/>
              <a:buBlip>
                <a:blip r:embed="rId3"/>
              </a:buBlip>
            </a:pPr>
            <a:r>
              <a:rPr lang="en-US" b="1" kern="1200" dirty="0" smtClean="0">
                <a:latin typeface="Calibri" pitchFamily="34" charset="0"/>
              </a:rPr>
              <a:t>Cognitive </a:t>
            </a:r>
            <a:r>
              <a:rPr lang="en-US" b="1" kern="1200" dirty="0">
                <a:latin typeface="Calibri" pitchFamily="34" charset="0"/>
              </a:rPr>
              <a:t>deficits (disorientation, memory, </a:t>
            </a:r>
            <a:r>
              <a:rPr lang="en-US" b="1" kern="1200" dirty="0" smtClean="0">
                <a:latin typeface="Calibri" pitchFamily="34" charset="0"/>
              </a:rPr>
              <a:t>	language</a:t>
            </a:r>
            <a:r>
              <a:rPr lang="en-US" b="1" kern="1200" dirty="0">
                <a:latin typeface="Calibri" pitchFamily="34" charset="0"/>
              </a:rPr>
              <a:t>)</a:t>
            </a:r>
          </a:p>
          <a:p>
            <a:pPr marL="0" lvl="0" indent="0" eaLnBrk="1" hangingPunct="1">
              <a:spcBef>
                <a:spcPct val="0"/>
              </a:spcBef>
              <a:buClr>
                <a:srgbClr val="F0AD00"/>
              </a:buClr>
              <a:buSzPct val="70000"/>
              <a:buBlip>
                <a:blip r:embed="rId3"/>
              </a:buBlip>
            </a:pPr>
            <a:r>
              <a:rPr lang="en-US" b="1" kern="1200" dirty="0">
                <a:latin typeface="Calibri" pitchFamily="34" charset="0"/>
              </a:rPr>
              <a:t>Perceptual disturbances </a:t>
            </a:r>
            <a:r>
              <a:rPr lang="en-US" b="1" kern="1200" dirty="0" smtClean="0">
                <a:latin typeface="Calibri" pitchFamily="34" charset="0"/>
              </a:rPr>
              <a:t>(unclear thinking, 	disorganized, hallucinations</a:t>
            </a:r>
            <a:r>
              <a:rPr lang="en-US" b="1" kern="1200" dirty="0">
                <a:latin typeface="Calibri" pitchFamily="34" charset="0"/>
              </a:rPr>
              <a:t>)</a:t>
            </a:r>
          </a:p>
          <a:p>
            <a:pPr marL="0" lvl="0" indent="0" eaLnBrk="1" hangingPunct="1">
              <a:spcBef>
                <a:spcPct val="0"/>
              </a:spcBef>
              <a:buClr>
                <a:srgbClr val="F0AD00"/>
              </a:buClr>
              <a:buSzPct val="70000"/>
              <a:buBlip>
                <a:blip r:embed="rId3"/>
              </a:buBlip>
            </a:pPr>
            <a:r>
              <a:rPr lang="en-US" b="1" kern="1200" dirty="0">
                <a:latin typeface="Calibri" pitchFamily="34" charset="0"/>
              </a:rPr>
              <a:t>Psychomotor disturbances </a:t>
            </a:r>
            <a:endParaRPr lang="en-US" b="1" kern="1200" dirty="0" smtClean="0">
              <a:latin typeface="Calibri" pitchFamily="34" charset="0"/>
            </a:endParaRPr>
          </a:p>
          <a:p>
            <a:pPr marL="400050" lvl="1" indent="0" eaLnBrk="1" hangingPunct="1">
              <a:spcBef>
                <a:spcPct val="0"/>
              </a:spcBef>
              <a:buClr>
                <a:srgbClr val="F0AD00"/>
              </a:buClr>
              <a:buSzPct val="70000"/>
              <a:buBlip>
                <a:blip r:embed="rId3"/>
              </a:buBlip>
            </a:pPr>
            <a:r>
              <a:rPr lang="en-US" b="1" kern="1200" dirty="0" smtClean="0">
                <a:latin typeface="Calibri" pitchFamily="34" charset="0"/>
              </a:rPr>
              <a:t>hyperactive: agitated, tachycardia, tremulous 	</a:t>
            </a:r>
          </a:p>
          <a:p>
            <a:pPr marL="400050" lvl="1" indent="0" eaLnBrk="1" hangingPunct="1">
              <a:spcBef>
                <a:spcPct val="0"/>
              </a:spcBef>
              <a:buClr>
                <a:srgbClr val="F0AD00"/>
              </a:buClr>
              <a:buSzPct val="70000"/>
              <a:buBlip>
                <a:blip r:embed="rId3"/>
              </a:buBlip>
            </a:pPr>
            <a:r>
              <a:rPr lang="en-US" b="1" kern="1200" dirty="0" smtClean="0">
                <a:latin typeface="Calibri" pitchFamily="34" charset="0"/>
              </a:rPr>
              <a:t>Hypoactive: quiet, passive</a:t>
            </a:r>
          </a:p>
          <a:p>
            <a:pPr marL="400050" lvl="1" indent="0" eaLnBrk="1" hangingPunct="1">
              <a:spcBef>
                <a:spcPct val="0"/>
              </a:spcBef>
              <a:buClr>
                <a:srgbClr val="F0AD00"/>
              </a:buClr>
              <a:buSzPct val="70000"/>
              <a:buBlip>
                <a:blip r:embed="rId3"/>
              </a:buBlip>
            </a:pPr>
            <a:r>
              <a:rPr lang="en-US" b="1" kern="1200" dirty="0" smtClean="0">
                <a:latin typeface="Calibri" pitchFamily="34" charset="0"/>
              </a:rPr>
              <a:t> </a:t>
            </a:r>
            <a:r>
              <a:rPr lang="en-US" b="1" kern="1200" dirty="0">
                <a:latin typeface="Calibri" pitchFamily="34" charset="0"/>
              </a:rPr>
              <a:t>mixed)</a:t>
            </a:r>
          </a:p>
          <a:p>
            <a:pPr marL="0" lvl="0" indent="0" eaLnBrk="1" hangingPunct="1">
              <a:spcBef>
                <a:spcPct val="0"/>
              </a:spcBef>
              <a:buClr>
                <a:srgbClr val="F0AD00"/>
              </a:buClr>
              <a:buSzPct val="70000"/>
              <a:buBlip>
                <a:blip r:embed="rId3"/>
              </a:buBlip>
            </a:pPr>
            <a:r>
              <a:rPr lang="en-US" b="1" kern="1200" dirty="0">
                <a:latin typeface="Calibri" pitchFamily="34" charset="0"/>
              </a:rPr>
              <a:t>Sleep-wake disturbances</a:t>
            </a:r>
          </a:p>
          <a:p>
            <a:pPr marL="0" lvl="0" indent="0" eaLnBrk="1" hangingPunct="1">
              <a:spcBef>
                <a:spcPct val="0"/>
              </a:spcBef>
              <a:buClr>
                <a:srgbClr val="F0AD00"/>
              </a:buClr>
              <a:buSzPct val="70000"/>
              <a:buBlip>
                <a:blip r:embed="rId3"/>
              </a:buBlip>
            </a:pPr>
            <a:r>
              <a:rPr lang="en-US" b="1" kern="1200" dirty="0">
                <a:latin typeface="Calibri" pitchFamily="34" charset="0"/>
              </a:rPr>
              <a:t>Emotional disturbances (anxiety, paranoia, </a:t>
            </a:r>
            <a:r>
              <a:rPr lang="en-US" b="1" kern="1200" dirty="0" smtClean="0">
                <a:latin typeface="Calibri" pitchFamily="34" charset="0"/>
              </a:rPr>
              <a:t>	anger</a:t>
            </a:r>
            <a:r>
              <a:rPr lang="en-US" b="1" kern="1200" dirty="0">
                <a:latin typeface="Calibri" pitchFamily="34" charset="0"/>
              </a:rPr>
              <a:t>, euphoria)</a:t>
            </a:r>
          </a:p>
          <a:p>
            <a:endParaRPr lang="en-US" b="1" dirty="0" smtClean="0"/>
          </a:p>
          <a:p>
            <a:endParaRPr lang="en-US" dirty="0"/>
          </a:p>
        </p:txBody>
      </p:sp>
    </p:spTree>
    <p:extLst>
      <p:ext uri="{BB962C8B-B14F-4D97-AF65-F5344CB8AC3E}">
        <p14:creationId xmlns:p14="http://schemas.microsoft.com/office/powerpoint/2010/main" val="215257261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020762"/>
          </a:xfrm>
        </p:spPr>
        <p:txBody>
          <a:bodyPr rtlCol="0">
            <a:normAutofit fontScale="90000"/>
          </a:bodyPr>
          <a:lstStyle/>
          <a:p>
            <a:pPr eaLnBrk="1" fontAlgn="auto" hangingPunct="1">
              <a:spcAft>
                <a:spcPts val="0"/>
              </a:spcAft>
              <a:defRPr/>
            </a:pPr>
            <a:r>
              <a:rPr lang="en-US" sz="4900" b="1" dirty="0" smtClean="0"/>
              <a:t>Pathophysiology of Delirium</a:t>
            </a:r>
            <a:br>
              <a:rPr lang="en-US" sz="4900" b="1" dirty="0" smtClean="0"/>
            </a:br>
            <a:r>
              <a:rPr lang="en-US" sz="3600" b="1" dirty="0" smtClean="0"/>
              <a:t>(</a:t>
            </a:r>
            <a:r>
              <a:rPr lang="en-US" sz="3600" b="1" i="1" dirty="0" smtClean="0"/>
              <a:t>Poorly understood)</a:t>
            </a:r>
            <a:endParaRPr lang="en-US" sz="3600" b="1" i="1" dirty="0"/>
          </a:p>
        </p:txBody>
      </p:sp>
      <p:sp>
        <p:nvSpPr>
          <p:cNvPr id="3" name="Content Placeholder 2"/>
          <p:cNvSpPr>
            <a:spLocks noGrp="1"/>
          </p:cNvSpPr>
          <p:nvPr>
            <p:ph idx="1"/>
          </p:nvPr>
        </p:nvSpPr>
        <p:spPr>
          <a:xfrm>
            <a:off x="152400" y="1524000"/>
            <a:ext cx="8763000" cy="5105400"/>
          </a:xfrm>
        </p:spPr>
        <p:txBody>
          <a:bodyPr rtlCol="0">
            <a:normAutofit fontScale="92500" lnSpcReduction="10000"/>
          </a:bodyPr>
          <a:lstStyle/>
          <a:p>
            <a:pPr eaLnBrk="1" fontAlgn="auto" hangingPunct="1">
              <a:spcAft>
                <a:spcPts val="0"/>
              </a:spcAft>
              <a:defRPr/>
            </a:pPr>
            <a:r>
              <a:rPr lang="en-US" i="1" dirty="0" smtClean="0"/>
              <a:t>Hypotheses:</a:t>
            </a:r>
          </a:p>
          <a:p>
            <a:pPr eaLnBrk="1" fontAlgn="auto" hangingPunct="1">
              <a:spcAft>
                <a:spcPts val="0"/>
              </a:spcAft>
              <a:defRPr/>
            </a:pPr>
            <a:r>
              <a:rPr lang="en-US" dirty="0" smtClean="0"/>
              <a:t>Oxidative metabolism ↓ -neurotransmitter levels decline &amp; cause mental dysfunction</a:t>
            </a:r>
          </a:p>
          <a:p>
            <a:pPr eaLnBrk="1" fontAlgn="auto" hangingPunct="1">
              <a:spcAft>
                <a:spcPts val="0"/>
              </a:spcAft>
              <a:defRPr/>
            </a:pPr>
            <a:r>
              <a:rPr lang="en-US" dirty="0" smtClean="0"/>
              <a:t>Neurotransmitter ACH plays a role in awareness and arousal. (Elderly have ↓ ACH so more sensitive to anticholinergic drugs)</a:t>
            </a:r>
          </a:p>
          <a:p>
            <a:pPr eaLnBrk="1" fontAlgn="auto" hangingPunct="1">
              <a:spcAft>
                <a:spcPts val="0"/>
              </a:spcAft>
              <a:defRPr/>
            </a:pPr>
            <a:r>
              <a:rPr lang="en-US" dirty="0" smtClean="0"/>
              <a:t>Increase in Serum cortisol from surgical stress</a:t>
            </a:r>
          </a:p>
          <a:p>
            <a:pPr eaLnBrk="1" fontAlgn="auto" hangingPunct="1">
              <a:spcAft>
                <a:spcPts val="0"/>
              </a:spcAft>
              <a:defRPr/>
            </a:pPr>
            <a:r>
              <a:rPr lang="en-US" dirty="0" err="1" smtClean="0"/>
              <a:t>Hypocapnia</a:t>
            </a:r>
            <a:r>
              <a:rPr lang="en-US" dirty="0" smtClean="0"/>
              <a:t> ↓ Cerebral blood flow via vasoconstriction</a:t>
            </a:r>
          </a:p>
          <a:p>
            <a:pPr eaLnBrk="1" fontAlgn="auto" hangingPunct="1">
              <a:spcAft>
                <a:spcPts val="0"/>
              </a:spcAft>
              <a:defRPr/>
            </a:pPr>
            <a:r>
              <a:rPr lang="en-US" dirty="0" smtClean="0"/>
              <a:t>Disturbance of sleep-wake cycle</a:t>
            </a:r>
            <a:endParaRPr lang="en-US" dirty="0"/>
          </a:p>
        </p:txBody>
      </p:sp>
    </p:spTree>
    <p:extLst>
      <p:ext uri="{BB962C8B-B14F-4D97-AF65-F5344CB8AC3E}">
        <p14:creationId xmlns:p14="http://schemas.microsoft.com/office/powerpoint/2010/main" val="206786942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rain_34_back"/>
          <p:cNvPicPr>
            <a:picLocks noChangeAspect="1" noChangeArrowheads="1"/>
          </p:cNvPicPr>
          <p:nvPr/>
        </p:nvPicPr>
        <p:blipFill>
          <a:blip r:embed="rId3" cstate="print">
            <a:clrChange>
              <a:clrFrom>
                <a:srgbClr val="888888"/>
              </a:clrFrom>
              <a:clrTo>
                <a:srgbClr val="888888">
                  <a:alpha val="0"/>
                </a:srgbClr>
              </a:clrTo>
            </a:clrChange>
            <a:extLst>
              <a:ext uri="{28A0092B-C50C-407E-A947-70E740481C1C}">
                <a14:useLocalDpi xmlns:a14="http://schemas.microsoft.com/office/drawing/2010/main" val="0"/>
              </a:ext>
            </a:extLst>
          </a:blip>
          <a:srcRect/>
          <a:stretch>
            <a:fillRect/>
          </a:stretch>
        </p:blipFill>
        <p:spPr bwMode="auto">
          <a:xfrm>
            <a:off x="3657600" y="2667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762000" y="28194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algn="ctr" eaLnBrk="1" hangingPunct="1">
              <a:spcBef>
                <a:spcPct val="50000"/>
              </a:spcBef>
              <a:buFontTx/>
              <a:buNone/>
            </a:pPr>
            <a:r>
              <a:rPr lang="en-US" altLang="en-US" sz="1800" b="1" dirty="0">
                <a:solidFill>
                  <a:schemeClr val="tx1"/>
                </a:solidFill>
              </a:rPr>
              <a:t>Cytokine Excess</a:t>
            </a:r>
          </a:p>
        </p:txBody>
      </p:sp>
      <p:sp>
        <p:nvSpPr>
          <p:cNvPr id="15364" name="Text Box 4"/>
          <p:cNvSpPr txBox="1">
            <a:spLocks noChangeArrowheads="1"/>
          </p:cNvSpPr>
          <p:nvPr/>
        </p:nvSpPr>
        <p:spPr bwMode="auto">
          <a:xfrm>
            <a:off x="1752600" y="19812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800" b="1" dirty="0">
                <a:solidFill>
                  <a:schemeClr val="tx1"/>
                </a:solidFill>
              </a:rPr>
              <a:t>Dopamine Activation</a:t>
            </a:r>
          </a:p>
        </p:txBody>
      </p:sp>
      <p:sp>
        <p:nvSpPr>
          <p:cNvPr id="15365" name="Text Box 5"/>
          <p:cNvSpPr txBox="1">
            <a:spLocks noChangeArrowheads="1"/>
          </p:cNvSpPr>
          <p:nvPr/>
        </p:nvSpPr>
        <p:spPr bwMode="auto">
          <a:xfrm>
            <a:off x="2743200" y="14478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800" b="1" dirty="0">
                <a:solidFill>
                  <a:schemeClr val="tx1"/>
                </a:solidFill>
              </a:rPr>
              <a:t>Cholinergic Activation</a:t>
            </a:r>
          </a:p>
        </p:txBody>
      </p:sp>
      <p:sp>
        <p:nvSpPr>
          <p:cNvPr id="15366" name="Text Box 6"/>
          <p:cNvSpPr txBox="1">
            <a:spLocks noChangeArrowheads="1"/>
          </p:cNvSpPr>
          <p:nvPr/>
        </p:nvSpPr>
        <p:spPr bwMode="auto">
          <a:xfrm>
            <a:off x="4267200" y="11430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800" b="1" dirty="0">
                <a:solidFill>
                  <a:schemeClr val="tx1"/>
                </a:solidFill>
              </a:rPr>
              <a:t>Cholinergic Inhibition</a:t>
            </a:r>
          </a:p>
        </p:txBody>
      </p:sp>
      <p:sp>
        <p:nvSpPr>
          <p:cNvPr id="15367" name="Text Box 7"/>
          <p:cNvSpPr txBox="1">
            <a:spLocks noChangeArrowheads="1"/>
          </p:cNvSpPr>
          <p:nvPr/>
        </p:nvSpPr>
        <p:spPr bwMode="auto">
          <a:xfrm>
            <a:off x="5562600" y="17526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800" b="1" dirty="0">
                <a:solidFill>
                  <a:schemeClr val="tx1"/>
                </a:solidFill>
              </a:rPr>
              <a:t>Reduced GABA Activity</a:t>
            </a:r>
          </a:p>
        </p:txBody>
      </p:sp>
      <p:sp>
        <p:nvSpPr>
          <p:cNvPr id="15368" name="Text Box 8"/>
          <p:cNvSpPr txBox="1">
            <a:spLocks noChangeArrowheads="1"/>
          </p:cNvSpPr>
          <p:nvPr/>
        </p:nvSpPr>
        <p:spPr bwMode="auto">
          <a:xfrm>
            <a:off x="5943600" y="26670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800" b="1" dirty="0">
                <a:solidFill>
                  <a:schemeClr val="tx1"/>
                </a:solidFill>
              </a:rPr>
              <a:t>GABA Activation</a:t>
            </a:r>
          </a:p>
        </p:txBody>
      </p:sp>
      <p:sp>
        <p:nvSpPr>
          <p:cNvPr id="15369" name="Text Box 9"/>
          <p:cNvSpPr txBox="1">
            <a:spLocks noChangeArrowheads="1"/>
          </p:cNvSpPr>
          <p:nvPr/>
        </p:nvSpPr>
        <p:spPr bwMode="auto">
          <a:xfrm>
            <a:off x="5867400" y="37338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800" b="1" dirty="0">
                <a:solidFill>
                  <a:schemeClr val="tx1"/>
                </a:solidFill>
              </a:rPr>
              <a:t>Glutamate Activation</a:t>
            </a:r>
          </a:p>
        </p:txBody>
      </p:sp>
      <p:sp>
        <p:nvSpPr>
          <p:cNvPr id="15370" name="Text Box 10"/>
          <p:cNvSpPr txBox="1">
            <a:spLocks noChangeArrowheads="1"/>
          </p:cNvSpPr>
          <p:nvPr/>
        </p:nvSpPr>
        <p:spPr bwMode="auto">
          <a:xfrm>
            <a:off x="4876800" y="49530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800" b="1" dirty="0">
                <a:solidFill>
                  <a:schemeClr val="tx1"/>
                </a:solidFill>
              </a:rPr>
              <a:t>Cortisol Excess</a:t>
            </a:r>
          </a:p>
        </p:txBody>
      </p:sp>
      <p:sp>
        <p:nvSpPr>
          <p:cNvPr id="15371" name="Text Box 11"/>
          <p:cNvSpPr txBox="1">
            <a:spLocks noChangeArrowheads="1"/>
          </p:cNvSpPr>
          <p:nvPr/>
        </p:nvSpPr>
        <p:spPr bwMode="auto">
          <a:xfrm>
            <a:off x="2376055" y="4680744"/>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800" b="1" dirty="0">
                <a:solidFill>
                  <a:schemeClr val="tx1"/>
                </a:solidFill>
              </a:rPr>
              <a:t>Serotonin Deficiency</a:t>
            </a:r>
          </a:p>
        </p:txBody>
      </p:sp>
      <p:sp>
        <p:nvSpPr>
          <p:cNvPr id="15372" name="Text Box 12"/>
          <p:cNvSpPr txBox="1">
            <a:spLocks noChangeArrowheads="1"/>
          </p:cNvSpPr>
          <p:nvPr/>
        </p:nvSpPr>
        <p:spPr bwMode="auto">
          <a:xfrm>
            <a:off x="1752600" y="37338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800" b="1" dirty="0">
                <a:solidFill>
                  <a:schemeClr val="tx1"/>
                </a:solidFill>
              </a:rPr>
              <a:t>Serotonin Activation</a:t>
            </a:r>
          </a:p>
        </p:txBody>
      </p:sp>
      <p:sp>
        <p:nvSpPr>
          <p:cNvPr id="15373" name="Text Box 13"/>
          <p:cNvSpPr txBox="1">
            <a:spLocks noChangeArrowheads="1"/>
          </p:cNvSpPr>
          <p:nvPr/>
        </p:nvSpPr>
        <p:spPr bwMode="auto">
          <a:xfrm>
            <a:off x="3733800" y="41148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2800" b="1" dirty="0">
                <a:solidFill>
                  <a:schemeClr val="tx1"/>
                </a:solidFill>
                <a:latin typeface="Bradley Hand ITC" pitchFamily="66" charset="0"/>
              </a:rPr>
              <a:t>DELIRIUM</a:t>
            </a:r>
          </a:p>
        </p:txBody>
      </p:sp>
      <p:sp>
        <p:nvSpPr>
          <p:cNvPr id="15374" name="Line 14"/>
          <p:cNvSpPr>
            <a:spLocks noChangeShapeType="1"/>
          </p:cNvSpPr>
          <p:nvPr/>
        </p:nvSpPr>
        <p:spPr bwMode="auto">
          <a:xfrm>
            <a:off x="3124200" y="2438400"/>
            <a:ext cx="6858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5" name="Line 15"/>
          <p:cNvSpPr>
            <a:spLocks noChangeShapeType="1"/>
          </p:cNvSpPr>
          <p:nvPr/>
        </p:nvSpPr>
        <p:spPr bwMode="auto">
          <a:xfrm>
            <a:off x="2133600" y="3124200"/>
            <a:ext cx="14478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6" name="Line 16"/>
          <p:cNvSpPr>
            <a:spLocks noChangeShapeType="1"/>
          </p:cNvSpPr>
          <p:nvPr/>
        </p:nvSpPr>
        <p:spPr bwMode="auto">
          <a:xfrm flipV="1">
            <a:off x="2971800" y="3581400"/>
            <a:ext cx="8382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7" name="Line 17"/>
          <p:cNvSpPr>
            <a:spLocks noChangeShapeType="1"/>
          </p:cNvSpPr>
          <p:nvPr/>
        </p:nvSpPr>
        <p:spPr bwMode="auto">
          <a:xfrm flipV="1">
            <a:off x="3048000" y="4419600"/>
            <a:ext cx="6096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8" name="Line 18"/>
          <p:cNvSpPr>
            <a:spLocks noChangeShapeType="1"/>
          </p:cNvSpPr>
          <p:nvPr/>
        </p:nvSpPr>
        <p:spPr bwMode="auto">
          <a:xfrm flipH="1" flipV="1">
            <a:off x="5029200" y="4648200"/>
            <a:ext cx="3048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9" name="Line 19"/>
          <p:cNvSpPr>
            <a:spLocks noChangeShapeType="1"/>
          </p:cNvSpPr>
          <p:nvPr/>
        </p:nvSpPr>
        <p:spPr bwMode="auto">
          <a:xfrm flipH="1" flipV="1">
            <a:off x="5105400" y="3505200"/>
            <a:ext cx="8382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0" name="Line 20"/>
          <p:cNvSpPr>
            <a:spLocks noChangeShapeType="1"/>
          </p:cNvSpPr>
          <p:nvPr/>
        </p:nvSpPr>
        <p:spPr bwMode="auto">
          <a:xfrm flipH="1">
            <a:off x="5334000" y="2895600"/>
            <a:ext cx="609600" cy="76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1" name="Line 21"/>
          <p:cNvSpPr>
            <a:spLocks noChangeShapeType="1"/>
          </p:cNvSpPr>
          <p:nvPr/>
        </p:nvSpPr>
        <p:spPr bwMode="auto">
          <a:xfrm flipH="1">
            <a:off x="5029200" y="2286000"/>
            <a:ext cx="4572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2" name="Line 22"/>
          <p:cNvSpPr>
            <a:spLocks noChangeShapeType="1"/>
          </p:cNvSpPr>
          <p:nvPr/>
        </p:nvSpPr>
        <p:spPr bwMode="auto">
          <a:xfrm flipH="1">
            <a:off x="4572000" y="1981200"/>
            <a:ext cx="76200" cy="5334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3" name="Line 23"/>
          <p:cNvSpPr>
            <a:spLocks noChangeShapeType="1"/>
          </p:cNvSpPr>
          <p:nvPr/>
        </p:nvSpPr>
        <p:spPr bwMode="auto">
          <a:xfrm>
            <a:off x="3657600" y="2133600"/>
            <a:ext cx="457200" cy="457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4" name="Text Box 24"/>
          <p:cNvSpPr txBox="1">
            <a:spLocks noChangeArrowheads="1"/>
          </p:cNvSpPr>
          <p:nvPr/>
        </p:nvSpPr>
        <p:spPr bwMode="auto">
          <a:xfrm>
            <a:off x="609600" y="990600"/>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400" b="1" dirty="0">
                <a:solidFill>
                  <a:schemeClr val="tx1"/>
                </a:solidFill>
              </a:rPr>
              <a:t>Medications</a:t>
            </a:r>
            <a:r>
              <a:rPr lang="en-US" altLang="en-US" sz="1400" b="1" dirty="0">
                <a:solidFill>
                  <a:srgbClr val="FFFF00"/>
                </a:solidFill>
              </a:rPr>
              <a:t> </a:t>
            </a:r>
            <a:r>
              <a:rPr lang="en-US" altLang="en-US" sz="1400" b="1" dirty="0">
                <a:solidFill>
                  <a:schemeClr val="tx1"/>
                </a:solidFill>
              </a:rPr>
              <a:t>Stroke</a:t>
            </a:r>
          </a:p>
        </p:txBody>
      </p:sp>
      <p:sp>
        <p:nvSpPr>
          <p:cNvPr id="15385" name="Line 25"/>
          <p:cNvSpPr>
            <a:spLocks noChangeShapeType="1"/>
          </p:cNvSpPr>
          <p:nvPr/>
        </p:nvSpPr>
        <p:spPr bwMode="auto">
          <a:xfrm>
            <a:off x="1524000" y="1447800"/>
            <a:ext cx="533400" cy="5334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6" name="Text Box 26"/>
          <p:cNvSpPr txBox="1">
            <a:spLocks noChangeArrowheads="1"/>
          </p:cNvSpPr>
          <p:nvPr/>
        </p:nvSpPr>
        <p:spPr bwMode="auto">
          <a:xfrm>
            <a:off x="2133600" y="685800"/>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400" b="1">
                <a:solidFill>
                  <a:schemeClr val="tx1"/>
                </a:solidFill>
              </a:rPr>
              <a:t>Medications  Alcohol withdrawal</a:t>
            </a:r>
          </a:p>
        </p:txBody>
      </p:sp>
      <p:sp>
        <p:nvSpPr>
          <p:cNvPr id="15387" name="Line 27"/>
          <p:cNvSpPr>
            <a:spLocks noChangeShapeType="1"/>
          </p:cNvSpPr>
          <p:nvPr/>
        </p:nvSpPr>
        <p:spPr bwMode="auto">
          <a:xfrm>
            <a:off x="3048000" y="1143000"/>
            <a:ext cx="2286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8" name="Text Box 28"/>
          <p:cNvSpPr txBox="1">
            <a:spLocks noChangeArrowheads="1"/>
          </p:cNvSpPr>
          <p:nvPr/>
        </p:nvSpPr>
        <p:spPr bwMode="auto">
          <a:xfrm>
            <a:off x="5791200" y="685800"/>
            <a:ext cx="152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400" b="1" dirty="0">
                <a:solidFill>
                  <a:schemeClr val="tx1"/>
                </a:solidFill>
              </a:rPr>
              <a:t>Medications</a:t>
            </a:r>
            <a:r>
              <a:rPr lang="en-US" altLang="en-US" sz="1400" b="1" dirty="0">
                <a:solidFill>
                  <a:srgbClr val="FFFF00"/>
                </a:solidFill>
              </a:rPr>
              <a:t> </a:t>
            </a:r>
            <a:r>
              <a:rPr lang="en-US" altLang="en-US" sz="1400" b="1" dirty="0">
                <a:solidFill>
                  <a:schemeClr val="tx1"/>
                </a:solidFill>
              </a:rPr>
              <a:t>Medical Illness  Surgical Illness</a:t>
            </a:r>
          </a:p>
        </p:txBody>
      </p:sp>
      <p:sp>
        <p:nvSpPr>
          <p:cNvPr id="15389" name="Line 29"/>
          <p:cNvSpPr>
            <a:spLocks noChangeShapeType="1"/>
          </p:cNvSpPr>
          <p:nvPr/>
        </p:nvSpPr>
        <p:spPr bwMode="auto">
          <a:xfrm flipH="1">
            <a:off x="5257800" y="990600"/>
            <a:ext cx="533400" cy="228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0" name="Text Box 30"/>
          <p:cNvSpPr txBox="1">
            <a:spLocks noChangeArrowheads="1"/>
          </p:cNvSpPr>
          <p:nvPr/>
        </p:nvSpPr>
        <p:spPr bwMode="auto">
          <a:xfrm>
            <a:off x="7239000" y="12954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400" b="1" dirty="0">
                <a:solidFill>
                  <a:schemeClr val="tx1"/>
                </a:solidFill>
              </a:rPr>
              <a:t>Benzodiazepine and Alcohol Withdrawal</a:t>
            </a:r>
          </a:p>
        </p:txBody>
      </p:sp>
      <p:sp>
        <p:nvSpPr>
          <p:cNvPr id="15391" name="Line 31"/>
          <p:cNvSpPr>
            <a:spLocks noChangeShapeType="1"/>
          </p:cNvSpPr>
          <p:nvPr/>
        </p:nvSpPr>
        <p:spPr bwMode="auto">
          <a:xfrm flipH="1">
            <a:off x="6477000" y="1600200"/>
            <a:ext cx="762000" cy="228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2" name="Text Box 32"/>
          <p:cNvSpPr txBox="1">
            <a:spLocks noChangeArrowheads="1"/>
          </p:cNvSpPr>
          <p:nvPr/>
        </p:nvSpPr>
        <p:spPr bwMode="auto">
          <a:xfrm>
            <a:off x="7467600" y="25146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400" b="1" dirty="0">
                <a:solidFill>
                  <a:schemeClr val="tx1"/>
                </a:solidFill>
              </a:rPr>
              <a:t>Benzodiazepines Hepatic Failure</a:t>
            </a:r>
          </a:p>
        </p:txBody>
      </p:sp>
      <p:sp>
        <p:nvSpPr>
          <p:cNvPr id="15393" name="Line 33"/>
          <p:cNvSpPr>
            <a:spLocks noChangeShapeType="1"/>
          </p:cNvSpPr>
          <p:nvPr/>
        </p:nvSpPr>
        <p:spPr bwMode="auto">
          <a:xfrm flipH="1">
            <a:off x="6934200" y="2743200"/>
            <a:ext cx="609600" cy="76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4" name="Text Box 34"/>
          <p:cNvSpPr txBox="1">
            <a:spLocks noChangeArrowheads="1"/>
          </p:cNvSpPr>
          <p:nvPr/>
        </p:nvSpPr>
        <p:spPr bwMode="auto">
          <a:xfrm>
            <a:off x="7239000" y="4953000"/>
            <a:ext cx="1752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400" b="1" dirty="0">
                <a:solidFill>
                  <a:schemeClr val="tx1"/>
                </a:solidFill>
              </a:rPr>
              <a:t>Hepatic failure Alcohol withdrawal</a:t>
            </a:r>
          </a:p>
        </p:txBody>
      </p:sp>
      <p:sp>
        <p:nvSpPr>
          <p:cNvPr id="15395" name="Line 35"/>
          <p:cNvSpPr>
            <a:spLocks noChangeShapeType="1"/>
          </p:cNvSpPr>
          <p:nvPr/>
        </p:nvSpPr>
        <p:spPr bwMode="auto">
          <a:xfrm flipH="1" flipV="1">
            <a:off x="6858000" y="4419600"/>
            <a:ext cx="609600" cy="5334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6" name="Text Box 36"/>
          <p:cNvSpPr txBox="1">
            <a:spLocks noChangeArrowheads="1"/>
          </p:cNvSpPr>
          <p:nvPr/>
        </p:nvSpPr>
        <p:spPr bwMode="auto">
          <a:xfrm>
            <a:off x="4343400" y="5715000"/>
            <a:ext cx="1905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400" b="1" dirty="0">
                <a:solidFill>
                  <a:schemeClr val="tx1"/>
                </a:solidFill>
              </a:rPr>
              <a:t>Glucocorticoids </a:t>
            </a:r>
            <a:r>
              <a:rPr lang="en-US" altLang="en-US" sz="1400" b="1" dirty="0" err="1">
                <a:solidFill>
                  <a:schemeClr val="tx1"/>
                </a:solidFill>
              </a:rPr>
              <a:t>Cushings</a:t>
            </a:r>
            <a:r>
              <a:rPr lang="en-US" altLang="en-US" sz="1400" b="1" dirty="0">
                <a:solidFill>
                  <a:schemeClr val="tx1"/>
                </a:solidFill>
              </a:rPr>
              <a:t> Syndrome Surgery                          Stroke</a:t>
            </a:r>
          </a:p>
        </p:txBody>
      </p:sp>
      <p:sp>
        <p:nvSpPr>
          <p:cNvPr id="15397" name="Line 37"/>
          <p:cNvSpPr>
            <a:spLocks noChangeShapeType="1"/>
          </p:cNvSpPr>
          <p:nvPr/>
        </p:nvSpPr>
        <p:spPr bwMode="auto">
          <a:xfrm flipV="1">
            <a:off x="5105400" y="5486400"/>
            <a:ext cx="1524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8" name="Text Box 38"/>
          <p:cNvSpPr txBox="1">
            <a:spLocks noChangeArrowheads="1"/>
          </p:cNvSpPr>
          <p:nvPr/>
        </p:nvSpPr>
        <p:spPr bwMode="auto">
          <a:xfrm>
            <a:off x="1981200" y="54864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400" b="1" dirty="0">
                <a:solidFill>
                  <a:schemeClr val="tx1"/>
                </a:solidFill>
              </a:rPr>
              <a:t>Tryptophan depletion </a:t>
            </a:r>
            <a:r>
              <a:rPr lang="en-US" altLang="en-US" sz="1400" b="1" dirty="0" err="1">
                <a:solidFill>
                  <a:schemeClr val="tx1"/>
                </a:solidFill>
              </a:rPr>
              <a:t>Phenyalanine</a:t>
            </a:r>
            <a:r>
              <a:rPr lang="en-US" altLang="en-US" sz="1400" b="1" dirty="0">
                <a:solidFill>
                  <a:schemeClr val="tx1"/>
                </a:solidFill>
              </a:rPr>
              <a:t> elevation</a:t>
            </a:r>
          </a:p>
        </p:txBody>
      </p:sp>
      <p:sp>
        <p:nvSpPr>
          <p:cNvPr id="15399" name="Line 39"/>
          <p:cNvSpPr>
            <a:spLocks noChangeShapeType="1"/>
          </p:cNvSpPr>
          <p:nvPr/>
        </p:nvSpPr>
        <p:spPr bwMode="auto">
          <a:xfrm flipV="1">
            <a:off x="2971800" y="5257800"/>
            <a:ext cx="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00" name="Text Box 40"/>
          <p:cNvSpPr txBox="1">
            <a:spLocks noChangeArrowheads="1"/>
          </p:cNvSpPr>
          <p:nvPr/>
        </p:nvSpPr>
        <p:spPr bwMode="auto">
          <a:xfrm>
            <a:off x="2247900" y="6145213"/>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400" b="1" dirty="0">
                <a:solidFill>
                  <a:schemeClr val="tx1"/>
                </a:solidFill>
              </a:rPr>
              <a:t>Surgical Illness  Medical Illness</a:t>
            </a:r>
          </a:p>
        </p:txBody>
      </p:sp>
      <p:sp>
        <p:nvSpPr>
          <p:cNvPr id="15401" name="Line 41"/>
          <p:cNvSpPr>
            <a:spLocks noChangeShapeType="1"/>
          </p:cNvSpPr>
          <p:nvPr/>
        </p:nvSpPr>
        <p:spPr bwMode="auto">
          <a:xfrm flipV="1">
            <a:off x="2971800" y="5943600"/>
            <a:ext cx="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02" name="Text Box 42"/>
          <p:cNvSpPr txBox="1">
            <a:spLocks noChangeArrowheads="1"/>
          </p:cNvSpPr>
          <p:nvPr/>
        </p:nvSpPr>
        <p:spPr bwMode="auto">
          <a:xfrm>
            <a:off x="76200" y="46863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rgbClr val="FFCC00"/>
                </a:solidFill>
                <a:latin typeface="Palatino Linotype" pitchFamily="18" charset="0"/>
              </a:defRPr>
            </a:lvl1pPr>
            <a:lvl2pPr marL="742950" indent="-285750" eaLnBrk="0" hangingPunct="0">
              <a:spcBef>
                <a:spcPct val="20000"/>
              </a:spcBef>
              <a:buChar char="–"/>
              <a:defRPr sz="2800">
                <a:solidFill>
                  <a:srgbClr val="FFCC00"/>
                </a:solidFill>
                <a:latin typeface="Palatino Linotype" pitchFamily="18" charset="0"/>
              </a:defRPr>
            </a:lvl2pPr>
            <a:lvl3pPr marL="1143000" indent="-228600" eaLnBrk="0" hangingPunct="0">
              <a:spcBef>
                <a:spcPct val="20000"/>
              </a:spcBef>
              <a:buChar char="•"/>
              <a:defRPr sz="2400">
                <a:solidFill>
                  <a:srgbClr val="FFCC00"/>
                </a:solidFill>
                <a:latin typeface="Palatino Linotype" pitchFamily="18" charset="0"/>
              </a:defRPr>
            </a:lvl3pPr>
            <a:lvl4pPr marL="1600200" indent="-228600" eaLnBrk="0" hangingPunct="0">
              <a:spcBef>
                <a:spcPct val="20000"/>
              </a:spcBef>
              <a:buChar char="–"/>
              <a:defRPr sz="2000">
                <a:solidFill>
                  <a:srgbClr val="FFCC00"/>
                </a:solidFill>
                <a:latin typeface="Palatino Linotype" pitchFamily="18" charset="0"/>
              </a:defRPr>
            </a:lvl4pPr>
            <a:lvl5pPr marL="2057400" indent="-228600" eaLnBrk="0" hangingPunct="0">
              <a:spcBef>
                <a:spcPct val="20000"/>
              </a:spcBef>
              <a:buChar char="»"/>
              <a:defRPr sz="2000">
                <a:solidFill>
                  <a:srgbClr val="FFCC00"/>
                </a:solidFill>
                <a:latin typeface="Palatino Linotype" pitchFamily="18" charset="0"/>
              </a:defRPr>
            </a:lvl5pPr>
            <a:lvl6pPr marL="2514600" indent="-228600" eaLnBrk="0" fontAlgn="base" hangingPunct="0">
              <a:spcBef>
                <a:spcPct val="20000"/>
              </a:spcBef>
              <a:spcAft>
                <a:spcPct val="0"/>
              </a:spcAft>
              <a:buChar char="»"/>
              <a:defRPr sz="2000">
                <a:solidFill>
                  <a:srgbClr val="FFCC00"/>
                </a:solidFill>
                <a:latin typeface="Palatino Linotype" pitchFamily="18" charset="0"/>
              </a:defRPr>
            </a:lvl6pPr>
            <a:lvl7pPr marL="2971800" indent="-228600" eaLnBrk="0" fontAlgn="base" hangingPunct="0">
              <a:spcBef>
                <a:spcPct val="20000"/>
              </a:spcBef>
              <a:spcAft>
                <a:spcPct val="0"/>
              </a:spcAft>
              <a:buChar char="»"/>
              <a:defRPr sz="2000">
                <a:solidFill>
                  <a:srgbClr val="FFCC00"/>
                </a:solidFill>
                <a:latin typeface="Palatino Linotype" pitchFamily="18" charset="0"/>
              </a:defRPr>
            </a:lvl7pPr>
            <a:lvl8pPr marL="3429000" indent="-228600" eaLnBrk="0" fontAlgn="base" hangingPunct="0">
              <a:spcBef>
                <a:spcPct val="20000"/>
              </a:spcBef>
              <a:spcAft>
                <a:spcPct val="0"/>
              </a:spcAft>
              <a:buChar char="»"/>
              <a:defRPr sz="2000">
                <a:solidFill>
                  <a:srgbClr val="FFCC00"/>
                </a:solidFill>
                <a:latin typeface="Palatino Linotype" pitchFamily="18" charset="0"/>
              </a:defRPr>
            </a:lvl8pPr>
            <a:lvl9pPr marL="3886200" indent="-228600" eaLnBrk="0" fontAlgn="base" hangingPunct="0">
              <a:spcBef>
                <a:spcPct val="20000"/>
              </a:spcBef>
              <a:spcAft>
                <a:spcPct val="0"/>
              </a:spcAft>
              <a:buChar char="»"/>
              <a:defRPr sz="2000">
                <a:solidFill>
                  <a:srgbClr val="FFCC00"/>
                </a:solidFill>
                <a:latin typeface="Palatino Linotype" pitchFamily="18" charset="0"/>
              </a:defRPr>
            </a:lvl9pPr>
          </a:lstStyle>
          <a:p>
            <a:pPr eaLnBrk="1" hangingPunct="1">
              <a:spcBef>
                <a:spcPct val="50000"/>
              </a:spcBef>
              <a:buFontTx/>
              <a:buNone/>
            </a:pPr>
            <a:r>
              <a:rPr lang="en-US" altLang="en-US" sz="1400" b="1" dirty="0">
                <a:solidFill>
                  <a:schemeClr val="tx1"/>
                </a:solidFill>
              </a:rPr>
              <a:t>Medications Substance withdrawal</a:t>
            </a:r>
          </a:p>
        </p:txBody>
      </p:sp>
      <p:sp>
        <p:nvSpPr>
          <p:cNvPr id="15403" name="Line 43"/>
          <p:cNvSpPr>
            <a:spLocks noChangeShapeType="1"/>
          </p:cNvSpPr>
          <p:nvPr/>
        </p:nvSpPr>
        <p:spPr bwMode="auto">
          <a:xfrm flipV="1">
            <a:off x="1371600" y="4343400"/>
            <a:ext cx="3810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00" name="Text Box 44"/>
          <p:cNvSpPr txBox="1">
            <a:spLocks noChangeArrowheads="1"/>
          </p:cNvSpPr>
          <p:nvPr/>
        </p:nvSpPr>
        <p:spPr bwMode="auto">
          <a:xfrm>
            <a:off x="5257800" y="6583363"/>
            <a:ext cx="3886200" cy="274637"/>
          </a:xfrm>
          <a:prstGeom prst="rect">
            <a:avLst/>
          </a:prstGeom>
          <a:noFill/>
          <a:ln w="9525">
            <a:noFill/>
            <a:miter lim="800000"/>
            <a:headEnd/>
            <a:tailEnd/>
          </a:ln>
        </p:spPr>
        <p:txBody>
          <a:bodyPr>
            <a:spAutoFit/>
          </a:bodyPr>
          <a:lstStyle/>
          <a:p>
            <a:pPr>
              <a:defRPr/>
            </a:pPr>
            <a:r>
              <a:rPr lang="en-US" sz="1200" b="1" i="1" dirty="0" err="1">
                <a:latin typeface="Palatino Linotype" pitchFamily="18" charset="0"/>
              </a:rPr>
              <a:t>Flacker</a:t>
            </a:r>
            <a:r>
              <a:rPr lang="en-US" sz="1200" b="1" i="1" dirty="0">
                <a:latin typeface="Palatino Linotype" pitchFamily="18" charset="0"/>
              </a:rPr>
              <a:t>, et al. </a:t>
            </a:r>
            <a:r>
              <a:rPr lang="en-US" sz="1200" b="1" i="1" dirty="0" err="1">
                <a:latin typeface="Palatino Linotype" pitchFamily="18" charset="0"/>
              </a:rPr>
              <a:t>Gerontol</a:t>
            </a:r>
            <a:r>
              <a:rPr lang="en-US" sz="1200" b="1" i="1" dirty="0">
                <a:latin typeface="Palatino Linotype" pitchFamily="18" charset="0"/>
              </a:rPr>
              <a:t>. Bio </a:t>
            </a:r>
            <a:r>
              <a:rPr lang="en-US" sz="1200" b="1" i="1" dirty="0" err="1">
                <a:latin typeface="Palatino Linotype" pitchFamily="18" charset="0"/>
              </a:rPr>
              <a:t>Scie</a:t>
            </a:r>
            <a:r>
              <a:rPr lang="en-US" sz="1200" b="1" i="1" dirty="0">
                <a:latin typeface="Palatino Linotype" pitchFamily="18" charset="0"/>
              </a:rPr>
              <a:t> 1999; 54A;  B239-B246</a:t>
            </a:r>
          </a:p>
        </p:txBody>
      </p:sp>
      <p:sp>
        <p:nvSpPr>
          <p:cNvPr id="46" name="Title 45" descr="Stationery"/>
          <p:cNvSpPr>
            <a:spLocks noGrp="1"/>
          </p:cNvSpPr>
          <p:nvPr>
            <p:ph type="title"/>
          </p:nvPr>
        </p:nvSpPr>
        <p:spPr>
          <a:xfrm>
            <a:off x="457200" y="0"/>
            <a:ext cx="8229600" cy="685800"/>
          </a:xfrm>
        </p:spPr>
        <p:txBody>
          <a:bodyPr/>
          <a:lstStyle/>
          <a:p>
            <a:pPr eaLnBrk="1" hangingPunct="1">
              <a:defRPr/>
            </a:pPr>
            <a:r>
              <a:rPr lang="en-US" sz="2800" dirty="0" smtClean="0">
                <a:solidFill>
                  <a:schemeClr val="tx1"/>
                </a:solidFill>
              </a:rPr>
              <a:t>Causes of delirium on the brain are complex</a:t>
            </a:r>
            <a:r>
              <a:rPr lang="en-US" sz="2800" dirty="0" smtClean="0"/>
              <a:t>.</a:t>
            </a:r>
          </a:p>
        </p:txBody>
      </p:sp>
    </p:spTree>
    <p:extLst>
      <p:ext uri="{BB962C8B-B14F-4D97-AF65-F5344CB8AC3E}">
        <p14:creationId xmlns:p14="http://schemas.microsoft.com/office/powerpoint/2010/main" val="367654099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Anesthesia Considerations</a:t>
            </a:r>
            <a:endParaRPr lang="en-US" b="1" dirty="0"/>
          </a:p>
        </p:txBody>
      </p:sp>
      <p:sp>
        <p:nvSpPr>
          <p:cNvPr id="4" name="Content Placeholder 3"/>
          <p:cNvSpPr>
            <a:spLocks noGrp="1"/>
          </p:cNvSpPr>
          <p:nvPr>
            <p:ph idx="1"/>
          </p:nvPr>
        </p:nvSpPr>
        <p:spPr/>
        <p:txBody>
          <a:bodyPr/>
          <a:lstStyle/>
          <a:p>
            <a:r>
              <a:rPr lang="en-US" dirty="0" err="1" smtClean="0"/>
              <a:t>Microemboli</a:t>
            </a:r>
            <a:endParaRPr lang="en-US" dirty="0" smtClean="0"/>
          </a:p>
          <a:p>
            <a:r>
              <a:rPr lang="en-US" dirty="0" err="1" smtClean="0"/>
              <a:t>Hypoperfusion</a:t>
            </a:r>
            <a:endParaRPr lang="en-US" dirty="0" smtClean="0"/>
          </a:p>
          <a:p>
            <a:r>
              <a:rPr lang="en-US" dirty="0" smtClean="0"/>
              <a:t>Inflammatory response</a:t>
            </a:r>
          </a:p>
          <a:p>
            <a:r>
              <a:rPr lang="en-US" dirty="0" smtClean="0"/>
              <a:t>Changes in Hormonal levels</a:t>
            </a:r>
          </a:p>
          <a:p>
            <a:r>
              <a:rPr lang="en-US" dirty="0" smtClean="0"/>
              <a:t>Various anesthesia drugs</a:t>
            </a:r>
          </a:p>
          <a:p>
            <a:r>
              <a:rPr lang="en-US" dirty="0" smtClean="0"/>
              <a:t>Multifactorial problems requiring more research</a:t>
            </a:r>
            <a:endParaRPr lang="en-US" dirty="0"/>
          </a:p>
        </p:txBody>
      </p:sp>
    </p:spTree>
    <p:extLst>
      <p:ext uri="{BB962C8B-B14F-4D97-AF65-F5344CB8AC3E}">
        <p14:creationId xmlns:p14="http://schemas.microsoft.com/office/powerpoint/2010/main" val="303700451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eaLnBrk="1" fontAlgn="auto" hangingPunct="1">
              <a:spcAft>
                <a:spcPts val="0"/>
              </a:spcAft>
              <a:defRPr/>
            </a:pPr>
            <a:r>
              <a:rPr lang="en-US" b="1" dirty="0" smtClean="0"/>
              <a:t>Stages of Anesthesia</a:t>
            </a:r>
            <a:endParaRPr lang="en-US" b="1" dirty="0"/>
          </a:p>
        </p:txBody>
      </p:sp>
      <p:sp>
        <p:nvSpPr>
          <p:cNvPr id="3" name="Content Placeholder 2"/>
          <p:cNvSpPr>
            <a:spLocks noGrp="1"/>
          </p:cNvSpPr>
          <p:nvPr>
            <p:ph idx="1"/>
          </p:nvPr>
        </p:nvSpPr>
        <p:spPr>
          <a:xfrm>
            <a:off x="0" y="1066800"/>
            <a:ext cx="9144000" cy="5638800"/>
          </a:xfrm>
        </p:spPr>
        <p:txBody>
          <a:bodyPr rtlCol="0">
            <a:normAutofit fontScale="92500" lnSpcReduction="10000"/>
          </a:bodyPr>
          <a:lstStyle/>
          <a:p>
            <a:pPr eaLnBrk="1" fontAlgn="auto" hangingPunct="1">
              <a:spcAft>
                <a:spcPts val="0"/>
              </a:spcAft>
              <a:defRPr/>
            </a:pPr>
            <a:r>
              <a:rPr lang="en-US" dirty="0" smtClean="0"/>
              <a:t>Stage I:   Amnesia, induction of anesthesia to 			loss of consciousness</a:t>
            </a:r>
          </a:p>
          <a:p>
            <a:pPr eaLnBrk="1" fontAlgn="auto" hangingPunct="1">
              <a:spcAft>
                <a:spcPts val="0"/>
              </a:spcAft>
              <a:defRPr/>
            </a:pPr>
            <a:r>
              <a:rPr lang="en-US" b="1" dirty="0" smtClean="0"/>
              <a:t>Stage II:  </a:t>
            </a:r>
            <a:r>
              <a:rPr lang="en-US" dirty="0" smtClean="0"/>
              <a:t>Delirium, excitation, potential for 			vomiting, laryngeal spasm, hypertension, 		tachycardia, uncontrolled movements, 		dilated pupils</a:t>
            </a:r>
          </a:p>
          <a:p>
            <a:pPr eaLnBrk="1" fontAlgn="auto" hangingPunct="1">
              <a:spcAft>
                <a:spcPts val="0"/>
              </a:spcAft>
              <a:defRPr/>
            </a:pPr>
            <a:r>
              <a:rPr lang="en-US" dirty="0" smtClean="0"/>
              <a:t>Stage III:  Surgical anesthesia, constricted pupils, 		regular respiration, Adequate anesthetic 		depth, absence of movement</a:t>
            </a:r>
          </a:p>
          <a:p>
            <a:pPr eaLnBrk="1" fontAlgn="auto" hangingPunct="1">
              <a:spcAft>
                <a:spcPts val="0"/>
              </a:spcAft>
              <a:defRPr/>
            </a:pPr>
            <a:r>
              <a:rPr lang="en-US" dirty="0" smtClean="0"/>
              <a:t>Stage IV:   </a:t>
            </a:r>
            <a:r>
              <a:rPr lang="en-US" dirty="0" err="1" smtClean="0"/>
              <a:t>Overdosage</a:t>
            </a:r>
            <a:r>
              <a:rPr lang="en-US" dirty="0"/>
              <a:t>:</a:t>
            </a:r>
            <a:r>
              <a:rPr lang="en-US" dirty="0" smtClean="0"/>
              <a:t> Shallow or No 				respirations, Dilated nonreactive pupils, 		hypotension</a:t>
            </a:r>
            <a:endParaRPr lang="en-US" dirty="0"/>
          </a:p>
        </p:txBody>
      </p:sp>
    </p:spTree>
    <p:extLst>
      <p:ext uri="{BB962C8B-B14F-4D97-AF65-F5344CB8AC3E}">
        <p14:creationId xmlns:p14="http://schemas.microsoft.com/office/powerpoint/2010/main" val="262768002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15962"/>
          </a:xfrm>
        </p:spPr>
        <p:txBody>
          <a:bodyPr/>
          <a:lstStyle/>
          <a:p>
            <a:r>
              <a:rPr lang="en-US" sz="4000" b="1" dirty="0" smtClean="0"/>
              <a:t>Patients at risk for delirium/agitation</a:t>
            </a:r>
            <a:endParaRPr lang="en-US" sz="4000" b="1" dirty="0"/>
          </a:p>
        </p:txBody>
      </p:sp>
      <p:sp>
        <p:nvSpPr>
          <p:cNvPr id="3" name="Content Placeholder 2"/>
          <p:cNvSpPr>
            <a:spLocks noGrp="1"/>
          </p:cNvSpPr>
          <p:nvPr>
            <p:ph idx="1"/>
          </p:nvPr>
        </p:nvSpPr>
        <p:spPr>
          <a:xfrm>
            <a:off x="0" y="990600"/>
            <a:ext cx="8990414" cy="5135563"/>
          </a:xfrm>
        </p:spPr>
        <p:txBody>
          <a:bodyPr/>
          <a:lstStyle/>
          <a:p>
            <a:r>
              <a:rPr lang="en-US" dirty="0" smtClean="0"/>
              <a:t>Children</a:t>
            </a:r>
          </a:p>
          <a:p>
            <a:pPr lvl="1"/>
            <a:r>
              <a:rPr lang="en-US" dirty="0" smtClean="0"/>
              <a:t>Surgeries that involve tonsils, thyroid, middle ear and eyes</a:t>
            </a:r>
          </a:p>
          <a:p>
            <a:pPr lvl="1"/>
            <a:r>
              <a:rPr lang="en-US" dirty="0" smtClean="0"/>
              <a:t>2-5 years of age (pre-school boys)</a:t>
            </a:r>
          </a:p>
          <a:p>
            <a:r>
              <a:rPr lang="en-US" dirty="0" smtClean="0"/>
              <a:t>Age 65 or older</a:t>
            </a:r>
          </a:p>
          <a:p>
            <a:r>
              <a:rPr lang="en-US" dirty="0" smtClean="0"/>
              <a:t>Cognitive impairment (past or present including those with dementia)</a:t>
            </a:r>
          </a:p>
          <a:p>
            <a:r>
              <a:rPr lang="en-US" dirty="0" smtClean="0"/>
              <a:t>Severe illness</a:t>
            </a:r>
          </a:p>
          <a:p>
            <a:r>
              <a:rPr lang="en-US" dirty="0" smtClean="0"/>
              <a:t>Current hip fractures</a:t>
            </a:r>
            <a:endParaRPr lang="en-US" dirty="0"/>
          </a:p>
        </p:txBody>
      </p:sp>
    </p:spTree>
    <p:extLst>
      <p:ext uri="{BB962C8B-B14F-4D97-AF65-F5344CB8AC3E}">
        <p14:creationId xmlns:p14="http://schemas.microsoft.com/office/powerpoint/2010/main" val="130098921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a:t>
            </a:r>
            <a:endParaRPr lang="en-US" b="1" dirty="0"/>
          </a:p>
        </p:txBody>
      </p:sp>
      <p:sp>
        <p:nvSpPr>
          <p:cNvPr id="3" name="Content Placeholder 2"/>
          <p:cNvSpPr>
            <a:spLocks noGrp="1"/>
          </p:cNvSpPr>
          <p:nvPr>
            <p:ph idx="1"/>
          </p:nvPr>
        </p:nvSpPr>
        <p:spPr/>
        <p:txBody>
          <a:bodyPr/>
          <a:lstStyle/>
          <a:p>
            <a:r>
              <a:rPr lang="en-US" dirty="0" smtClean="0"/>
              <a:t>A 3 year old, 18 kg girl ASA II presented for revision of her VP shunt.  She had no previous history of anesthetic complications or postoperative </a:t>
            </a:r>
            <a:r>
              <a:rPr lang="en-US" dirty="0" err="1" smtClean="0"/>
              <a:t>dysphoria</a:t>
            </a:r>
            <a:r>
              <a:rPr lang="en-US" dirty="0" smtClean="0"/>
              <a:t>.  She received Midazolam 0.5 mg/kg and was very cooperative tolerating a mask induction with </a:t>
            </a:r>
            <a:r>
              <a:rPr lang="en-US" dirty="0" err="1" smtClean="0"/>
              <a:t>Sevoflurane</a:t>
            </a:r>
            <a:r>
              <a:rPr lang="en-US" dirty="0" smtClean="0"/>
              <a:t>.  She received </a:t>
            </a:r>
            <a:r>
              <a:rPr lang="en-US" dirty="0" err="1" smtClean="0"/>
              <a:t>pancuronium</a:t>
            </a:r>
            <a:r>
              <a:rPr lang="en-US" dirty="0" smtClean="0"/>
              <a:t> and fentanyl </a:t>
            </a:r>
            <a:r>
              <a:rPr lang="en-US" dirty="0" err="1" smtClean="0"/>
              <a:t>intraop</a:t>
            </a:r>
            <a:r>
              <a:rPr lang="en-US" dirty="0" smtClean="0"/>
              <a:t> and </a:t>
            </a:r>
            <a:r>
              <a:rPr lang="en-US" dirty="0" err="1" smtClean="0"/>
              <a:t>entotracheal</a:t>
            </a:r>
            <a:r>
              <a:rPr lang="en-US" dirty="0" smtClean="0"/>
              <a:t> tube placement was uneventful.</a:t>
            </a:r>
            <a:endParaRPr lang="en-US" dirty="0"/>
          </a:p>
        </p:txBody>
      </p:sp>
    </p:spTree>
    <p:extLst>
      <p:ext uri="{BB962C8B-B14F-4D97-AF65-F5344CB8AC3E}">
        <p14:creationId xmlns:p14="http://schemas.microsoft.com/office/powerpoint/2010/main" val="1183630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lIns="90488" tIns="44450" rIns="90488" bIns="44450" anchor="b"/>
          <a:lstStyle/>
          <a:p>
            <a:pPr eaLnBrk="1" hangingPunct="1"/>
            <a:r>
              <a:rPr lang="en-US" smtClean="0"/>
              <a:t>Morbid Obesity</a:t>
            </a:r>
          </a:p>
        </p:txBody>
      </p:sp>
      <p:sp>
        <p:nvSpPr>
          <p:cNvPr id="22531" name="Rectangle 3"/>
          <p:cNvSpPr>
            <a:spLocks noGrp="1" noChangeArrowheads="1"/>
          </p:cNvSpPr>
          <p:nvPr>
            <p:ph idx="1"/>
          </p:nvPr>
        </p:nvSpPr>
        <p:spPr/>
        <p:txBody>
          <a:bodyPr lIns="90488" tIns="44450" rIns="90488" bIns="44450"/>
          <a:lstStyle/>
          <a:p>
            <a:pPr marL="762000" indent="-762000" eaLnBrk="1" hangingPunct="1">
              <a:buFontTx/>
              <a:buAutoNum type="arabicPeriod"/>
            </a:pPr>
            <a:r>
              <a:rPr lang="en-US" sz="2800" dirty="0" smtClean="0"/>
              <a:t>Twice the ideal body weight</a:t>
            </a:r>
          </a:p>
          <a:p>
            <a:pPr marL="762000" indent="-762000" eaLnBrk="1" hangingPunct="1">
              <a:buFontTx/>
              <a:buAutoNum type="arabicPeriod"/>
            </a:pPr>
            <a:r>
              <a:rPr lang="en-US" sz="2800" dirty="0" smtClean="0"/>
              <a:t>Physiologic changes</a:t>
            </a:r>
          </a:p>
          <a:p>
            <a:pPr marL="1143000" lvl="1" indent="-685800" eaLnBrk="1" hangingPunct="1"/>
            <a:r>
              <a:rPr lang="en-US" dirty="0" smtClean="0"/>
              <a:t>Altered blood volume</a:t>
            </a:r>
          </a:p>
          <a:p>
            <a:pPr marL="1600200" lvl="2" indent="-685800" eaLnBrk="1" hangingPunct="1"/>
            <a:r>
              <a:rPr lang="en-US" sz="2800" dirty="0" smtClean="0"/>
              <a:t>Increased total volume</a:t>
            </a:r>
          </a:p>
          <a:p>
            <a:pPr marL="1600200" lvl="2" indent="-685800" eaLnBrk="1" hangingPunct="1"/>
            <a:r>
              <a:rPr lang="en-US" sz="2800" dirty="0" smtClean="0"/>
              <a:t>Decreased ml / kg</a:t>
            </a:r>
          </a:p>
          <a:p>
            <a:pPr marL="1143000" lvl="1" indent="-685800" eaLnBrk="1" hangingPunct="1"/>
            <a:r>
              <a:rPr lang="en-US" dirty="0" smtClean="0"/>
              <a:t>Increased O</a:t>
            </a:r>
            <a:r>
              <a:rPr lang="en-US" baseline="-25000" dirty="0" smtClean="0"/>
              <a:t>2 </a:t>
            </a:r>
            <a:r>
              <a:rPr lang="en-US" dirty="0" smtClean="0"/>
              <a:t>demand</a:t>
            </a:r>
          </a:p>
        </p:txBody>
      </p:sp>
    </p:spTree>
    <p:extLst>
      <p:ext uri="{BB962C8B-B14F-4D97-AF65-F5344CB8AC3E}">
        <p14:creationId xmlns:p14="http://schemas.microsoft.com/office/powerpoint/2010/main" val="2752287620"/>
      </p:ext>
    </p:extLst>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
            <a:ext cx="8763000" cy="5745163"/>
          </a:xfrm>
        </p:spPr>
        <p:txBody>
          <a:bodyPr>
            <a:normAutofit lnSpcReduction="10000"/>
          </a:bodyPr>
          <a:lstStyle/>
          <a:p>
            <a:r>
              <a:rPr lang="en-US" dirty="0" smtClean="0"/>
              <a:t>She was </a:t>
            </a:r>
            <a:r>
              <a:rPr lang="en-US" dirty="0" err="1" smtClean="0"/>
              <a:t>extubated</a:t>
            </a:r>
            <a:r>
              <a:rPr lang="en-US" dirty="0" smtClean="0"/>
              <a:t> while awake and was agitated and inconsolable.  Even her parents could not calm her down and in fact she became more agitated  and uncontrollable when they touched her. After 20-30 minutes of this behavior she finally calmed down. </a:t>
            </a:r>
          </a:p>
          <a:p>
            <a:r>
              <a:rPr lang="en-US" dirty="0" smtClean="0"/>
              <a:t>When questioned what was happening she said the she thought the anesthesiologist was going to hurt her.  She denied having any pain. </a:t>
            </a:r>
          </a:p>
          <a:p>
            <a:endParaRPr lang="en-US" dirty="0"/>
          </a:p>
          <a:p>
            <a:r>
              <a:rPr lang="en-US" dirty="0" smtClean="0"/>
              <a:t>“Paranoid ideation”</a:t>
            </a:r>
            <a:endParaRPr lang="en-US" dirty="0"/>
          </a:p>
        </p:txBody>
      </p:sp>
    </p:spTree>
    <p:extLst>
      <p:ext uri="{BB962C8B-B14F-4D97-AF65-F5344CB8AC3E}">
        <p14:creationId xmlns:p14="http://schemas.microsoft.com/office/powerpoint/2010/main" val="351140467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p:spPr>
        <p:txBody>
          <a:bodyPr rtlCol="0">
            <a:normAutofit fontScale="90000"/>
          </a:bodyPr>
          <a:lstStyle/>
          <a:p>
            <a:pPr eaLnBrk="1" fontAlgn="auto" hangingPunct="1">
              <a:spcAft>
                <a:spcPts val="0"/>
              </a:spcAft>
              <a:defRPr/>
            </a:pPr>
            <a:r>
              <a:rPr lang="en-US" b="1" dirty="0" smtClean="0"/>
              <a:t>Risk Factors for Developing Delirium</a:t>
            </a:r>
            <a:endParaRPr lang="en-US" b="1" dirty="0"/>
          </a:p>
        </p:txBody>
      </p:sp>
      <p:sp>
        <p:nvSpPr>
          <p:cNvPr id="73731" name="Content Placeholder 2"/>
          <p:cNvSpPr>
            <a:spLocks noGrp="1"/>
          </p:cNvSpPr>
          <p:nvPr>
            <p:ph idx="1"/>
          </p:nvPr>
        </p:nvSpPr>
        <p:spPr>
          <a:xfrm>
            <a:off x="152400" y="1219200"/>
            <a:ext cx="8763000" cy="5486400"/>
          </a:xfrm>
        </p:spPr>
        <p:txBody>
          <a:bodyPr>
            <a:normAutofit lnSpcReduction="10000"/>
          </a:bodyPr>
          <a:lstStyle/>
          <a:p>
            <a:pPr eaLnBrk="1" hangingPunct="1"/>
            <a:r>
              <a:rPr lang="en-US" sz="2800" dirty="0" smtClean="0"/>
              <a:t>Pre-existing dementia</a:t>
            </a:r>
          </a:p>
          <a:p>
            <a:pPr eaLnBrk="1" hangingPunct="1"/>
            <a:r>
              <a:rPr lang="en-US" sz="2800" dirty="0" smtClean="0"/>
              <a:t>Hypertension</a:t>
            </a:r>
          </a:p>
          <a:p>
            <a:pPr eaLnBrk="1" hangingPunct="1"/>
            <a:r>
              <a:rPr lang="en-US" sz="2800" dirty="0" smtClean="0"/>
              <a:t>Advancing age (&gt;65)</a:t>
            </a:r>
          </a:p>
          <a:p>
            <a:pPr eaLnBrk="1" hangingPunct="1"/>
            <a:r>
              <a:rPr lang="en-US" sz="2800" dirty="0" smtClean="0"/>
              <a:t>Alcohol use</a:t>
            </a:r>
          </a:p>
          <a:p>
            <a:pPr eaLnBrk="1" hangingPunct="1"/>
            <a:r>
              <a:rPr lang="en-US" sz="2800" dirty="0" smtClean="0"/>
              <a:t>Poor nutritional status</a:t>
            </a:r>
          </a:p>
          <a:p>
            <a:pPr eaLnBrk="1" hangingPunct="1"/>
            <a:r>
              <a:rPr lang="en-US" sz="2800" dirty="0" smtClean="0"/>
              <a:t>Poor functional status</a:t>
            </a:r>
          </a:p>
          <a:p>
            <a:pPr eaLnBrk="1" hangingPunct="1"/>
            <a:r>
              <a:rPr lang="en-US" sz="2800" dirty="0" smtClean="0"/>
              <a:t>Hearing or Vision impairment</a:t>
            </a:r>
          </a:p>
          <a:p>
            <a:pPr eaLnBrk="1" hangingPunct="1"/>
            <a:r>
              <a:rPr lang="en-US" sz="2800" dirty="0" smtClean="0"/>
              <a:t>Presence of ETT or Foley</a:t>
            </a:r>
          </a:p>
          <a:p>
            <a:pPr eaLnBrk="1" hangingPunct="1"/>
            <a:r>
              <a:rPr lang="en-US" sz="2800" dirty="0" smtClean="0"/>
              <a:t>Orthopedic, ophthalmologic, cardiac surgeries</a:t>
            </a:r>
          </a:p>
          <a:p>
            <a:pPr eaLnBrk="1" hangingPunct="1"/>
            <a:r>
              <a:rPr lang="en-US" sz="2800" dirty="0" smtClean="0"/>
              <a:t>Surgical blood loss with postop HCT &lt;30%</a:t>
            </a:r>
          </a:p>
          <a:p>
            <a:pPr eaLnBrk="1" hangingPunct="1"/>
            <a:r>
              <a:rPr lang="en-US" sz="2800" dirty="0" smtClean="0"/>
              <a:t>Untreated pain</a:t>
            </a:r>
          </a:p>
        </p:txBody>
      </p:sp>
    </p:spTree>
    <p:extLst>
      <p:ext uri="{BB962C8B-B14F-4D97-AF65-F5344CB8AC3E}">
        <p14:creationId xmlns:p14="http://schemas.microsoft.com/office/powerpoint/2010/main" val="301000599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lIns="90488" tIns="44450" rIns="90488" bIns="44450">
            <a:normAutofit fontScale="90000"/>
          </a:bodyPr>
          <a:lstStyle/>
          <a:p>
            <a:pPr eaLnBrk="1" hangingPunct="1"/>
            <a:r>
              <a:rPr lang="en-US" b="1" dirty="0" smtClean="0"/>
              <a:t>EMERGENCE DELIRIUM Pharmacological Causes</a:t>
            </a:r>
          </a:p>
        </p:txBody>
      </p:sp>
      <p:sp>
        <p:nvSpPr>
          <p:cNvPr id="74755" name="Rectangle 3"/>
          <p:cNvSpPr>
            <a:spLocks noGrp="1" noChangeArrowheads="1"/>
          </p:cNvSpPr>
          <p:nvPr>
            <p:ph sz="half" idx="1"/>
          </p:nvPr>
        </p:nvSpPr>
        <p:spPr>
          <a:xfrm>
            <a:off x="0" y="1600200"/>
            <a:ext cx="4267200" cy="4525963"/>
          </a:xfrm>
        </p:spPr>
        <p:txBody>
          <a:bodyPr lIns="90488" tIns="44450" rIns="90488" bIns="44450">
            <a:normAutofit fontScale="92500" lnSpcReduction="10000"/>
          </a:bodyPr>
          <a:lstStyle/>
          <a:p>
            <a:pPr lvl="1" eaLnBrk="1" hangingPunct="1"/>
            <a:r>
              <a:rPr lang="en-US" sz="3200" dirty="0"/>
              <a:t>Residual inhalation agents (</a:t>
            </a:r>
            <a:r>
              <a:rPr lang="en-US" sz="3200" dirty="0" err="1"/>
              <a:t>Sevoflurane</a:t>
            </a:r>
            <a:r>
              <a:rPr lang="en-US" sz="3200" dirty="0" smtClean="0"/>
              <a:t>)</a:t>
            </a:r>
            <a:endParaRPr lang="en-US" sz="3600" u="sng" dirty="0" smtClean="0"/>
          </a:p>
          <a:p>
            <a:pPr lvl="1" eaLnBrk="1" hangingPunct="1"/>
            <a:r>
              <a:rPr lang="en-US" sz="3200" dirty="0" smtClean="0"/>
              <a:t>Ketamine              </a:t>
            </a:r>
          </a:p>
          <a:p>
            <a:pPr lvl="1" eaLnBrk="1" hangingPunct="1"/>
            <a:r>
              <a:rPr lang="en-US" sz="3200" dirty="0" err="1"/>
              <a:t>Droperidol</a:t>
            </a:r>
            <a:endParaRPr lang="en-US" sz="3200" dirty="0"/>
          </a:p>
          <a:p>
            <a:pPr lvl="1" eaLnBrk="1" hangingPunct="1"/>
            <a:r>
              <a:rPr lang="en-US" sz="3200" dirty="0" smtClean="0"/>
              <a:t>Atropine</a:t>
            </a:r>
          </a:p>
          <a:p>
            <a:pPr lvl="1" eaLnBrk="1" hangingPunct="1"/>
            <a:r>
              <a:rPr lang="en-US" sz="3200" dirty="0" smtClean="0"/>
              <a:t>Scopolamine</a:t>
            </a:r>
          </a:p>
          <a:p>
            <a:pPr lvl="1" eaLnBrk="1" hangingPunct="1"/>
            <a:r>
              <a:rPr lang="en-US" sz="3200" dirty="0" smtClean="0"/>
              <a:t>Benzodiazepines</a:t>
            </a:r>
          </a:p>
          <a:p>
            <a:pPr lvl="1" eaLnBrk="1" hangingPunct="1"/>
            <a:r>
              <a:rPr lang="en-US" sz="3200" dirty="0" smtClean="0"/>
              <a:t>Metoclopramide      </a:t>
            </a:r>
          </a:p>
          <a:p>
            <a:pPr eaLnBrk="1" hangingPunct="1"/>
            <a:endParaRPr lang="en-US" sz="3600" dirty="0" smtClean="0"/>
          </a:p>
        </p:txBody>
      </p:sp>
      <p:sp>
        <p:nvSpPr>
          <p:cNvPr id="2" name="Content Placeholder 1"/>
          <p:cNvSpPr>
            <a:spLocks noGrp="1"/>
          </p:cNvSpPr>
          <p:nvPr>
            <p:ph sz="half" idx="2"/>
          </p:nvPr>
        </p:nvSpPr>
        <p:spPr>
          <a:xfrm>
            <a:off x="4038600" y="1600200"/>
            <a:ext cx="5105400" cy="4525963"/>
          </a:xfrm>
        </p:spPr>
        <p:txBody>
          <a:bodyPr>
            <a:normAutofit fontScale="92500" lnSpcReduction="10000"/>
          </a:bodyPr>
          <a:lstStyle/>
          <a:p>
            <a:r>
              <a:rPr lang="en-US" sz="3200" dirty="0" smtClean="0"/>
              <a:t>Pain medications</a:t>
            </a:r>
          </a:p>
          <a:p>
            <a:r>
              <a:rPr lang="en-US" sz="3200" dirty="0" smtClean="0"/>
              <a:t>Sleep medications</a:t>
            </a:r>
          </a:p>
          <a:p>
            <a:r>
              <a:rPr lang="en-US" sz="3200" dirty="0" smtClean="0"/>
              <a:t>Allergy medications (antihistamines)</a:t>
            </a:r>
          </a:p>
          <a:p>
            <a:r>
              <a:rPr lang="en-US" sz="3200" dirty="0" smtClean="0"/>
              <a:t>Mood Disorder meds</a:t>
            </a:r>
          </a:p>
          <a:p>
            <a:r>
              <a:rPr lang="en-US" sz="3200" dirty="0" smtClean="0"/>
              <a:t>Parkinson disease meds</a:t>
            </a:r>
          </a:p>
          <a:p>
            <a:r>
              <a:rPr lang="en-US" sz="3200" dirty="0" smtClean="0"/>
              <a:t>Drugs for treating spasms or convulsions</a:t>
            </a:r>
          </a:p>
          <a:p>
            <a:r>
              <a:rPr lang="en-US" sz="3200" dirty="0" smtClean="0"/>
              <a:t>Asthma meds</a:t>
            </a:r>
            <a:endParaRPr lang="en-US" sz="3200" dirty="0"/>
          </a:p>
        </p:txBody>
      </p:sp>
    </p:spTree>
    <p:extLst>
      <p:ext uri="{BB962C8B-B14F-4D97-AF65-F5344CB8AC3E}">
        <p14:creationId xmlns:p14="http://schemas.microsoft.com/office/powerpoint/2010/main" val="1988125687"/>
      </p:ext>
    </p:extLst>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304800"/>
            <a:ext cx="9144000" cy="762000"/>
          </a:xfrm>
        </p:spPr>
        <p:txBody>
          <a:bodyPr lIns="90488" tIns="44450" rIns="90488" bIns="44450"/>
          <a:lstStyle/>
          <a:p>
            <a:pPr eaLnBrk="1" hangingPunct="1"/>
            <a:r>
              <a:rPr lang="en-US" sz="4000" b="1" dirty="0" smtClean="0"/>
              <a:t>EMERGENCE DELIRIUM CAUSES   </a:t>
            </a:r>
          </a:p>
        </p:txBody>
      </p:sp>
      <p:sp>
        <p:nvSpPr>
          <p:cNvPr id="212995" name="Rectangle 3"/>
          <p:cNvSpPr>
            <a:spLocks noGrp="1" noChangeArrowheads="1"/>
          </p:cNvSpPr>
          <p:nvPr>
            <p:ph sz="half" idx="1"/>
          </p:nvPr>
        </p:nvSpPr>
        <p:spPr>
          <a:xfrm>
            <a:off x="1" y="1219200"/>
            <a:ext cx="4267200" cy="5638800"/>
          </a:xfrm>
        </p:spPr>
        <p:txBody>
          <a:bodyPr lIns="90488" tIns="44450" rIns="90488" bIns="44450" rtlCol="0">
            <a:normAutofit/>
          </a:bodyPr>
          <a:lstStyle/>
          <a:p>
            <a:pPr eaLnBrk="1" fontAlgn="auto" hangingPunct="1">
              <a:spcAft>
                <a:spcPts val="0"/>
              </a:spcAft>
              <a:defRPr/>
            </a:pPr>
            <a:r>
              <a:rPr lang="en-US" dirty="0" smtClean="0">
                <a:latin typeface="Times New Roman" pitchFamily="18" charset="0"/>
                <a:cs typeface="Times New Roman" pitchFamily="18" charset="0"/>
              </a:rPr>
              <a:t>Hypoxia</a:t>
            </a:r>
          </a:p>
          <a:p>
            <a:pPr eaLnBrk="1" fontAlgn="auto" hangingPunct="1">
              <a:spcAft>
                <a:spcPts val="0"/>
              </a:spcAft>
              <a:defRPr/>
            </a:pPr>
            <a:r>
              <a:rPr lang="en-US" dirty="0" smtClean="0">
                <a:latin typeface="Times New Roman" pitchFamily="18" charset="0"/>
                <a:cs typeface="Times New Roman" pitchFamily="18" charset="0"/>
              </a:rPr>
              <a:t>Hypoventilation</a:t>
            </a:r>
          </a:p>
          <a:p>
            <a:pPr eaLnBrk="1" fontAlgn="auto" hangingPunct="1">
              <a:spcAft>
                <a:spcPts val="0"/>
              </a:spcAft>
              <a:defRPr/>
            </a:pPr>
            <a:r>
              <a:rPr lang="en-US" dirty="0" smtClean="0">
                <a:latin typeface="Times New Roman" pitchFamily="18" charset="0"/>
                <a:cs typeface="Times New Roman" pitchFamily="18" charset="0"/>
              </a:rPr>
              <a:t>Pain</a:t>
            </a:r>
          </a:p>
          <a:p>
            <a:pPr eaLnBrk="1" fontAlgn="auto" hangingPunct="1">
              <a:spcAft>
                <a:spcPts val="0"/>
              </a:spcAft>
              <a:defRPr/>
            </a:pPr>
            <a:r>
              <a:rPr lang="en-US" dirty="0" smtClean="0">
                <a:latin typeface="Times New Roman" pitchFamily="18" charset="0"/>
                <a:cs typeface="Times New Roman" pitchFamily="18" charset="0"/>
              </a:rPr>
              <a:t>Full bladder  </a:t>
            </a:r>
          </a:p>
          <a:p>
            <a:pPr eaLnBrk="1" fontAlgn="auto" hangingPunct="1">
              <a:spcAft>
                <a:spcPts val="0"/>
              </a:spcAft>
              <a:defRPr/>
            </a:pPr>
            <a:r>
              <a:rPr lang="en-US" dirty="0" smtClean="0">
                <a:latin typeface="Times New Roman" pitchFamily="18" charset="0"/>
                <a:cs typeface="Times New Roman" pitchFamily="18" charset="0"/>
              </a:rPr>
              <a:t>Anxiety</a:t>
            </a:r>
          </a:p>
          <a:p>
            <a:pPr eaLnBrk="1" fontAlgn="auto" hangingPunct="1">
              <a:spcAft>
                <a:spcPts val="0"/>
              </a:spcAft>
              <a:defRPr/>
            </a:pPr>
            <a:r>
              <a:rPr lang="en-US" dirty="0" smtClean="0">
                <a:latin typeface="Times New Roman" pitchFamily="18" charset="0"/>
                <a:cs typeface="Times New Roman" pitchFamily="18" charset="0"/>
              </a:rPr>
              <a:t>Substance abuse including alcohol withdrawal</a:t>
            </a:r>
          </a:p>
          <a:p>
            <a:pPr eaLnBrk="1" fontAlgn="auto" hangingPunct="1">
              <a:spcAft>
                <a:spcPts val="0"/>
              </a:spcAft>
              <a:defRPr/>
            </a:pPr>
            <a:r>
              <a:rPr lang="en-US" dirty="0" smtClean="0">
                <a:latin typeface="Times New Roman" pitchFamily="18" charset="0"/>
                <a:cs typeface="Times New Roman" pitchFamily="18" charset="0"/>
              </a:rPr>
              <a:t>Sensory Overload</a:t>
            </a:r>
          </a:p>
          <a:p>
            <a:pPr eaLnBrk="1" fontAlgn="auto" hangingPunct="1">
              <a:spcAft>
                <a:spcPts val="0"/>
              </a:spcAft>
              <a:defRPr/>
            </a:pPr>
            <a:r>
              <a:rPr lang="en-US" dirty="0" smtClean="0">
                <a:latin typeface="Times New Roman" pitchFamily="18" charset="0"/>
                <a:cs typeface="Times New Roman" pitchFamily="18" charset="0"/>
              </a:rPr>
              <a:t>Sensory Deprivation</a:t>
            </a:r>
          </a:p>
          <a:p>
            <a:pPr eaLnBrk="1" fontAlgn="auto" hangingPunct="1">
              <a:spcAft>
                <a:spcPts val="0"/>
              </a:spcAft>
              <a:defRPr/>
            </a:pPr>
            <a:r>
              <a:rPr lang="en-US" dirty="0" smtClean="0">
                <a:latin typeface="Times New Roman" pitchFamily="18" charset="0"/>
                <a:cs typeface="Times New Roman" pitchFamily="18" charset="0"/>
              </a:rPr>
              <a:t> </a:t>
            </a:r>
            <a:r>
              <a:rPr lang="en-US" dirty="0"/>
              <a:t>Gastric </a:t>
            </a:r>
            <a:r>
              <a:rPr lang="en-US" dirty="0" smtClean="0"/>
              <a:t>dilatation</a:t>
            </a:r>
            <a:endParaRPr lang="en-US" dirty="0"/>
          </a:p>
          <a:p>
            <a:pPr eaLnBrk="1" fontAlgn="auto" hangingPunct="1">
              <a:spcAft>
                <a:spcPts val="0"/>
              </a:spcAft>
              <a:defRPr/>
            </a:pPr>
            <a:endParaRPr lang="en-US" dirty="0" smtClean="0">
              <a:latin typeface="Times New Roman" pitchFamily="18" charset="0"/>
              <a:cs typeface="Times New Roman" pitchFamily="18" charset="0"/>
            </a:endParaRPr>
          </a:p>
        </p:txBody>
      </p:sp>
      <p:sp>
        <p:nvSpPr>
          <p:cNvPr id="212996" name="Rectangle 4"/>
          <p:cNvSpPr>
            <a:spLocks noGrp="1" noChangeArrowheads="1"/>
          </p:cNvSpPr>
          <p:nvPr>
            <p:ph sz="half" idx="2"/>
          </p:nvPr>
        </p:nvSpPr>
        <p:spPr>
          <a:xfrm>
            <a:off x="3657600" y="1295401"/>
            <a:ext cx="5334000" cy="4343400"/>
          </a:xfrm>
        </p:spPr>
        <p:txBody>
          <a:bodyPr lIns="90488" tIns="44450" rIns="90488" bIns="44450" rtlCol="0">
            <a:noAutofit/>
          </a:bodyPr>
          <a:lstStyle/>
          <a:p>
            <a:pPr eaLnBrk="1" fontAlgn="auto" hangingPunct="1">
              <a:spcAft>
                <a:spcPts val="0"/>
              </a:spcAft>
              <a:defRPr/>
            </a:pPr>
            <a:r>
              <a:rPr lang="en-US" dirty="0" smtClean="0"/>
              <a:t>Metabolic endocrine problems</a:t>
            </a:r>
          </a:p>
          <a:p>
            <a:pPr eaLnBrk="1" fontAlgn="auto" hangingPunct="1">
              <a:spcAft>
                <a:spcPts val="0"/>
              </a:spcAft>
              <a:defRPr/>
            </a:pPr>
            <a:r>
              <a:rPr lang="en-US" dirty="0" smtClean="0"/>
              <a:t>Hypothermia</a:t>
            </a:r>
          </a:p>
          <a:p>
            <a:pPr eaLnBrk="1" fontAlgn="auto" hangingPunct="1">
              <a:spcAft>
                <a:spcPts val="0"/>
              </a:spcAft>
              <a:defRPr/>
            </a:pPr>
            <a:r>
              <a:rPr lang="en-US" dirty="0" smtClean="0"/>
              <a:t>Hypoglycemia</a:t>
            </a:r>
          </a:p>
          <a:p>
            <a:pPr eaLnBrk="1" fontAlgn="auto" hangingPunct="1">
              <a:spcAft>
                <a:spcPts val="0"/>
              </a:spcAft>
              <a:defRPr/>
            </a:pPr>
            <a:r>
              <a:rPr lang="en-US" dirty="0" err="1" smtClean="0"/>
              <a:t>Hyponatremia</a:t>
            </a:r>
            <a:endParaRPr lang="en-US" dirty="0" smtClean="0"/>
          </a:p>
          <a:p>
            <a:pPr eaLnBrk="1" fontAlgn="auto" hangingPunct="1">
              <a:spcAft>
                <a:spcPts val="0"/>
              </a:spcAft>
              <a:defRPr/>
            </a:pPr>
            <a:r>
              <a:rPr lang="en-US" dirty="0" smtClean="0"/>
              <a:t>Hyper/hypo </a:t>
            </a:r>
            <a:r>
              <a:rPr lang="en-US" dirty="0" err="1" smtClean="0"/>
              <a:t>thyroidism</a:t>
            </a:r>
            <a:endParaRPr lang="en-US" dirty="0" smtClean="0"/>
          </a:p>
          <a:p>
            <a:pPr eaLnBrk="1" fontAlgn="auto" hangingPunct="1">
              <a:spcAft>
                <a:spcPts val="0"/>
              </a:spcAft>
              <a:defRPr/>
            </a:pPr>
            <a:r>
              <a:rPr lang="en-US" dirty="0" smtClean="0"/>
              <a:t>Pre-existing cognitive disorder (dementia, Parkinson)</a:t>
            </a:r>
          </a:p>
          <a:p>
            <a:pPr eaLnBrk="1" fontAlgn="auto" hangingPunct="1">
              <a:spcAft>
                <a:spcPts val="0"/>
              </a:spcAft>
              <a:defRPr/>
            </a:pPr>
            <a:r>
              <a:rPr lang="en-US" dirty="0" smtClean="0"/>
              <a:t>Infection - Sepsis</a:t>
            </a:r>
          </a:p>
        </p:txBody>
      </p:sp>
    </p:spTree>
    <p:extLst>
      <p:ext uri="{BB962C8B-B14F-4D97-AF65-F5344CB8AC3E}">
        <p14:creationId xmlns:p14="http://schemas.microsoft.com/office/powerpoint/2010/main" val="2967491046"/>
      </p:ext>
    </p:extLst>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What CAUSES Delirium</a:t>
            </a:r>
            <a:endParaRPr lang="en-US" dirty="0"/>
          </a:p>
        </p:txBody>
      </p:sp>
      <p:sp>
        <p:nvSpPr>
          <p:cNvPr id="5" name="Content Placeholder 4"/>
          <p:cNvSpPr>
            <a:spLocks noGrp="1"/>
          </p:cNvSpPr>
          <p:nvPr>
            <p:ph idx="1"/>
          </p:nvPr>
        </p:nvSpPr>
        <p:spPr>
          <a:xfrm>
            <a:off x="0" y="990600"/>
            <a:ext cx="8991600" cy="5211763"/>
          </a:xfrm>
        </p:spPr>
        <p:txBody>
          <a:bodyPr>
            <a:normAutofit lnSpcReduction="10000"/>
          </a:bodyPr>
          <a:lstStyle/>
          <a:p>
            <a:r>
              <a:rPr lang="en-US" dirty="0" smtClean="0"/>
              <a:t>D:  Drug use, Dementia</a:t>
            </a:r>
          </a:p>
          <a:p>
            <a:r>
              <a:rPr lang="en-US" dirty="0" smtClean="0"/>
              <a:t>E:  Electrolytes (</a:t>
            </a:r>
            <a:r>
              <a:rPr lang="en-US" i="1" dirty="0" err="1" smtClean="0"/>
              <a:t>Hyponatremia</a:t>
            </a:r>
            <a:r>
              <a:rPr lang="en-US" i="1" dirty="0" smtClean="0"/>
              <a:t>, hypoxemia)</a:t>
            </a:r>
          </a:p>
          <a:p>
            <a:r>
              <a:rPr lang="en-US" dirty="0" smtClean="0"/>
              <a:t>L:  Lungs, liver, heart, brain, kidney</a:t>
            </a:r>
          </a:p>
          <a:p>
            <a:r>
              <a:rPr lang="en-US" dirty="0" smtClean="0"/>
              <a:t>I:  Infection (</a:t>
            </a:r>
            <a:r>
              <a:rPr lang="en-US" i="1" dirty="0" smtClean="0"/>
              <a:t>UTI, Respiratory infection)</a:t>
            </a:r>
            <a:endParaRPr lang="en-US" dirty="0" smtClean="0"/>
          </a:p>
          <a:p>
            <a:r>
              <a:rPr lang="en-US" dirty="0" smtClean="0"/>
              <a:t>R:  Rx (Medications) (</a:t>
            </a:r>
            <a:r>
              <a:rPr lang="en-US" i="1" dirty="0" smtClean="0"/>
              <a:t>Reduced sensory input: 	blindness, deafness, darkness)</a:t>
            </a:r>
            <a:endParaRPr lang="en-US" dirty="0" smtClean="0"/>
          </a:p>
          <a:p>
            <a:r>
              <a:rPr lang="en-US" dirty="0" smtClean="0"/>
              <a:t>I:  Injury, stress, pain, </a:t>
            </a:r>
            <a:r>
              <a:rPr lang="en-US" i="1" dirty="0" smtClean="0"/>
              <a:t>Intracranial problems</a:t>
            </a:r>
          </a:p>
          <a:p>
            <a:r>
              <a:rPr lang="en-US" dirty="0" smtClean="0"/>
              <a:t>U:  Unfamiliar environment, </a:t>
            </a:r>
            <a:r>
              <a:rPr lang="en-US" i="1" dirty="0" smtClean="0"/>
              <a:t>Urinary problems</a:t>
            </a:r>
            <a:endParaRPr lang="en-US" dirty="0" smtClean="0"/>
          </a:p>
          <a:p>
            <a:r>
              <a:rPr lang="en-US" dirty="0" smtClean="0"/>
              <a:t>M:  Metabolic </a:t>
            </a:r>
            <a:r>
              <a:rPr lang="en-US" i="1" dirty="0" smtClean="0"/>
              <a:t>(Myocardial problems)</a:t>
            </a:r>
            <a:endParaRPr lang="en-US" dirty="0" smtClean="0"/>
          </a:p>
          <a:p>
            <a:pPr marL="0" indent="0">
              <a:buNone/>
            </a:pPr>
            <a:r>
              <a:rPr lang="en-US" sz="1800" dirty="0" smtClean="0"/>
              <a:t>Inouye, SK. Connecticut Medicine 1993, 57: 306-315</a:t>
            </a:r>
          </a:p>
          <a:p>
            <a:endParaRPr lang="en-US" dirty="0"/>
          </a:p>
        </p:txBody>
      </p:sp>
    </p:spTree>
    <p:extLst>
      <p:ext uri="{BB962C8B-B14F-4D97-AF65-F5344CB8AC3E}">
        <p14:creationId xmlns:p14="http://schemas.microsoft.com/office/powerpoint/2010/main" val="228697190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lIns="90488" tIns="44450" rIns="90488" bIns="44450" rtlCol="0">
            <a:normAutofit fontScale="90000"/>
          </a:bodyPr>
          <a:lstStyle/>
          <a:p>
            <a:pPr eaLnBrk="1" fontAlgn="auto" hangingPunct="1">
              <a:spcAft>
                <a:spcPts val="0"/>
              </a:spcAft>
              <a:defRPr/>
            </a:pPr>
            <a:r>
              <a:rPr lang="en-US" b="1" dirty="0" smtClean="0"/>
              <a:t>SIGNS &amp; SYMPTOMS</a:t>
            </a:r>
            <a:br>
              <a:rPr lang="en-US" b="1" dirty="0" smtClean="0"/>
            </a:br>
            <a:r>
              <a:rPr lang="en-US" b="1" dirty="0" smtClean="0"/>
              <a:t>Emergence Delirium/Agitation</a:t>
            </a:r>
          </a:p>
        </p:txBody>
      </p:sp>
      <p:sp>
        <p:nvSpPr>
          <p:cNvPr id="215043" name="Rectangle 3"/>
          <p:cNvSpPr>
            <a:spLocks noGrp="1" noChangeArrowheads="1"/>
          </p:cNvSpPr>
          <p:nvPr>
            <p:ph idx="1"/>
          </p:nvPr>
        </p:nvSpPr>
        <p:spPr>
          <a:xfrm>
            <a:off x="457200" y="1600200"/>
            <a:ext cx="8458200" cy="5257800"/>
          </a:xfrm>
        </p:spPr>
        <p:txBody>
          <a:bodyPr lIns="90488" tIns="44450" rIns="90488" bIns="44450" rtlCol="0">
            <a:normAutofit fontScale="40000" lnSpcReduction="20000"/>
          </a:bodyPr>
          <a:lstStyle/>
          <a:p>
            <a:pPr eaLnBrk="1" fontAlgn="auto" hangingPunct="1">
              <a:spcAft>
                <a:spcPts val="0"/>
              </a:spcAft>
              <a:defRPr/>
            </a:pPr>
            <a:r>
              <a:rPr lang="en-US" sz="8000" dirty="0" smtClean="0"/>
              <a:t>Responsive or unresponsive agitation</a:t>
            </a:r>
          </a:p>
          <a:p>
            <a:pPr eaLnBrk="1" fontAlgn="auto" hangingPunct="1">
              <a:spcAft>
                <a:spcPts val="0"/>
              </a:spcAft>
              <a:defRPr/>
            </a:pPr>
            <a:r>
              <a:rPr lang="en-US" sz="8000" dirty="0" smtClean="0"/>
              <a:t>Unable to follow commands</a:t>
            </a:r>
          </a:p>
          <a:p>
            <a:pPr eaLnBrk="1" fontAlgn="auto" hangingPunct="1">
              <a:spcAft>
                <a:spcPts val="0"/>
              </a:spcAft>
              <a:defRPr/>
            </a:pPr>
            <a:r>
              <a:rPr lang="en-US" sz="8000" dirty="0" smtClean="0"/>
              <a:t>Irrational talking, screaming, shouting </a:t>
            </a:r>
          </a:p>
          <a:p>
            <a:pPr eaLnBrk="1" fontAlgn="auto" hangingPunct="1">
              <a:spcAft>
                <a:spcPts val="0"/>
              </a:spcAft>
              <a:defRPr/>
            </a:pPr>
            <a:r>
              <a:rPr lang="en-US" sz="8000" dirty="0" smtClean="0"/>
              <a:t>Low saturation levels</a:t>
            </a:r>
          </a:p>
          <a:p>
            <a:pPr eaLnBrk="1" fontAlgn="auto" hangingPunct="1">
              <a:spcAft>
                <a:spcPts val="0"/>
              </a:spcAft>
              <a:defRPr/>
            </a:pPr>
            <a:r>
              <a:rPr lang="en-US" sz="8000" dirty="0" smtClean="0"/>
              <a:t>Restlessness          </a:t>
            </a:r>
            <a:r>
              <a:rPr lang="en-US" sz="8000" dirty="0"/>
              <a:t> </a:t>
            </a:r>
            <a:r>
              <a:rPr lang="en-US" sz="8000" dirty="0" smtClean="0"/>
              <a:t>    -Crying</a:t>
            </a:r>
          </a:p>
          <a:p>
            <a:pPr eaLnBrk="1" fontAlgn="auto" hangingPunct="1">
              <a:spcAft>
                <a:spcPts val="0"/>
              </a:spcAft>
              <a:defRPr/>
            </a:pPr>
            <a:r>
              <a:rPr lang="en-US" sz="8000" dirty="0" smtClean="0"/>
              <a:t>Disorientation               -Tachycardia</a:t>
            </a:r>
          </a:p>
          <a:p>
            <a:pPr eaLnBrk="1" fontAlgn="auto" hangingPunct="1">
              <a:spcAft>
                <a:spcPts val="0"/>
              </a:spcAft>
              <a:defRPr/>
            </a:pPr>
            <a:r>
              <a:rPr lang="en-US" sz="8000" dirty="0" smtClean="0"/>
              <a:t>Confusion                    -Verbalizations  </a:t>
            </a:r>
            <a:endParaRPr lang="en-US" sz="8000" dirty="0"/>
          </a:p>
          <a:p>
            <a:pPr eaLnBrk="1" fontAlgn="auto" hangingPunct="1">
              <a:spcAft>
                <a:spcPts val="0"/>
              </a:spcAft>
              <a:defRPr/>
            </a:pPr>
            <a:r>
              <a:rPr lang="en-US" sz="8000" dirty="0" err="1" smtClean="0"/>
              <a:t>Hypercarbia</a:t>
            </a:r>
            <a:r>
              <a:rPr lang="en-US" sz="8000" dirty="0" smtClean="0"/>
              <a:t>                 -</a:t>
            </a:r>
            <a:r>
              <a:rPr lang="en-US" sz="8000" dirty="0"/>
              <a:t>Cerebral </a:t>
            </a:r>
            <a:r>
              <a:rPr lang="en-US" sz="8000" dirty="0" smtClean="0"/>
              <a:t>hypoxia</a:t>
            </a:r>
          </a:p>
          <a:p>
            <a:pPr eaLnBrk="1" fontAlgn="auto" hangingPunct="1">
              <a:spcAft>
                <a:spcPts val="0"/>
              </a:spcAft>
              <a:defRPr/>
            </a:pPr>
            <a:r>
              <a:rPr lang="en-US" sz="8000" dirty="0" smtClean="0"/>
              <a:t>Screaming	</a:t>
            </a:r>
            <a:r>
              <a:rPr lang="en-US" sz="8000" dirty="0"/>
              <a:t>	 </a:t>
            </a:r>
            <a:r>
              <a:rPr lang="en-US" sz="8000" dirty="0" smtClean="0"/>
              <a:t>      -Profanities</a:t>
            </a:r>
          </a:p>
          <a:p>
            <a:pPr marL="0" indent="0" eaLnBrk="1" fontAlgn="auto" hangingPunct="1">
              <a:spcAft>
                <a:spcPts val="0"/>
              </a:spcAft>
              <a:buNone/>
              <a:defRPr/>
            </a:pPr>
            <a:r>
              <a:rPr lang="en-US" sz="8000" dirty="0" smtClean="0"/>
              <a:t>         </a:t>
            </a:r>
            <a:endParaRPr lang="en-US" sz="8000" dirty="0"/>
          </a:p>
          <a:p>
            <a:pPr eaLnBrk="1" fontAlgn="auto" hangingPunct="1">
              <a:spcAft>
                <a:spcPts val="0"/>
              </a:spcAft>
              <a:defRPr/>
            </a:pPr>
            <a:endParaRPr lang="en-US" sz="8000" b="1" dirty="0" smtClean="0"/>
          </a:p>
          <a:p>
            <a:pPr eaLnBrk="1" fontAlgn="auto" hangingPunct="1">
              <a:spcAft>
                <a:spcPts val="0"/>
              </a:spcAft>
              <a:defRPr/>
            </a:pPr>
            <a:endParaRPr lang="en-US" b="1" dirty="0" smtClean="0"/>
          </a:p>
        </p:txBody>
      </p:sp>
    </p:spTree>
    <p:extLst>
      <p:ext uri="{BB962C8B-B14F-4D97-AF65-F5344CB8AC3E}">
        <p14:creationId xmlns:p14="http://schemas.microsoft.com/office/powerpoint/2010/main" val="3671886168"/>
      </p:ext>
    </p:extLst>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Routine delirium assessment in PACU </a:t>
            </a:r>
          </a:p>
        </p:txBody>
      </p:sp>
      <p:sp>
        <p:nvSpPr>
          <p:cNvPr id="6" name="Content Placeholder 5"/>
          <p:cNvSpPr>
            <a:spLocks noGrp="1"/>
          </p:cNvSpPr>
          <p:nvPr>
            <p:ph idx="1"/>
          </p:nvPr>
        </p:nvSpPr>
        <p:spPr>
          <a:xfrm>
            <a:off x="76200" y="1600200"/>
            <a:ext cx="9067800" cy="4525963"/>
          </a:xfrm>
        </p:spPr>
        <p:txBody>
          <a:bodyPr>
            <a:normAutofit lnSpcReduction="10000"/>
          </a:bodyPr>
          <a:lstStyle/>
          <a:p>
            <a:r>
              <a:rPr lang="en-US" dirty="0"/>
              <a:t>M</a:t>
            </a:r>
            <a:r>
              <a:rPr lang="en-US" dirty="0" smtClean="0"/>
              <a:t>ay be useful in identifying patients </a:t>
            </a:r>
          </a:p>
          <a:p>
            <a:r>
              <a:rPr lang="en-US" dirty="0" smtClean="0"/>
              <a:t>Could help in directing patients to receive appropriate postop care. </a:t>
            </a:r>
          </a:p>
          <a:p>
            <a:r>
              <a:rPr lang="en-US" dirty="0" smtClean="0"/>
              <a:t>Diagnosis is limited due to lack of validated delirium-screening instruments</a:t>
            </a:r>
          </a:p>
          <a:p>
            <a:pPr lvl="1"/>
            <a:r>
              <a:rPr lang="en-US" dirty="0" smtClean="0"/>
              <a:t>Diagnostic &amp; Statistical Manual of Mental Disorders (DSM-IV) “Gold Standard” for diagnosing delirium</a:t>
            </a:r>
          </a:p>
          <a:p>
            <a:pPr lvl="2"/>
            <a:r>
              <a:rPr lang="en-US" sz="2800" dirty="0" smtClean="0"/>
              <a:t>very time consuming to apply in a busy PACU </a:t>
            </a:r>
          </a:p>
          <a:p>
            <a:pPr lvl="2"/>
            <a:r>
              <a:rPr lang="en-US" sz="2800" dirty="0" smtClean="0"/>
              <a:t>requires intensive training to use</a:t>
            </a:r>
          </a:p>
          <a:p>
            <a:endParaRPr lang="en-US" dirty="0"/>
          </a:p>
        </p:txBody>
      </p:sp>
    </p:spTree>
    <p:extLst>
      <p:ext uri="{BB962C8B-B14F-4D97-AF65-F5344CB8AC3E}">
        <p14:creationId xmlns:p14="http://schemas.microsoft.com/office/powerpoint/2010/main" val="118001065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Literature Concerns</a:t>
            </a:r>
            <a:endParaRPr lang="en-US" dirty="0"/>
          </a:p>
        </p:txBody>
      </p:sp>
      <p:sp>
        <p:nvSpPr>
          <p:cNvPr id="3" name="Content Placeholder 2"/>
          <p:cNvSpPr>
            <a:spLocks noGrp="1"/>
          </p:cNvSpPr>
          <p:nvPr>
            <p:ph idx="1"/>
          </p:nvPr>
        </p:nvSpPr>
        <p:spPr>
          <a:xfrm>
            <a:off x="0" y="1143000"/>
            <a:ext cx="9144000" cy="5562600"/>
          </a:xfrm>
        </p:spPr>
        <p:txBody>
          <a:bodyPr>
            <a:normAutofit/>
          </a:bodyPr>
          <a:lstStyle/>
          <a:p>
            <a:r>
              <a:rPr lang="en-US" dirty="0" smtClean="0">
                <a:latin typeface="Calibri" panose="020F0502020204030204" pitchFamily="34" charset="0"/>
              </a:rPr>
              <a:t>Delirium is not recognized in 2/3 of the PACU cases. </a:t>
            </a:r>
          </a:p>
          <a:p>
            <a:r>
              <a:rPr lang="en-US" dirty="0" smtClean="0">
                <a:latin typeface="Calibri" panose="020F0502020204030204" pitchFamily="34" charset="0"/>
              </a:rPr>
              <a:t>Initiating monitoring for delirium the 1</a:t>
            </a:r>
            <a:r>
              <a:rPr lang="en-US" baseline="30000" dirty="0" smtClean="0">
                <a:latin typeface="Calibri" panose="020F0502020204030204" pitchFamily="34" charset="0"/>
              </a:rPr>
              <a:t>st</a:t>
            </a:r>
            <a:r>
              <a:rPr lang="en-US" dirty="0" smtClean="0">
                <a:latin typeface="Calibri" panose="020F0502020204030204" pitchFamily="34" charset="0"/>
              </a:rPr>
              <a:t> postop day instead of in the PACU would have missed 53% of patients  experiencing delirium.</a:t>
            </a:r>
          </a:p>
          <a:p>
            <a:r>
              <a:rPr lang="en-US" dirty="0" smtClean="0">
                <a:latin typeface="Calibri" panose="020F0502020204030204" pitchFamily="34" charset="0"/>
              </a:rPr>
              <a:t>Delirium  in the PACU is common but not universal. </a:t>
            </a:r>
          </a:p>
          <a:p>
            <a:r>
              <a:rPr lang="en-US" dirty="0" smtClean="0">
                <a:latin typeface="Calibri" panose="020F0502020204030204" pitchFamily="34" charset="0"/>
              </a:rPr>
              <a:t>Subsequent delirium continues postop with a decline in cognitive function.</a:t>
            </a:r>
          </a:p>
          <a:p>
            <a:r>
              <a:rPr lang="en-US" dirty="0" smtClean="0">
                <a:latin typeface="Calibri" panose="020F0502020204030204" pitchFamily="34" charset="0"/>
              </a:rPr>
              <a:t>Mortality/Morbidity: if develop during hospitalization mortality rate 22-76% with high rate of death after discharge</a:t>
            </a:r>
          </a:p>
          <a:p>
            <a:endParaRPr lang="en-US" dirty="0">
              <a:latin typeface="Calibri" panose="020F0502020204030204" pitchFamily="34" charset="0"/>
            </a:endParaRPr>
          </a:p>
        </p:txBody>
      </p:sp>
    </p:spTree>
    <p:extLst>
      <p:ext uri="{BB962C8B-B14F-4D97-AF65-F5344CB8AC3E}">
        <p14:creationId xmlns:p14="http://schemas.microsoft.com/office/powerpoint/2010/main" val="247854152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t>Nursing Delirium Screening Scale (Nu-DESC)</a:t>
            </a:r>
            <a:r>
              <a:rPr lang="en-US" sz="2800" b="1" dirty="0" smtClean="0"/>
              <a:t> </a:t>
            </a:r>
            <a:r>
              <a:rPr lang="en-US" sz="2800" b="1" i="1" dirty="0" smtClean="0"/>
              <a:t>Otter &amp; colleagues</a:t>
            </a:r>
            <a:endParaRPr lang="en-US" b="1" i="1" dirty="0"/>
          </a:p>
        </p:txBody>
      </p:sp>
      <p:sp>
        <p:nvSpPr>
          <p:cNvPr id="3" name="Content Placeholder 2"/>
          <p:cNvSpPr>
            <a:spLocks noGrp="1"/>
          </p:cNvSpPr>
          <p:nvPr>
            <p:ph idx="1"/>
          </p:nvPr>
        </p:nvSpPr>
        <p:spPr>
          <a:xfrm>
            <a:off x="0" y="1371600"/>
            <a:ext cx="9144000" cy="4754563"/>
          </a:xfrm>
        </p:spPr>
        <p:txBody>
          <a:bodyPr>
            <a:normAutofit fontScale="92500" lnSpcReduction="10000"/>
          </a:bodyPr>
          <a:lstStyle/>
          <a:p>
            <a:r>
              <a:rPr lang="en-US" i="1" dirty="0" smtClean="0"/>
              <a:t>1.  Disorientation</a:t>
            </a:r>
          </a:p>
          <a:p>
            <a:pPr lvl="1"/>
            <a:r>
              <a:rPr lang="en-US" i="1" dirty="0" smtClean="0"/>
              <a:t>Verbal or behavioral manifestation of not being oriented to time or place or misperceiving persons in the environment				0  1   2</a:t>
            </a:r>
          </a:p>
          <a:p>
            <a:r>
              <a:rPr lang="en-US" i="1" dirty="0" smtClean="0"/>
              <a:t>2. </a:t>
            </a:r>
            <a:r>
              <a:rPr lang="en-US" i="1" dirty="0"/>
              <a:t> </a:t>
            </a:r>
            <a:r>
              <a:rPr lang="en-US" i="1" dirty="0" smtClean="0"/>
              <a:t>Inappropriate Behavior</a:t>
            </a:r>
          </a:p>
          <a:p>
            <a:pPr lvl="1"/>
            <a:r>
              <a:rPr lang="en-US" i="1" dirty="0" smtClean="0"/>
              <a:t>Behavior inappropriate to place, for the persons, or both: pulling at tubes, dressing; attempting to get out of bed when contraindicated		0  1   2</a:t>
            </a:r>
          </a:p>
          <a:p>
            <a:r>
              <a:rPr lang="en-US" i="1" dirty="0" smtClean="0"/>
              <a:t>3.  Inappropriate Communication</a:t>
            </a:r>
          </a:p>
          <a:p>
            <a:pPr lvl="1"/>
            <a:r>
              <a:rPr lang="en-US" i="1" dirty="0"/>
              <a:t>inappropriate to </a:t>
            </a:r>
            <a:r>
              <a:rPr lang="en-US" i="1" dirty="0" smtClean="0"/>
              <a:t>place; </a:t>
            </a:r>
            <a:r>
              <a:rPr lang="en-US" i="1" dirty="0"/>
              <a:t>for the </a:t>
            </a:r>
            <a:r>
              <a:rPr lang="en-US" i="1" dirty="0" smtClean="0"/>
              <a:t>persons; </a:t>
            </a:r>
            <a:r>
              <a:rPr lang="en-US" i="1" dirty="0"/>
              <a:t>or both</a:t>
            </a:r>
            <a:r>
              <a:rPr lang="en-US" i="1" dirty="0" smtClean="0"/>
              <a:t>:									0  1   2</a:t>
            </a:r>
          </a:p>
          <a:p>
            <a:pPr lvl="1"/>
            <a:endParaRPr lang="en-US" i="1" dirty="0" smtClean="0"/>
          </a:p>
        </p:txBody>
      </p:sp>
    </p:spTree>
    <p:extLst>
      <p:ext uri="{BB962C8B-B14F-4D97-AF65-F5344CB8AC3E}">
        <p14:creationId xmlns:p14="http://schemas.microsoft.com/office/powerpoint/2010/main" val="392179411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a:t>Nursing Delirium Screening Scale (Nu-DESC)</a:t>
            </a:r>
          </a:p>
        </p:txBody>
      </p:sp>
      <p:sp>
        <p:nvSpPr>
          <p:cNvPr id="3" name="Content Placeholder 2"/>
          <p:cNvSpPr>
            <a:spLocks noGrp="1"/>
          </p:cNvSpPr>
          <p:nvPr>
            <p:ph idx="1"/>
          </p:nvPr>
        </p:nvSpPr>
        <p:spPr>
          <a:xfrm>
            <a:off x="0" y="1371600"/>
            <a:ext cx="9144000" cy="4754563"/>
          </a:xfrm>
        </p:spPr>
        <p:txBody>
          <a:bodyPr>
            <a:normAutofit lnSpcReduction="10000"/>
          </a:bodyPr>
          <a:lstStyle/>
          <a:p>
            <a:r>
              <a:rPr lang="en-US" i="1" dirty="0"/>
              <a:t>4.  </a:t>
            </a:r>
            <a:r>
              <a:rPr lang="en-US" i="1" dirty="0" smtClean="0"/>
              <a:t>Illusions/hallucinations	</a:t>
            </a:r>
          </a:p>
          <a:p>
            <a:pPr lvl="1"/>
            <a:r>
              <a:rPr lang="en-US" i="1" dirty="0" smtClean="0"/>
              <a:t>Seeing or hearing things that are not there; distortions of visual objects.			0   1   2</a:t>
            </a:r>
          </a:p>
          <a:p>
            <a:endParaRPr lang="en-US" i="1" dirty="0"/>
          </a:p>
          <a:p>
            <a:r>
              <a:rPr lang="en-US" i="1" dirty="0"/>
              <a:t>5.  Psychomotor </a:t>
            </a:r>
            <a:r>
              <a:rPr lang="en-US" i="1" dirty="0" smtClean="0"/>
              <a:t>retardation</a:t>
            </a:r>
          </a:p>
          <a:p>
            <a:pPr lvl="1"/>
            <a:r>
              <a:rPr lang="en-US" i="1" dirty="0" smtClean="0"/>
              <a:t>Delayed responsiveness, few or no spontaneous actions/words; (patients are prodded, reaction is deferred, patient is not </a:t>
            </a:r>
            <a:r>
              <a:rPr lang="en-US" i="1" dirty="0" err="1" smtClean="0"/>
              <a:t>arousable</a:t>
            </a:r>
            <a:r>
              <a:rPr lang="en-US" i="1" dirty="0" smtClean="0"/>
              <a:t>)		0   1    2</a:t>
            </a:r>
          </a:p>
          <a:p>
            <a:pPr marL="457200" lvl="1" indent="0">
              <a:buNone/>
            </a:pPr>
            <a:r>
              <a:rPr lang="en-US" i="1" dirty="0"/>
              <a:t>	</a:t>
            </a:r>
            <a:r>
              <a:rPr lang="en-US" i="1" dirty="0" smtClean="0"/>
              <a:t>	Delirium					≥  2     &lt;2</a:t>
            </a:r>
          </a:p>
          <a:p>
            <a:pPr marL="457200" lvl="1" indent="0">
              <a:buNone/>
            </a:pPr>
            <a:r>
              <a:rPr lang="en-US" i="1" dirty="0"/>
              <a:t>	</a:t>
            </a:r>
            <a:r>
              <a:rPr lang="en-US" i="1" dirty="0" smtClean="0"/>
              <a:t>						         YES    NO</a:t>
            </a:r>
            <a:endParaRPr lang="en-US" i="1" dirty="0"/>
          </a:p>
          <a:p>
            <a:endParaRPr lang="en-US" dirty="0"/>
          </a:p>
        </p:txBody>
      </p:sp>
    </p:spTree>
    <p:extLst>
      <p:ext uri="{BB962C8B-B14F-4D97-AF65-F5344CB8AC3E}">
        <p14:creationId xmlns:p14="http://schemas.microsoft.com/office/powerpoint/2010/main" val="2634926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Morbid Obesity</a:t>
            </a:r>
            <a:br>
              <a:rPr lang="en-US" dirty="0" smtClean="0"/>
            </a:br>
            <a:r>
              <a:rPr lang="en-US" dirty="0" smtClean="0"/>
              <a:t>Physiologic changes </a:t>
            </a:r>
            <a:endParaRPr lang="en-US" dirty="0"/>
          </a:p>
        </p:txBody>
      </p:sp>
      <p:sp>
        <p:nvSpPr>
          <p:cNvPr id="3" name="Content Placeholder 2"/>
          <p:cNvSpPr>
            <a:spLocks noGrp="1"/>
          </p:cNvSpPr>
          <p:nvPr>
            <p:ph sz="half" idx="1"/>
          </p:nvPr>
        </p:nvSpPr>
        <p:spPr/>
        <p:txBody>
          <a:bodyPr>
            <a:normAutofit lnSpcReduction="10000"/>
          </a:bodyPr>
          <a:lstStyle/>
          <a:p>
            <a:pPr lvl="1" eaLnBrk="1" hangingPunct="1"/>
            <a:r>
              <a:rPr lang="en-US" sz="3200" dirty="0"/>
              <a:t>Increased work of breathing</a:t>
            </a:r>
          </a:p>
          <a:p>
            <a:pPr lvl="1" eaLnBrk="1" hangingPunct="1"/>
            <a:r>
              <a:rPr lang="en-US" sz="3200" dirty="0"/>
              <a:t>Decreased lung volumes</a:t>
            </a:r>
          </a:p>
          <a:p>
            <a:pPr lvl="1" eaLnBrk="1" hangingPunct="1"/>
            <a:r>
              <a:rPr lang="en-US" sz="3200" dirty="0"/>
              <a:t>Decreased pulmonary compliance</a:t>
            </a:r>
          </a:p>
          <a:p>
            <a:pPr lvl="1" eaLnBrk="1" hangingPunct="1"/>
            <a:r>
              <a:rPr lang="en-US" sz="3200" dirty="0"/>
              <a:t>Diabetes</a:t>
            </a:r>
          </a:p>
          <a:p>
            <a:pPr lvl="1" eaLnBrk="1" hangingPunct="1"/>
            <a:r>
              <a:rPr lang="en-US" sz="3200" dirty="0"/>
              <a:t>Renal insufficiency</a:t>
            </a:r>
          </a:p>
          <a:p>
            <a:endParaRPr lang="en-US" dirty="0"/>
          </a:p>
        </p:txBody>
      </p:sp>
      <p:sp>
        <p:nvSpPr>
          <p:cNvPr id="4" name="Content Placeholder 3"/>
          <p:cNvSpPr>
            <a:spLocks noGrp="1"/>
          </p:cNvSpPr>
          <p:nvPr>
            <p:ph sz="half" idx="2"/>
          </p:nvPr>
        </p:nvSpPr>
        <p:spPr/>
        <p:txBody>
          <a:bodyPr>
            <a:normAutofit lnSpcReduction="10000"/>
          </a:bodyPr>
          <a:lstStyle/>
          <a:p>
            <a:pPr lvl="1" eaLnBrk="1" hangingPunct="1">
              <a:lnSpc>
                <a:spcPct val="90000"/>
              </a:lnSpc>
            </a:pPr>
            <a:r>
              <a:rPr lang="en-US" sz="3200" dirty="0"/>
              <a:t>Hypoventilation </a:t>
            </a:r>
          </a:p>
          <a:p>
            <a:pPr lvl="1" eaLnBrk="1" hangingPunct="1">
              <a:lnSpc>
                <a:spcPct val="90000"/>
              </a:lnSpc>
            </a:pPr>
            <a:r>
              <a:rPr lang="en-US" sz="3200" dirty="0"/>
              <a:t>hypoxemia </a:t>
            </a:r>
          </a:p>
          <a:p>
            <a:pPr lvl="1" eaLnBrk="1" hangingPunct="1">
              <a:lnSpc>
                <a:spcPct val="90000"/>
              </a:lnSpc>
            </a:pPr>
            <a:r>
              <a:rPr lang="en-US" sz="3200" dirty="0"/>
              <a:t>polycythemia</a:t>
            </a:r>
          </a:p>
          <a:p>
            <a:pPr lvl="1" eaLnBrk="1" hangingPunct="1">
              <a:lnSpc>
                <a:spcPct val="90000"/>
              </a:lnSpc>
            </a:pPr>
            <a:r>
              <a:rPr lang="en-US" sz="3200" dirty="0"/>
              <a:t>Coronary artery disease </a:t>
            </a:r>
          </a:p>
          <a:p>
            <a:pPr lvl="2" eaLnBrk="1" hangingPunct="1">
              <a:lnSpc>
                <a:spcPct val="90000"/>
              </a:lnSpc>
            </a:pPr>
            <a:r>
              <a:rPr lang="en-US" sz="3200" dirty="0"/>
              <a:t>Congestive heart failure</a:t>
            </a:r>
          </a:p>
          <a:p>
            <a:pPr lvl="1" eaLnBrk="1" hangingPunct="1">
              <a:lnSpc>
                <a:spcPct val="90000"/>
              </a:lnSpc>
            </a:pPr>
            <a:r>
              <a:rPr lang="en-US" sz="3200" dirty="0"/>
              <a:t>Fatty liver</a:t>
            </a:r>
          </a:p>
          <a:p>
            <a:endParaRPr lang="en-US" dirty="0"/>
          </a:p>
        </p:txBody>
      </p:sp>
    </p:spTree>
    <p:extLst>
      <p:ext uri="{BB962C8B-B14F-4D97-AF65-F5344CB8AC3E}">
        <p14:creationId xmlns:p14="http://schemas.microsoft.com/office/powerpoint/2010/main" val="42808092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Delirium Detection Score (DDS)</a:t>
            </a:r>
            <a:br>
              <a:rPr lang="en-US" dirty="0" smtClean="0"/>
            </a:br>
            <a:r>
              <a:rPr lang="en-US" dirty="0" smtClean="0"/>
              <a:t>Modified for PACU</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Orientation			    	0  1  4  7 	</a:t>
            </a:r>
          </a:p>
          <a:p>
            <a:pPr marL="514350" indent="-514350">
              <a:buAutoNum type="arabicPeriod"/>
            </a:pPr>
            <a:r>
              <a:rPr lang="en-US" dirty="0" smtClean="0"/>
              <a:t>Hallucinations		</a:t>
            </a:r>
            <a:r>
              <a:rPr lang="en-US" dirty="0"/>
              <a:t>	</a:t>
            </a:r>
            <a:r>
              <a:rPr lang="en-US" dirty="0" smtClean="0"/>
              <a:t>0  </a:t>
            </a:r>
            <a:r>
              <a:rPr lang="en-US" dirty="0"/>
              <a:t>1  4  7</a:t>
            </a:r>
          </a:p>
          <a:p>
            <a:pPr marL="514350" indent="-514350">
              <a:buAutoNum type="arabicPeriod" startAt="3"/>
            </a:pPr>
            <a:r>
              <a:rPr lang="en-US" dirty="0" smtClean="0"/>
              <a:t>Agitation				0  </a:t>
            </a:r>
            <a:r>
              <a:rPr lang="en-US" dirty="0"/>
              <a:t>1  4  </a:t>
            </a:r>
            <a:r>
              <a:rPr lang="en-US" dirty="0" smtClean="0"/>
              <a:t>7 </a:t>
            </a:r>
          </a:p>
          <a:p>
            <a:pPr marL="514350" indent="-514350">
              <a:buAutoNum type="arabicPeriod" startAt="4"/>
            </a:pPr>
            <a:r>
              <a:rPr lang="en-US" dirty="0" smtClean="0"/>
              <a:t>Anxiety					0  </a:t>
            </a:r>
            <a:r>
              <a:rPr lang="en-US" dirty="0"/>
              <a:t>1  4  </a:t>
            </a:r>
            <a:r>
              <a:rPr lang="en-US" dirty="0" smtClean="0"/>
              <a:t>7 </a:t>
            </a:r>
          </a:p>
          <a:p>
            <a:pPr marL="514350" indent="-514350">
              <a:buAutoNum type="arabicPeriod" startAt="4"/>
            </a:pPr>
            <a:r>
              <a:rPr lang="en-US" dirty="0" smtClean="0"/>
              <a:t>Paroxysmal sweating		</a:t>
            </a:r>
            <a:r>
              <a:rPr lang="en-US" dirty="0"/>
              <a:t>0  1  4  7</a:t>
            </a:r>
            <a:r>
              <a:rPr lang="en-US" sz="3200" dirty="0" smtClean="0"/>
              <a:t> </a:t>
            </a:r>
            <a:r>
              <a:rPr lang="en-US" sz="3200" i="1" dirty="0" smtClean="0"/>
              <a:t>Delirium</a:t>
            </a:r>
            <a:r>
              <a:rPr lang="en-US" sz="3200" dirty="0" smtClean="0"/>
              <a:t>                               	   ≥  8   &lt;8</a:t>
            </a:r>
          </a:p>
          <a:p>
            <a:pPr marL="400050" lvl="2" indent="0">
              <a:buNone/>
            </a:pPr>
            <a:r>
              <a:rPr lang="en-US" dirty="0"/>
              <a:t>	</a:t>
            </a:r>
            <a:r>
              <a:rPr lang="en-US" dirty="0" smtClean="0"/>
              <a:t>					   Yes      No</a:t>
            </a:r>
            <a:endParaRPr lang="en-US" dirty="0"/>
          </a:p>
          <a:p>
            <a:endParaRPr lang="en-US" dirty="0"/>
          </a:p>
          <a:p>
            <a:endParaRPr lang="en-US" dirty="0"/>
          </a:p>
        </p:txBody>
      </p:sp>
    </p:spTree>
    <p:extLst>
      <p:ext uri="{BB962C8B-B14F-4D97-AF65-F5344CB8AC3E}">
        <p14:creationId xmlns:p14="http://schemas.microsoft.com/office/powerpoint/2010/main" val="206508399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rtlCol="0">
            <a:normAutofit fontScale="90000"/>
          </a:bodyPr>
          <a:lstStyle/>
          <a:p>
            <a:pPr eaLnBrk="1" fontAlgn="auto" hangingPunct="1">
              <a:spcAft>
                <a:spcPts val="0"/>
              </a:spcAft>
              <a:defRPr/>
            </a:pPr>
            <a:r>
              <a:rPr lang="en-US" dirty="0" smtClean="0"/>
              <a:t>Confusion Assessment Method</a:t>
            </a:r>
            <a:br>
              <a:rPr lang="en-US" dirty="0" smtClean="0"/>
            </a:br>
            <a:r>
              <a:rPr lang="en-US" dirty="0" smtClean="0"/>
              <a:t>(CAM)</a:t>
            </a:r>
            <a:endParaRPr lang="en-US" dirty="0"/>
          </a:p>
        </p:txBody>
      </p:sp>
      <p:sp>
        <p:nvSpPr>
          <p:cNvPr id="77827" name="Content Placeholder 2"/>
          <p:cNvSpPr>
            <a:spLocks noGrp="1"/>
          </p:cNvSpPr>
          <p:nvPr>
            <p:ph idx="1"/>
          </p:nvPr>
        </p:nvSpPr>
        <p:spPr>
          <a:xfrm>
            <a:off x="0" y="1371600"/>
            <a:ext cx="9144000" cy="4754563"/>
          </a:xfrm>
        </p:spPr>
        <p:txBody>
          <a:bodyPr/>
          <a:lstStyle/>
          <a:p>
            <a:pPr eaLnBrk="1" hangingPunct="1"/>
            <a:r>
              <a:rPr lang="en-US" dirty="0" smtClean="0"/>
              <a:t>1. Acute change in mental status with 	fluctuating course (</a:t>
            </a:r>
            <a:r>
              <a:rPr lang="en-US" i="1" dirty="0" smtClean="0"/>
              <a:t>family member or nurse 	responds to question of and acute changes 	in mental status from baseline)</a:t>
            </a:r>
            <a:endParaRPr lang="en-US" dirty="0" smtClean="0"/>
          </a:p>
          <a:p>
            <a:pPr eaLnBrk="1" hangingPunct="1"/>
            <a:r>
              <a:rPr lang="en-US" dirty="0" smtClean="0"/>
              <a:t>2.  Inattention (</a:t>
            </a:r>
            <a:r>
              <a:rPr lang="en-US" i="1" dirty="0" smtClean="0"/>
              <a:t> Did the </a:t>
            </a:r>
            <a:r>
              <a:rPr lang="en-US" i="1" dirty="0" err="1" smtClean="0"/>
              <a:t>pt</a:t>
            </a:r>
            <a:r>
              <a:rPr lang="en-US" i="1" dirty="0" smtClean="0"/>
              <a:t> have difficulty 	focusing attention or keeping track of what 	was being said)</a:t>
            </a:r>
            <a:endParaRPr lang="en-US" dirty="0" smtClean="0"/>
          </a:p>
        </p:txBody>
      </p:sp>
    </p:spTree>
    <p:extLst>
      <p:ext uri="{BB962C8B-B14F-4D97-AF65-F5344CB8AC3E}">
        <p14:creationId xmlns:p14="http://schemas.microsoft.com/office/powerpoint/2010/main" val="317529341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Confusion Assessment Method</a:t>
            </a:r>
            <a:br>
              <a:rPr lang="en-US" dirty="0"/>
            </a:br>
            <a:r>
              <a:rPr lang="en-US" dirty="0"/>
              <a:t>(CAM)</a:t>
            </a:r>
            <a:r>
              <a:rPr lang="en-US" dirty="0" smtClean="0"/>
              <a:t>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eaLnBrk="1" hangingPunct="1"/>
            <a:r>
              <a:rPr lang="en-US" dirty="0"/>
              <a:t>3.  Disorganized thinking </a:t>
            </a:r>
            <a:r>
              <a:rPr lang="en-US" i="1" dirty="0"/>
              <a:t>(Was the </a:t>
            </a:r>
            <a:r>
              <a:rPr lang="en-US" i="1" dirty="0" err="1"/>
              <a:t>pt</a:t>
            </a:r>
            <a:r>
              <a:rPr lang="en-US" i="1" dirty="0"/>
              <a:t> </a:t>
            </a:r>
            <a:r>
              <a:rPr lang="en-US" i="1" dirty="0" smtClean="0"/>
              <a:t>	thinking </a:t>
            </a:r>
            <a:r>
              <a:rPr lang="en-US" i="1" dirty="0"/>
              <a:t>incoherently – rambling, </a:t>
            </a:r>
            <a:r>
              <a:rPr lang="en-US" i="1" dirty="0" smtClean="0"/>
              <a:t>	irrelevant </a:t>
            </a:r>
            <a:r>
              <a:rPr lang="en-US" i="1" dirty="0"/>
              <a:t>conversation)</a:t>
            </a:r>
          </a:p>
          <a:p>
            <a:pPr eaLnBrk="1" hangingPunct="1"/>
            <a:r>
              <a:rPr lang="en-US" dirty="0"/>
              <a:t>4.  Altered </a:t>
            </a:r>
            <a:r>
              <a:rPr lang="en-US" dirty="0" smtClean="0"/>
              <a:t>LOC </a:t>
            </a:r>
            <a:r>
              <a:rPr lang="en-US" i="1" dirty="0" smtClean="0"/>
              <a:t>(Overall how would you 	rate this </a:t>
            </a:r>
            <a:r>
              <a:rPr lang="en-US" i="1" dirty="0" err="1" smtClean="0"/>
              <a:t>pt’s</a:t>
            </a:r>
            <a:r>
              <a:rPr lang="en-US" i="1" dirty="0" smtClean="0"/>
              <a:t> LOC – alert, vigilant, 	lethargic, stupor, coma)</a:t>
            </a:r>
            <a:endParaRPr lang="en-US" i="1" dirty="0"/>
          </a:p>
          <a:p>
            <a:pPr eaLnBrk="1" hangingPunct="1"/>
            <a:r>
              <a:rPr lang="en-US" dirty="0"/>
              <a:t>Diagnosis = 1 &amp; 2 plus either #3 or # 4</a:t>
            </a:r>
          </a:p>
          <a:p>
            <a:endParaRPr lang="en-US" dirty="0"/>
          </a:p>
        </p:txBody>
      </p:sp>
    </p:spTree>
    <p:extLst>
      <p:ext uri="{BB962C8B-B14F-4D97-AF65-F5344CB8AC3E}">
        <p14:creationId xmlns:p14="http://schemas.microsoft.com/office/powerpoint/2010/main" val="421053414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normAutofit fontScale="92500" lnSpcReduction="20000"/>
          </a:bodyPr>
          <a:lstStyle/>
          <a:p>
            <a:endParaRPr lang="pt-BR" sz="1800" dirty="0" smtClean="0"/>
          </a:p>
          <a:p>
            <a:endParaRPr lang="pt-BR" sz="1800" dirty="0"/>
          </a:p>
          <a:p>
            <a:endParaRPr lang="pt-BR" sz="1800" dirty="0" smtClean="0"/>
          </a:p>
          <a:p>
            <a:endParaRPr lang="pt-BR" sz="1800" dirty="0"/>
          </a:p>
          <a:p>
            <a:endParaRPr lang="pt-BR" sz="1800" dirty="0" smtClean="0"/>
          </a:p>
          <a:p>
            <a:endParaRPr lang="pt-BR" sz="1800" dirty="0"/>
          </a:p>
          <a:p>
            <a:endParaRPr lang="pt-BR" sz="1800" dirty="0" smtClean="0"/>
          </a:p>
          <a:p>
            <a:endParaRPr lang="pt-BR" sz="1800" dirty="0"/>
          </a:p>
          <a:p>
            <a:endParaRPr lang="pt-BR" sz="1800" dirty="0" smtClean="0"/>
          </a:p>
          <a:p>
            <a:endParaRPr lang="pt-BR" sz="1800" dirty="0"/>
          </a:p>
          <a:p>
            <a:endParaRPr lang="pt-BR" sz="1800" dirty="0" smtClean="0"/>
          </a:p>
          <a:p>
            <a:endParaRPr lang="pt-BR" sz="1800" dirty="0"/>
          </a:p>
          <a:p>
            <a:endParaRPr lang="pt-BR" sz="1800" dirty="0" smtClean="0"/>
          </a:p>
          <a:p>
            <a:endParaRPr lang="pt-BR" sz="1800" dirty="0"/>
          </a:p>
          <a:p>
            <a:r>
              <a:rPr lang="pt-BR" sz="1800" dirty="0" smtClean="0"/>
              <a:t>JAMA</a:t>
            </a:r>
            <a:r>
              <a:rPr lang="pt-BR" sz="1800" dirty="0"/>
              <a:t>. 2003;289(22):2983-2991. doi:10.1001/jama.289.22.2983</a:t>
            </a:r>
            <a:r>
              <a:rPr lang="pt-BR" dirty="0"/>
              <a:t>. </a:t>
            </a:r>
            <a:r>
              <a:rPr lang="pt-BR" dirty="0" smtClean="0"/>
              <a:t> </a:t>
            </a:r>
            <a:endParaRPr lang="pt-BR" dirty="0"/>
          </a:p>
          <a:p>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97"/>
          <a:stretch/>
        </p:blipFill>
        <p:spPr bwMode="auto">
          <a:xfrm>
            <a:off x="228600" y="152400"/>
            <a:ext cx="8686800"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46000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fontScale="90000"/>
          </a:bodyPr>
          <a:lstStyle/>
          <a:p>
            <a:r>
              <a:rPr lang="en-US" b="1" dirty="0" smtClean="0"/>
              <a:t>Pediatric Anesthesia Emergence Delirium Scale (PAED)</a:t>
            </a:r>
            <a:endParaRPr lang="en-US" b="1" dirty="0"/>
          </a:p>
        </p:txBody>
      </p:sp>
      <p:sp>
        <p:nvSpPr>
          <p:cNvPr id="3" name="Content Placeholder 2"/>
          <p:cNvSpPr>
            <a:spLocks noGrp="1"/>
          </p:cNvSpPr>
          <p:nvPr>
            <p:ph idx="1"/>
          </p:nvPr>
        </p:nvSpPr>
        <p:spPr>
          <a:xfrm>
            <a:off x="457200" y="1828800"/>
            <a:ext cx="8229600" cy="4297363"/>
          </a:xfrm>
        </p:spPr>
        <p:txBody>
          <a:bodyPr/>
          <a:lstStyle/>
          <a:p>
            <a:r>
              <a:rPr lang="en-US" dirty="0" smtClean="0"/>
              <a:t>Psychometric evaluation scale</a:t>
            </a:r>
          </a:p>
          <a:p>
            <a:r>
              <a:rPr lang="en-US" dirty="0" smtClean="0"/>
              <a:t>Focus is on behavioral signs &amp; symptoms</a:t>
            </a:r>
          </a:p>
          <a:p>
            <a:r>
              <a:rPr lang="en-US" dirty="0" smtClean="0"/>
              <a:t>Scoring can be problematic</a:t>
            </a:r>
            <a:endParaRPr lang="en-US" dirty="0"/>
          </a:p>
        </p:txBody>
      </p:sp>
    </p:spTree>
    <p:extLst>
      <p:ext uri="{BB962C8B-B14F-4D97-AF65-F5344CB8AC3E}">
        <p14:creationId xmlns:p14="http://schemas.microsoft.com/office/powerpoint/2010/main" val="316763474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8264697"/>
              </p:ext>
            </p:extLst>
          </p:nvPr>
        </p:nvGraphicFramePr>
        <p:xfrm>
          <a:off x="457200" y="838199"/>
          <a:ext cx="8229600" cy="4145408"/>
        </p:xfrm>
        <a:graphic>
          <a:graphicData uri="http://schemas.openxmlformats.org/drawingml/2006/table">
            <a:tbl>
              <a:tblPr firstRow="1" firstCol="1" bandRow="1">
                <a:tableStyleId>{5C22544A-7EE6-4342-B048-85BDC9FD1C3A}</a:tableStyleId>
              </a:tblPr>
              <a:tblGrid>
                <a:gridCol w="5206045"/>
                <a:gridCol w="3023555"/>
              </a:tblGrid>
              <a:tr h="415456">
                <a:tc>
                  <a:txBody>
                    <a:bodyPr/>
                    <a:lstStyle/>
                    <a:p>
                      <a:pPr marL="0" marR="0" algn="ctr">
                        <a:spcBef>
                          <a:spcPts val="0"/>
                        </a:spcBef>
                        <a:spcAft>
                          <a:spcPts val="0"/>
                        </a:spcAft>
                      </a:pPr>
                      <a:r>
                        <a:rPr lang="en-US" sz="2400" dirty="0">
                          <a:effectLst/>
                        </a:rPr>
                        <a:t>Criteria</a:t>
                      </a:r>
                      <a:endParaRPr lang="en-US" sz="2400" dirty="0">
                        <a:effectLst/>
                        <a:latin typeface="Arial"/>
                        <a:ea typeface="Times New Roman"/>
                        <a:cs typeface="Times New Roman"/>
                      </a:endParaRPr>
                    </a:p>
                  </a:txBody>
                  <a:tcPr marL="18088" marR="18088" marT="18088" marB="18088"/>
                </a:tc>
                <a:tc>
                  <a:txBody>
                    <a:bodyPr/>
                    <a:lstStyle/>
                    <a:p>
                      <a:pPr marL="0" marR="0" algn="ctr">
                        <a:spcBef>
                          <a:spcPts val="0"/>
                        </a:spcBef>
                        <a:spcAft>
                          <a:spcPts val="0"/>
                        </a:spcAft>
                      </a:pPr>
                      <a:r>
                        <a:rPr lang="en-US" sz="2400">
                          <a:effectLst/>
                        </a:rPr>
                        <a:t>Score</a:t>
                      </a:r>
                      <a:endParaRPr lang="en-US" sz="2400">
                        <a:effectLst/>
                        <a:latin typeface="Arial"/>
                        <a:ea typeface="Times New Roman"/>
                        <a:cs typeface="Times New Roman"/>
                      </a:endParaRPr>
                    </a:p>
                  </a:txBody>
                  <a:tcPr marL="18088" marR="18088" marT="18088" marB="18088"/>
                </a:tc>
              </a:tr>
              <a:tr h="1811573">
                <a:tc>
                  <a:txBody>
                    <a:bodyPr/>
                    <a:lstStyle/>
                    <a:p>
                      <a:pPr marL="0" marR="0" algn="l">
                        <a:spcBef>
                          <a:spcPts val="0"/>
                        </a:spcBef>
                        <a:spcAft>
                          <a:spcPts val="0"/>
                        </a:spcAft>
                      </a:pPr>
                      <a:r>
                        <a:rPr lang="en-US" sz="2400">
                          <a:effectLst/>
                        </a:rPr>
                        <a:t>1. Child makes eye contact with the provider</a:t>
                      </a:r>
                      <a:br>
                        <a:rPr lang="en-US" sz="2400">
                          <a:effectLst/>
                        </a:rPr>
                      </a:br>
                      <a:r>
                        <a:rPr lang="en-US" sz="2400">
                          <a:effectLst/>
                        </a:rPr>
                        <a:t>2. Child's actions are purposeful</a:t>
                      </a:r>
                      <a:br>
                        <a:rPr lang="en-US" sz="2400">
                          <a:effectLst/>
                        </a:rPr>
                      </a:br>
                      <a:r>
                        <a:rPr lang="en-US" sz="2400">
                          <a:effectLst/>
                        </a:rPr>
                        <a:t>3. The child is aware of his/her surroundings</a:t>
                      </a:r>
                      <a:endParaRPr lang="en-US" sz="2400">
                        <a:effectLst/>
                        <a:latin typeface="Arial"/>
                        <a:ea typeface="Times New Roman"/>
                        <a:cs typeface="Times New Roman"/>
                      </a:endParaRPr>
                    </a:p>
                  </a:txBody>
                  <a:tcPr marL="18088" marR="18088" marT="18088" marB="18088"/>
                </a:tc>
                <a:tc>
                  <a:txBody>
                    <a:bodyPr/>
                    <a:lstStyle/>
                    <a:p>
                      <a:pPr marL="0" marR="0" algn="l">
                        <a:spcBef>
                          <a:spcPts val="0"/>
                        </a:spcBef>
                        <a:spcAft>
                          <a:spcPts val="0"/>
                        </a:spcAft>
                      </a:pPr>
                      <a:r>
                        <a:rPr lang="en-US" sz="2400">
                          <a:effectLst/>
                        </a:rPr>
                        <a:t>4. Not at all</a:t>
                      </a:r>
                      <a:br>
                        <a:rPr lang="en-US" sz="2400">
                          <a:effectLst/>
                        </a:rPr>
                      </a:br>
                      <a:r>
                        <a:rPr lang="en-US" sz="2400">
                          <a:effectLst/>
                        </a:rPr>
                        <a:t>3. Just a little</a:t>
                      </a:r>
                      <a:br>
                        <a:rPr lang="en-US" sz="2400">
                          <a:effectLst/>
                        </a:rPr>
                      </a:br>
                      <a:r>
                        <a:rPr lang="en-US" sz="2400">
                          <a:effectLst/>
                        </a:rPr>
                        <a:t>2. Quite a bit</a:t>
                      </a:r>
                      <a:br>
                        <a:rPr lang="en-US" sz="2400">
                          <a:effectLst/>
                        </a:rPr>
                      </a:br>
                      <a:r>
                        <a:rPr lang="en-US" sz="2400">
                          <a:effectLst/>
                        </a:rPr>
                        <a:t>1. Very much</a:t>
                      </a:r>
                      <a:br>
                        <a:rPr lang="en-US" sz="2400">
                          <a:effectLst/>
                        </a:rPr>
                      </a:br>
                      <a:r>
                        <a:rPr lang="en-US" sz="2400">
                          <a:effectLst/>
                        </a:rPr>
                        <a:t>0. Extremely</a:t>
                      </a:r>
                      <a:endParaRPr lang="en-US" sz="2400">
                        <a:effectLst/>
                        <a:latin typeface="Arial"/>
                        <a:ea typeface="Times New Roman"/>
                        <a:cs typeface="Times New Roman"/>
                      </a:endParaRPr>
                    </a:p>
                  </a:txBody>
                  <a:tcPr marL="18088" marR="18088" marT="18088" marB="18088"/>
                </a:tc>
              </a:tr>
              <a:tr h="1811573">
                <a:tc>
                  <a:txBody>
                    <a:bodyPr/>
                    <a:lstStyle/>
                    <a:p>
                      <a:pPr marL="0" marR="0" algn="l">
                        <a:spcBef>
                          <a:spcPts val="0"/>
                        </a:spcBef>
                        <a:spcAft>
                          <a:spcPts val="0"/>
                        </a:spcAft>
                      </a:pPr>
                      <a:r>
                        <a:rPr lang="en-US" sz="2400" dirty="0">
                          <a:effectLst/>
                        </a:rPr>
                        <a:t>4. The child is restless</a:t>
                      </a:r>
                      <a:br>
                        <a:rPr lang="en-US" sz="2400" dirty="0">
                          <a:effectLst/>
                        </a:rPr>
                      </a:br>
                      <a:r>
                        <a:rPr lang="en-US" sz="2400" dirty="0">
                          <a:effectLst/>
                        </a:rPr>
                        <a:t>5.Child is inconsolable</a:t>
                      </a:r>
                      <a:endParaRPr lang="en-US" sz="2400" dirty="0">
                        <a:effectLst/>
                        <a:latin typeface="Arial"/>
                        <a:ea typeface="Times New Roman"/>
                        <a:cs typeface="Times New Roman"/>
                      </a:endParaRPr>
                    </a:p>
                  </a:txBody>
                  <a:tcPr marL="18088" marR="18088" marT="18088" marB="18088"/>
                </a:tc>
                <a:tc>
                  <a:txBody>
                    <a:bodyPr/>
                    <a:lstStyle/>
                    <a:p>
                      <a:pPr marL="0" marR="0" algn="l">
                        <a:spcBef>
                          <a:spcPts val="0"/>
                        </a:spcBef>
                        <a:spcAft>
                          <a:spcPts val="0"/>
                        </a:spcAft>
                      </a:pPr>
                      <a:r>
                        <a:rPr lang="en-US" sz="2400" dirty="0">
                          <a:effectLst/>
                        </a:rPr>
                        <a:t>0. Not at all</a:t>
                      </a:r>
                      <a:br>
                        <a:rPr lang="en-US" sz="2400" dirty="0">
                          <a:effectLst/>
                        </a:rPr>
                      </a:br>
                      <a:r>
                        <a:rPr lang="en-US" sz="2400" dirty="0">
                          <a:effectLst/>
                        </a:rPr>
                        <a:t>1. Just a little</a:t>
                      </a:r>
                      <a:br>
                        <a:rPr lang="en-US" sz="2400" dirty="0">
                          <a:effectLst/>
                        </a:rPr>
                      </a:br>
                      <a:r>
                        <a:rPr lang="en-US" sz="2400" dirty="0">
                          <a:effectLst/>
                        </a:rPr>
                        <a:t>2. Quite a bit</a:t>
                      </a:r>
                      <a:br>
                        <a:rPr lang="en-US" sz="2400" dirty="0">
                          <a:effectLst/>
                        </a:rPr>
                      </a:br>
                      <a:r>
                        <a:rPr lang="en-US" sz="2400" dirty="0">
                          <a:effectLst/>
                        </a:rPr>
                        <a:t>3. Very much</a:t>
                      </a:r>
                      <a:br>
                        <a:rPr lang="en-US" sz="2400" dirty="0">
                          <a:effectLst/>
                        </a:rPr>
                      </a:br>
                      <a:r>
                        <a:rPr lang="en-US" sz="2400" dirty="0">
                          <a:effectLst/>
                        </a:rPr>
                        <a:t>4. Extremely</a:t>
                      </a:r>
                      <a:endParaRPr lang="en-US" sz="2400" dirty="0">
                        <a:effectLst/>
                        <a:latin typeface="Arial"/>
                        <a:ea typeface="Times New Roman"/>
                        <a:cs typeface="Times New Roman"/>
                      </a:endParaRPr>
                    </a:p>
                  </a:txBody>
                  <a:tcPr marL="18088" marR="18088" marT="18088" marB="18088"/>
                </a:tc>
              </a:tr>
            </a:tbl>
          </a:graphicData>
        </a:graphic>
      </p:graphicFrame>
      <p:sp>
        <p:nvSpPr>
          <p:cNvPr id="3" name="Rectangle 2"/>
          <p:cNvSpPr/>
          <p:nvPr/>
        </p:nvSpPr>
        <p:spPr>
          <a:xfrm>
            <a:off x="152400" y="5029200"/>
            <a:ext cx="8839200" cy="1015663"/>
          </a:xfrm>
          <a:prstGeom prst="rect">
            <a:avLst/>
          </a:prstGeom>
        </p:spPr>
        <p:txBody>
          <a:bodyPr wrap="square">
            <a:spAutoFit/>
          </a:bodyPr>
          <a:lstStyle/>
          <a:p>
            <a:r>
              <a:rPr lang="en-US" sz="2000" dirty="0"/>
              <a:t>Each of these criteria is scored between O and 4 and the total score determines the presence of delirium. A score of &gt;10 may represent emergence delirium</a:t>
            </a:r>
          </a:p>
        </p:txBody>
      </p:sp>
      <p:sp>
        <p:nvSpPr>
          <p:cNvPr id="4" name="Rectangle 3"/>
          <p:cNvSpPr/>
          <p:nvPr/>
        </p:nvSpPr>
        <p:spPr>
          <a:xfrm>
            <a:off x="304800" y="5934670"/>
            <a:ext cx="8382000" cy="923330"/>
          </a:xfrm>
          <a:prstGeom prst="rect">
            <a:avLst/>
          </a:prstGeom>
        </p:spPr>
        <p:txBody>
          <a:bodyPr wrap="square">
            <a:spAutoFit/>
          </a:bodyPr>
          <a:lstStyle/>
          <a:p>
            <a:r>
              <a:rPr lang="en-US" dirty="0" err="1"/>
              <a:t>Sikich</a:t>
            </a:r>
            <a:r>
              <a:rPr lang="en-US" dirty="0"/>
              <a:t>, N. &amp; </a:t>
            </a:r>
            <a:r>
              <a:rPr lang="en-US" dirty="0" err="1"/>
              <a:t>Lerman</a:t>
            </a:r>
            <a:r>
              <a:rPr lang="en-US" dirty="0"/>
              <a:t>, J. (2004) Development and psychometric evaluation of the Pediatric Anesthesia Emergence Delirium scale.  </a:t>
            </a:r>
            <a:r>
              <a:rPr lang="en-US" i="1" dirty="0"/>
              <a:t>Anesthesiology, 100 (5) : 1138-1145</a:t>
            </a:r>
            <a:endParaRPr lang="en-US" dirty="0"/>
          </a:p>
        </p:txBody>
      </p:sp>
      <p:sp>
        <p:nvSpPr>
          <p:cNvPr id="5" name="Title 4"/>
          <p:cNvSpPr>
            <a:spLocks noGrp="1"/>
          </p:cNvSpPr>
          <p:nvPr>
            <p:ph type="title"/>
          </p:nvPr>
        </p:nvSpPr>
        <p:spPr>
          <a:xfrm>
            <a:off x="457200" y="0"/>
            <a:ext cx="8229600" cy="762000"/>
          </a:xfrm>
        </p:spPr>
        <p:txBody>
          <a:bodyPr/>
          <a:lstStyle/>
          <a:p>
            <a:r>
              <a:rPr lang="en-US" b="1" dirty="0" smtClean="0"/>
              <a:t>PAED</a:t>
            </a:r>
            <a:endParaRPr lang="en-US" b="1" dirty="0"/>
          </a:p>
        </p:txBody>
      </p:sp>
    </p:spTree>
    <p:extLst>
      <p:ext uri="{BB962C8B-B14F-4D97-AF65-F5344CB8AC3E}">
        <p14:creationId xmlns:p14="http://schemas.microsoft.com/office/powerpoint/2010/main" val="169597528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274638"/>
            <a:ext cx="8229600" cy="715962"/>
          </a:xfrm>
        </p:spPr>
        <p:txBody>
          <a:bodyPr>
            <a:normAutofit fontScale="90000"/>
          </a:bodyPr>
          <a:lstStyle/>
          <a:p>
            <a:pPr eaLnBrk="1" hangingPunct="1"/>
            <a:r>
              <a:rPr lang="en-US" dirty="0" smtClean="0"/>
              <a:t>Riker Sedation-Agitation Scale</a:t>
            </a:r>
          </a:p>
        </p:txBody>
      </p:sp>
      <p:sp>
        <p:nvSpPr>
          <p:cNvPr id="3" name="Content Placeholder 2"/>
          <p:cNvSpPr>
            <a:spLocks noGrp="1"/>
          </p:cNvSpPr>
          <p:nvPr>
            <p:ph idx="1"/>
          </p:nvPr>
        </p:nvSpPr>
        <p:spPr>
          <a:xfrm>
            <a:off x="152400" y="1143000"/>
            <a:ext cx="8991600" cy="5592763"/>
          </a:xfrm>
        </p:spPr>
        <p:txBody>
          <a:bodyPr rtlCol="0">
            <a:normAutofit fontScale="92500" lnSpcReduction="20000"/>
          </a:bodyPr>
          <a:lstStyle/>
          <a:p>
            <a:pPr eaLnBrk="1" fontAlgn="auto" hangingPunct="1">
              <a:spcAft>
                <a:spcPts val="0"/>
              </a:spcAft>
              <a:defRPr/>
            </a:pPr>
            <a:r>
              <a:rPr lang="en-US" u="sng" dirty="0" smtClean="0"/>
              <a:t>Agitated</a:t>
            </a:r>
          </a:p>
          <a:p>
            <a:pPr lvl="1" eaLnBrk="1" fontAlgn="auto" hangingPunct="1">
              <a:spcAft>
                <a:spcPts val="0"/>
              </a:spcAft>
              <a:defRPr/>
            </a:pPr>
            <a:r>
              <a:rPr lang="en-US" dirty="0" smtClean="0"/>
              <a:t>7  Dangerous agitation: tries to remove tubes, climbing 		out of bed, strikes at staff, thrashing about</a:t>
            </a:r>
          </a:p>
          <a:p>
            <a:pPr lvl="1" eaLnBrk="1" fontAlgn="auto" hangingPunct="1">
              <a:spcAft>
                <a:spcPts val="0"/>
              </a:spcAft>
              <a:defRPr/>
            </a:pPr>
            <a:r>
              <a:rPr lang="en-US" dirty="0" smtClean="0"/>
              <a:t>6  Very agitated:  Does not calm, frequent verbal 			reminders, physical restraints needed</a:t>
            </a:r>
          </a:p>
          <a:p>
            <a:pPr lvl="1" eaLnBrk="1" fontAlgn="auto" hangingPunct="1">
              <a:spcAft>
                <a:spcPts val="0"/>
              </a:spcAft>
              <a:defRPr/>
            </a:pPr>
            <a:r>
              <a:rPr lang="en-US" dirty="0" smtClean="0"/>
              <a:t>5  Agitated: anxious/mildly agitated; calms to verbal 		instructions</a:t>
            </a:r>
          </a:p>
          <a:p>
            <a:pPr eaLnBrk="1" fontAlgn="auto" hangingPunct="1">
              <a:spcAft>
                <a:spcPts val="0"/>
              </a:spcAft>
              <a:defRPr/>
            </a:pPr>
            <a:r>
              <a:rPr lang="en-US" u="sng" dirty="0" smtClean="0"/>
              <a:t>Non-Agitated</a:t>
            </a:r>
          </a:p>
          <a:p>
            <a:pPr lvl="1" eaLnBrk="1" fontAlgn="auto" hangingPunct="1">
              <a:spcAft>
                <a:spcPts val="0"/>
              </a:spcAft>
              <a:defRPr/>
            </a:pPr>
            <a:r>
              <a:rPr lang="en-US" dirty="0" smtClean="0"/>
              <a:t>4  Calm &amp; Cooperative:  awakens easily, follows 			commands</a:t>
            </a:r>
          </a:p>
          <a:p>
            <a:pPr lvl="1" eaLnBrk="1" fontAlgn="auto" hangingPunct="1">
              <a:spcAft>
                <a:spcPts val="0"/>
              </a:spcAft>
              <a:defRPr/>
            </a:pPr>
            <a:r>
              <a:rPr lang="en-US" dirty="0" smtClean="0"/>
              <a:t>3  Sedated:  difficult to arouse, Awakens to stimuli</a:t>
            </a:r>
          </a:p>
          <a:p>
            <a:pPr lvl="1" eaLnBrk="1" fontAlgn="auto" hangingPunct="1">
              <a:spcAft>
                <a:spcPts val="0"/>
              </a:spcAft>
              <a:defRPr/>
            </a:pPr>
            <a:r>
              <a:rPr lang="en-US" dirty="0" smtClean="0"/>
              <a:t>2  Very sedated: Arouses to physical stimuli but does 		not follow commands</a:t>
            </a:r>
          </a:p>
          <a:p>
            <a:pPr lvl="1" eaLnBrk="1" fontAlgn="auto" hangingPunct="1">
              <a:spcAft>
                <a:spcPts val="0"/>
              </a:spcAft>
              <a:defRPr/>
            </a:pPr>
            <a:r>
              <a:rPr lang="en-US" dirty="0" smtClean="0"/>
              <a:t>1 </a:t>
            </a:r>
            <a:r>
              <a:rPr lang="en-US" dirty="0" err="1" smtClean="0"/>
              <a:t>Unarousable</a:t>
            </a:r>
            <a:r>
              <a:rPr lang="en-US" dirty="0" smtClean="0"/>
              <a:t>: minimal or No response</a:t>
            </a:r>
            <a:endParaRPr lang="en-US" dirty="0"/>
          </a:p>
        </p:txBody>
      </p:sp>
    </p:spTree>
    <p:extLst>
      <p:ext uri="{BB962C8B-B14F-4D97-AF65-F5344CB8AC3E}">
        <p14:creationId xmlns:p14="http://schemas.microsoft.com/office/powerpoint/2010/main" val="422126903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eaLnBrk="1" fontAlgn="auto" hangingPunct="1">
              <a:spcAft>
                <a:spcPts val="0"/>
              </a:spcAft>
              <a:defRPr/>
            </a:pPr>
            <a:r>
              <a:rPr lang="en-US" b="1" dirty="0"/>
              <a:t>Mini-Mental State Examination </a:t>
            </a:r>
            <a:r>
              <a:rPr lang="en-US" dirty="0"/>
              <a:t>(MMSE).</a:t>
            </a:r>
          </a:p>
        </p:txBody>
      </p:sp>
      <p:sp>
        <p:nvSpPr>
          <p:cNvPr id="79875" name="Content Placeholder 2"/>
          <p:cNvSpPr>
            <a:spLocks noGrp="1"/>
          </p:cNvSpPr>
          <p:nvPr>
            <p:ph idx="1"/>
          </p:nvPr>
        </p:nvSpPr>
        <p:spPr>
          <a:xfrm>
            <a:off x="0" y="1219200"/>
            <a:ext cx="8991600" cy="4906963"/>
          </a:xfrm>
        </p:spPr>
        <p:txBody>
          <a:bodyPr>
            <a:normAutofit fontScale="92500" lnSpcReduction="20000"/>
          </a:bodyPr>
          <a:lstStyle/>
          <a:p>
            <a:pPr eaLnBrk="1" hangingPunct="1"/>
            <a:r>
              <a:rPr lang="en-US" dirty="0" smtClean="0"/>
              <a:t> Abbreviated form of mental status 			examination</a:t>
            </a:r>
          </a:p>
          <a:p>
            <a:pPr lvl="1" eaLnBrk="1" hangingPunct="1"/>
            <a:r>
              <a:rPr lang="en-US" sz="3200" dirty="0" smtClean="0"/>
              <a:t> first assess  patient's ability to attend. </a:t>
            </a:r>
          </a:p>
          <a:p>
            <a:pPr eaLnBrk="1" hangingPunct="1"/>
            <a:r>
              <a:rPr lang="en-US" dirty="0" smtClean="0"/>
              <a:t>If the patient is inattentive or in a </a:t>
            </a:r>
            <a:r>
              <a:rPr lang="en-US" dirty="0" err="1" smtClean="0"/>
              <a:t>stuporous</a:t>
            </a:r>
            <a:r>
              <a:rPr lang="en-US" dirty="0" smtClean="0"/>
              <a:t> state examination of mental status cannot be done.</a:t>
            </a:r>
          </a:p>
          <a:p>
            <a:pPr eaLnBrk="1" hangingPunct="1"/>
            <a:r>
              <a:rPr lang="en-US" dirty="0" smtClean="0"/>
              <a:t>  Exam assesses the areas of</a:t>
            </a:r>
          </a:p>
          <a:p>
            <a:pPr lvl="1" eaLnBrk="1" hangingPunct="1"/>
            <a:r>
              <a:rPr lang="en-US" sz="3200" dirty="0" smtClean="0"/>
              <a:t> orientation		-Language</a:t>
            </a:r>
          </a:p>
          <a:p>
            <a:pPr lvl="1" eaLnBrk="1" hangingPunct="1"/>
            <a:r>
              <a:rPr lang="en-US" sz="3200" dirty="0" smtClean="0"/>
              <a:t>Registration		-Spatial perception	</a:t>
            </a:r>
          </a:p>
          <a:p>
            <a:pPr lvl="1" eaLnBrk="1" hangingPunct="1"/>
            <a:r>
              <a:rPr lang="en-US" sz="3200" dirty="0" smtClean="0"/>
              <a:t>attention &amp; concentration     - recall </a:t>
            </a:r>
            <a:br>
              <a:rPr lang="en-US" sz="3200" dirty="0" smtClean="0"/>
            </a:br>
            <a:r>
              <a:rPr lang="en-US" sz="3200" dirty="0" smtClean="0"/>
              <a:t/>
            </a:r>
            <a:br>
              <a:rPr lang="en-US" sz="3200" dirty="0" smtClean="0"/>
            </a:br>
            <a:r>
              <a:rPr lang="en-US" sz="3200" dirty="0" smtClean="0"/>
              <a:t> </a:t>
            </a:r>
          </a:p>
          <a:p>
            <a:pPr lvl="1" eaLnBrk="1" hangingPunct="1"/>
            <a:endParaRPr lang="en-US" sz="3200" dirty="0" smtClean="0"/>
          </a:p>
        </p:txBody>
      </p:sp>
    </p:spTree>
    <p:extLst>
      <p:ext uri="{BB962C8B-B14F-4D97-AF65-F5344CB8AC3E}">
        <p14:creationId xmlns:p14="http://schemas.microsoft.com/office/powerpoint/2010/main" val="30598954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200" y="0"/>
            <a:ext cx="8229600" cy="1143000"/>
          </a:xfrm>
        </p:spPr>
        <p:txBody>
          <a:bodyPr lIns="90488" tIns="44450" rIns="90488" bIns="44450" rtlCol="0">
            <a:normAutofit fontScale="90000"/>
          </a:bodyPr>
          <a:lstStyle/>
          <a:p>
            <a:pPr eaLnBrk="1" fontAlgn="auto" hangingPunct="1">
              <a:spcAft>
                <a:spcPts val="0"/>
              </a:spcAft>
              <a:defRPr/>
            </a:pPr>
            <a:r>
              <a:rPr lang="en-US" b="1" dirty="0" smtClean="0"/>
              <a:t>INTERVENTIONS</a:t>
            </a:r>
            <a:br>
              <a:rPr lang="en-US" b="1" dirty="0" smtClean="0"/>
            </a:br>
            <a:r>
              <a:rPr lang="en-US" b="1" dirty="0" smtClean="0"/>
              <a:t>Emergence Delirium</a:t>
            </a:r>
          </a:p>
        </p:txBody>
      </p:sp>
      <p:sp>
        <p:nvSpPr>
          <p:cNvPr id="81923" name="Rectangle 3"/>
          <p:cNvSpPr>
            <a:spLocks noGrp="1" noChangeArrowheads="1"/>
          </p:cNvSpPr>
          <p:nvPr>
            <p:ph idx="1"/>
          </p:nvPr>
        </p:nvSpPr>
        <p:spPr>
          <a:xfrm>
            <a:off x="152400" y="1143000"/>
            <a:ext cx="8839200" cy="4983163"/>
          </a:xfrm>
        </p:spPr>
        <p:txBody>
          <a:bodyPr lIns="90488" tIns="44450" rIns="90488" bIns="44450"/>
          <a:lstStyle/>
          <a:p>
            <a:pPr marL="0" indent="0" eaLnBrk="1" hangingPunct="1">
              <a:buNone/>
            </a:pPr>
            <a:r>
              <a:rPr lang="en-US" dirty="0" smtClean="0"/>
              <a:t>Treat Signs &amp; Symptoms</a:t>
            </a:r>
            <a:endParaRPr lang="en-US" dirty="0"/>
          </a:p>
          <a:p>
            <a:pPr eaLnBrk="1" hangingPunct="1"/>
            <a:r>
              <a:rPr lang="en-US" sz="3000" dirty="0" smtClean="0"/>
              <a:t>Rule Out Pharmacological or Physiological causes</a:t>
            </a:r>
          </a:p>
          <a:p>
            <a:pPr eaLnBrk="1" hangingPunct="1"/>
            <a:r>
              <a:rPr lang="en-US" sz="3000" dirty="0" smtClean="0"/>
              <a:t>Oxygen </a:t>
            </a:r>
            <a:r>
              <a:rPr lang="en-US" sz="3000" dirty="0"/>
              <a:t>if </a:t>
            </a:r>
            <a:r>
              <a:rPr lang="en-US" sz="3000" dirty="0" smtClean="0"/>
              <a:t>indicated</a:t>
            </a:r>
          </a:p>
          <a:p>
            <a:pPr eaLnBrk="1" hangingPunct="1"/>
            <a:r>
              <a:rPr lang="en-US" sz="3000" dirty="0" smtClean="0"/>
              <a:t>Fluid/Electrolyte replacement</a:t>
            </a:r>
          </a:p>
          <a:p>
            <a:pPr eaLnBrk="1" hangingPunct="1"/>
            <a:r>
              <a:rPr lang="en-US" sz="3000" dirty="0" smtClean="0"/>
              <a:t>Provide analgesia</a:t>
            </a:r>
          </a:p>
          <a:p>
            <a:pPr eaLnBrk="1" hangingPunct="1"/>
            <a:r>
              <a:rPr lang="en-US" sz="3000" dirty="0" smtClean="0"/>
              <a:t>Reverse narcotics or benzodiazepines</a:t>
            </a:r>
          </a:p>
          <a:p>
            <a:pPr eaLnBrk="1" hangingPunct="1"/>
            <a:r>
              <a:rPr lang="en-US" sz="3000" dirty="0" smtClean="0"/>
              <a:t>Provide quiet environment</a:t>
            </a:r>
          </a:p>
          <a:p>
            <a:pPr eaLnBrk="1" hangingPunct="1"/>
            <a:r>
              <a:rPr lang="en-US" sz="3000" dirty="0" smtClean="0"/>
              <a:t>Speak softly and directly to patient</a:t>
            </a:r>
          </a:p>
          <a:p>
            <a:pPr eaLnBrk="1" hangingPunct="1"/>
            <a:r>
              <a:rPr lang="en-US" sz="3000" dirty="0" smtClean="0"/>
              <a:t>Maintain safety</a:t>
            </a:r>
          </a:p>
        </p:txBody>
      </p:sp>
    </p:spTree>
    <p:extLst>
      <p:ext uri="{BB962C8B-B14F-4D97-AF65-F5344CB8AC3E}">
        <p14:creationId xmlns:p14="http://schemas.microsoft.com/office/powerpoint/2010/main" val="3040433153"/>
      </p:ext>
    </p:extLst>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eaLnBrk="1" fontAlgn="auto" hangingPunct="1">
              <a:spcAft>
                <a:spcPts val="0"/>
              </a:spcAft>
              <a:defRPr/>
            </a:pPr>
            <a:r>
              <a:rPr lang="en-US" dirty="0" smtClean="0"/>
              <a:t>Treatments &amp; Interventions</a:t>
            </a:r>
            <a:endParaRPr lang="en-US" dirty="0"/>
          </a:p>
        </p:txBody>
      </p:sp>
      <p:sp>
        <p:nvSpPr>
          <p:cNvPr id="3" name="Content Placeholder 2"/>
          <p:cNvSpPr>
            <a:spLocks noGrp="1"/>
          </p:cNvSpPr>
          <p:nvPr>
            <p:ph idx="1"/>
          </p:nvPr>
        </p:nvSpPr>
        <p:spPr>
          <a:xfrm>
            <a:off x="152400" y="990600"/>
            <a:ext cx="8839200" cy="5867400"/>
          </a:xfrm>
        </p:spPr>
        <p:txBody>
          <a:bodyPr rtlCol="0">
            <a:normAutofit lnSpcReduction="10000"/>
          </a:bodyPr>
          <a:lstStyle/>
          <a:p>
            <a:pPr eaLnBrk="1" fontAlgn="auto" hangingPunct="1">
              <a:spcAft>
                <a:spcPts val="0"/>
              </a:spcAft>
              <a:defRPr/>
            </a:pPr>
            <a:r>
              <a:rPr lang="en-US" dirty="0" smtClean="0"/>
              <a:t>Always treat underlying organic cause</a:t>
            </a:r>
          </a:p>
          <a:p>
            <a:pPr eaLnBrk="1" fontAlgn="auto" hangingPunct="1">
              <a:spcAft>
                <a:spcPts val="0"/>
              </a:spcAft>
              <a:defRPr/>
            </a:pPr>
            <a:r>
              <a:rPr lang="en-US" dirty="0" smtClean="0"/>
              <a:t>Make PACU cheerful &amp; well lit – promote awareness &amp; alertness. (provide eyeglasses, &amp; hearing aids)</a:t>
            </a:r>
          </a:p>
          <a:p>
            <a:pPr eaLnBrk="1" fontAlgn="auto" hangingPunct="1">
              <a:spcAft>
                <a:spcPts val="0"/>
              </a:spcAft>
              <a:defRPr/>
            </a:pPr>
            <a:r>
              <a:rPr lang="en-US" dirty="0" smtClean="0"/>
              <a:t>Have caregiver or family member at bedside</a:t>
            </a:r>
          </a:p>
          <a:p>
            <a:pPr eaLnBrk="1" fontAlgn="auto" hangingPunct="1">
              <a:spcAft>
                <a:spcPts val="0"/>
              </a:spcAft>
              <a:defRPr/>
            </a:pPr>
            <a:r>
              <a:rPr lang="en-US" dirty="0" smtClean="0"/>
              <a:t>Early mobilization</a:t>
            </a:r>
          </a:p>
          <a:p>
            <a:pPr eaLnBrk="1" fontAlgn="auto" hangingPunct="1">
              <a:spcAft>
                <a:spcPts val="0"/>
              </a:spcAft>
              <a:defRPr/>
            </a:pPr>
            <a:r>
              <a:rPr lang="en-US" dirty="0" smtClean="0"/>
              <a:t>Avoid restraints</a:t>
            </a:r>
          </a:p>
          <a:p>
            <a:pPr eaLnBrk="1" fontAlgn="auto" hangingPunct="1">
              <a:spcAft>
                <a:spcPts val="0"/>
              </a:spcAft>
              <a:defRPr/>
            </a:pPr>
            <a:r>
              <a:rPr lang="en-US" dirty="0" smtClean="0"/>
              <a:t>Provide re-orientation (view of clock, calendars, familiar objects)</a:t>
            </a:r>
          </a:p>
          <a:p>
            <a:pPr eaLnBrk="1" fontAlgn="auto" hangingPunct="1">
              <a:spcAft>
                <a:spcPts val="0"/>
              </a:spcAft>
              <a:defRPr/>
            </a:pPr>
            <a:r>
              <a:rPr lang="en-US" dirty="0" smtClean="0"/>
              <a:t>Adequate lighting and temperature</a:t>
            </a:r>
          </a:p>
          <a:p>
            <a:pPr eaLnBrk="1" fontAlgn="auto" hangingPunct="1">
              <a:spcAft>
                <a:spcPts val="0"/>
              </a:spcAft>
              <a:defRPr/>
            </a:pPr>
            <a:r>
              <a:rPr lang="en-US" dirty="0" smtClean="0"/>
              <a:t>Fall prevention protocol</a:t>
            </a:r>
          </a:p>
        </p:txBody>
      </p:sp>
    </p:spTree>
    <p:extLst>
      <p:ext uri="{BB962C8B-B14F-4D97-AF65-F5344CB8AC3E}">
        <p14:creationId xmlns:p14="http://schemas.microsoft.com/office/powerpoint/2010/main" val="3798961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771525"/>
          </a:xfrm>
        </p:spPr>
        <p:txBody>
          <a:bodyPr/>
          <a:lstStyle/>
          <a:p>
            <a:pPr eaLnBrk="1" hangingPunct="1"/>
            <a:r>
              <a:rPr lang="en-US" sz="4000" b="1" dirty="0" smtClean="0"/>
              <a:t>Fasting and Medications</a:t>
            </a:r>
          </a:p>
        </p:txBody>
      </p:sp>
      <p:sp>
        <p:nvSpPr>
          <p:cNvPr id="26627" name="Rectangle 3"/>
          <p:cNvSpPr>
            <a:spLocks noGrp="1" noChangeArrowheads="1"/>
          </p:cNvSpPr>
          <p:nvPr>
            <p:ph idx="1"/>
          </p:nvPr>
        </p:nvSpPr>
        <p:spPr/>
        <p:txBody>
          <a:bodyPr/>
          <a:lstStyle/>
          <a:p>
            <a:pPr eaLnBrk="1" hangingPunct="1"/>
            <a:r>
              <a:rPr lang="en-US" dirty="0" smtClean="0"/>
              <a:t>Fasting guidelines relaxed </a:t>
            </a:r>
          </a:p>
          <a:p>
            <a:pPr eaLnBrk="1" hangingPunct="1"/>
            <a:r>
              <a:rPr lang="en-US" dirty="0" smtClean="0"/>
              <a:t>Patient hydration improved</a:t>
            </a:r>
          </a:p>
          <a:p>
            <a:pPr eaLnBrk="1" hangingPunct="1"/>
            <a:r>
              <a:rPr lang="en-US" dirty="0" smtClean="0"/>
              <a:t>Adults:  high risk patients kept NPO                                                                                                                                 (Hiatal hernia, reflux, pregnancy)</a:t>
            </a:r>
          </a:p>
          <a:p>
            <a:pPr eaLnBrk="1" hangingPunct="1"/>
            <a:r>
              <a:rPr lang="en-US" dirty="0" smtClean="0"/>
              <a:t>Pediatrics</a:t>
            </a:r>
          </a:p>
          <a:p>
            <a:pPr eaLnBrk="1" hangingPunct="1"/>
            <a:r>
              <a:rPr lang="en-US" dirty="0" smtClean="0"/>
              <a:t>Infants</a:t>
            </a:r>
          </a:p>
        </p:txBody>
      </p:sp>
    </p:spTree>
    <p:extLst>
      <p:ext uri="{BB962C8B-B14F-4D97-AF65-F5344CB8AC3E}">
        <p14:creationId xmlns:p14="http://schemas.microsoft.com/office/powerpoint/2010/main" val="3467823005"/>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Treatments &amp; Interventions</a:t>
            </a:r>
            <a:endParaRPr lang="en-US" dirty="0"/>
          </a:p>
        </p:txBody>
      </p:sp>
      <p:sp>
        <p:nvSpPr>
          <p:cNvPr id="3" name="Content Placeholder 2"/>
          <p:cNvSpPr>
            <a:spLocks noGrp="1"/>
          </p:cNvSpPr>
          <p:nvPr>
            <p:ph idx="1"/>
          </p:nvPr>
        </p:nvSpPr>
        <p:spPr>
          <a:xfrm>
            <a:off x="76200" y="1143000"/>
            <a:ext cx="8915400" cy="4983163"/>
          </a:xfrm>
        </p:spPr>
        <p:txBody>
          <a:bodyPr/>
          <a:lstStyle/>
          <a:p>
            <a:pPr eaLnBrk="1" fontAlgn="auto" hangingPunct="1">
              <a:spcAft>
                <a:spcPts val="0"/>
              </a:spcAft>
              <a:defRPr/>
            </a:pPr>
            <a:r>
              <a:rPr lang="en-US" dirty="0"/>
              <a:t>Treat pain: Conservative with opioids in elderly</a:t>
            </a:r>
          </a:p>
          <a:p>
            <a:pPr eaLnBrk="1" fontAlgn="auto" hangingPunct="1">
              <a:spcAft>
                <a:spcPts val="0"/>
              </a:spcAft>
              <a:defRPr/>
            </a:pPr>
            <a:r>
              <a:rPr lang="en-US" dirty="0" smtClean="0"/>
              <a:t>Children: “rescue meds including analgesics, Benzodiazepines &amp; hypnotics </a:t>
            </a:r>
          </a:p>
          <a:p>
            <a:pPr eaLnBrk="1" fontAlgn="auto" hangingPunct="1">
              <a:spcAft>
                <a:spcPts val="0"/>
              </a:spcAft>
              <a:defRPr/>
            </a:pPr>
            <a:r>
              <a:rPr lang="en-US" dirty="0" smtClean="0"/>
              <a:t>Benzodiazepines </a:t>
            </a:r>
            <a:r>
              <a:rPr lang="en-US" dirty="0"/>
              <a:t>if sedation needed. Avoid Benadryl in elderly</a:t>
            </a:r>
          </a:p>
          <a:p>
            <a:pPr eaLnBrk="1" fontAlgn="auto" hangingPunct="1">
              <a:spcAft>
                <a:spcPts val="0"/>
              </a:spcAft>
              <a:defRPr/>
            </a:pPr>
            <a:r>
              <a:rPr lang="en-US" dirty="0"/>
              <a:t>Haldol if hallucinations or severe agitation</a:t>
            </a:r>
          </a:p>
          <a:p>
            <a:pPr eaLnBrk="1" fontAlgn="auto" hangingPunct="1">
              <a:spcAft>
                <a:spcPts val="0"/>
              </a:spcAft>
              <a:defRPr/>
            </a:pPr>
            <a:r>
              <a:rPr lang="en-US" dirty="0" err="1"/>
              <a:t>Physostigmine</a:t>
            </a:r>
            <a:r>
              <a:rPr lang="en-US" dirty="0"/>
              <a:t> 1-2 mg IV (watch for ↑ secretions &amp; </a:t>
            </a:r>
            <a:r>
              <a:rPr lang="en-US" dirty="0" err="1"/>
              <a:t>bradycardia</a:t>
            </a:r>
            <a:r>
              <a:rPr lang="en-US" dirty="0"/>
              <a:t>)</a:t>
            </a:r>
          </a:p>
          <a:p>
            <a:pPr eaLnBrk="1" fontAlgn="auto" hangingPunct="1">
              <a:spcAft>
                <a:spcPts val="0"/>
              </a:spcAft>
              <a:defRPr/>
            </a:pPr>
            <a:r>
              <a:rPr lang="en-US" dirty="0"/>
              <a:t>Melatonin to assist with sleep-wake cycle.</a:t>
            </a:r>
          </a:p>
          <a:p>
            <a:endParaRPr lang="en-US" dirty="0"/>
          </a:p>
        </p:txBody>
      </p:sp>
    </p:spTree>
    <p:extLst>
      <p:ext uri="{BB962C8B-B14F-4D97-AF65-F5344CB8AC3E}">
        <p14:creationId xmlns:p14="http://schemas.microsoft.com/office/powerpoint/2010/main" val="6727224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8991600" cy="5897563"/>
          </a:xfrm>
        </p:spPr>
        <p:txBody>
          <a:bodyPr/>
          <a:lstStyle/>
          <a:p>
            <a:r>
              <a:rPr lang="en-US" sz="3000" dirty="0" smtClean="0"/>
              <a:t>An 81 year old female had ORIF of right hip with general anesthesia (N202, </a:t>
            </a:r>
            <a:r>
              <a:rPr lang="en-US" sz="3000" dirty="0" err="1" smtClean="0"/>
              <a:t>Sevoflurane</a:t>
            </a:r>
            <a:r>
              <a:rPr lang="en-US" sz="3000" dirty="0" smtClean="0"/>
              <a:t>, </a:t>
            </a:r>
            <a:r>
              <a:rPr lang="en-US" sz="3000" dirty="0" err="1" smtClean="0"/>
              <a:t>Propofol</a:t>
            </a:r>
            <a:r>
              <a:rPr lang="en-US" sz="3000" dirty="0" smtClean="0"/>
              <a:t>, Fentanyl 100 mcg, Zofran 4 mg, </a:t>
            </a:r>
            <a:r>
              <a:rPr lang="en-US" sz="3000" dirty="0" err="1" smtClean="0"/>
              <a:t>Decadron</a:t>
            </a:r>
            <a:r>
              <a:rPr lang="en-US" sz="3000" dirty="0" smtClean="0"/>
              <a:t> 4 mg and an antibiotic of </a:t>
            </a:r>
            <a:r>
              <a:rPr lang="en-US" sz="3000" dirty="0" err="1" smtClean="0"/>
              <a:t>Kefzol</a:t>
            </a:r>
            <a:r>
              <a:rPr lang="en-US" sz="3000" dirty="0" smtClean="0"/>
              <a:t> 1 GM.)  Preoperative assessment showed that she was a smoker and had no other medical history except she was very sensitive to narcotics and preoperatively had received </a:t>
            </a:r>
            <a:r>
              <a:rPr lang="en-US" sz="3000" dirty="0" err="1" smtClean="0"/>
              <a:t>Dilaudid</a:t>
            </a:r>
            <a:r>
              <a:rPr lang="en-US" sz="3000" dirty="0" smtClean="0"/>
              <a:t> which made her very sleepy and difficult to arouse.</a:t>
            </a:r>
          </a:p>
          <a:p>
            <a:r>
              <a:rPr lang="en-US" sz="3000" dirty="0" smtClean="0"/>
              <a:t>Upon getting her settled in the PACU nurse noted that she was restless so medicated her for pain (Fentanyl 12.5 mcg x 2 doses) which helped patient relax and doze for short intervals.</a:t>
            </a:r>
            <a:endParaRPr lang="en-US" sz="3000" dirty="0"/>
          </a:p>
        </p:txBody>
      </p:sp>
    </p:spTree>
    <p:extLst>
      <p:ext uri="{BB962C8B-B14F-4D97-AF65-F5344CB8AC3E}">
        <p14:creationId xmlns:p14="http://schemas.microsoft.com/office/powerpoint/2010/main" val="126243701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
            <a:ext cx="9144000" cy="5973763"/>
          </a:xfrm>
        </p:spPr>
        <p:txBody>
          <a:bodyPr>
            <a:normAutofit lnSpcReduction="10000"/>
          </a:bodyPr>
          <a:lstStyle/>
          <a:p>
            <a:r>
              <a:rPr lang="en-US" dirty="0" smtClean="0"/>
              <a:t>Once the second dose of Fentanyl 25 mcg was given the patient became very belligerent and was trying to get out of bed. One could not reason with the patient and she glared at the nurse demanding to be left alone NOW.  Protective devices on the arms were needed to keep her in bed which she fought.  At one point the nurse released her from the protective devices and she slugged the nurse in the jaw. </a:t>
            </a:r>
          </a:p>
          <a:p>
            <a:r>
              <a:rPr lang="en-US" dirty="0" smtClean="0"/>
              <a:t>It was at this time that the </a:t>
            </a:r>
            <a:r>
              <a:rPr lang="en-US" dirty="0"/>
              <a:t>daughter was invited to stay with </a:t>
            </a:r>
            <a:r>
              <a:rPr lang="en-US" dirty="0" smtClean="0"/>
              <a:t>her mother in </a:t>
            </a:r>
            <a:r>
              <a:rPr lang="en-US" dirty="0"/>
              <a:t>the PACU during her recovery period. </a:t>
            </a:r>
            <a:r>
              <a:rPr lang="en-US" dirty="0" smtClean="0"/>
              <a:t>The patient was violent towards her daughter also.</a:t>
            </a:r>
            <a:endParaRPr lang="en-US" dirty="0"/>
          </a:p>
        </p:txBody>
      </p:sp>
    </p:spTree>
    <p:extLst>
      <p:ext uri="{BB962C8B-B14F-4D97-AF65-F5344CB8AC3E}">
        <p14:creationId xmlns:p14="http://schemas.microsoft.com/office/powerpoint/2010/main" val="1296377594"/>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991600" cy="5821363"/>
          </a:xfrm>
        </p:spPr>
        <p:txBody>
          <a:bodyPr/>
          <a:lstStyle/>
          <a:p>
            <a:r>
              <a:rPr lang="en-US" dirty="0" smtClean="0"/>
              <a:t>Once enough time has passed after the second dose of meds for pain was given, the patient was discharged to the floor. She was much more coherent but still somewhat confused. </a:t>
            </a:r>
          </a:p>
          <a:p>
            <a:r>
              <a:rPr lang="en-US" dirty="0" smtClean="0"/>
              <a:t>No more narcotics had been  given in the PACU.</a:t>
            </a:r>
          </a:p>
          <a:p>
            <a:r>
              <a:rPr lang="en-US" dirty="0" smtClean="0"/>
              <a:t>The floor nurses stated that she was confused off and on for most of the evening and did not ask for pain medications.</a:t>
            </a:r>
          </a:p>
          <a:p>
            <a:endParaRPr lang="en-US" dirty="0"/>
          </a:p>
          <a:p>
            <a:r>
              <a:rPr lang="en-US" dirty="0" smtClean="0"/>
              <a:t>Pain management?? </a:t>
            </a:r>
            <a:endParaRPr lang="en-US" dirty="0"/>
          </a:p>
        </p:txBody>
      </p:sp>
    </p:spTree>
    <p:extLst>
      <p:ext uri="{BB962C8B-B14F-4D97-AF65-F5344CB8AC3E}">
        <p14:creationId xmlns:p14="http://schemas.microsoft.com/office/powerpoint/2010/main" val="202392942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2130425"/>
            <a:ext cx="8991600" cy="1470025"/>
          </a:xfrm>
        </p:spPr>
        <p:txBody>
          <a:bodyPr>
            <a:normAutofit fontScale="90000"/>
          </a:bodyPr>
          <a:lstStyle/>
          <a:p>
            <a:r>
              <a:rPr lang="en-US" dirty="0" smtClean="0"/>
              <a:t>½ Century after the first cases of Emergence Agitation/Delirium were reported, we do not know much more about the etiology, nor have a reliable assessment tool or strategy in eliminating this clinical event, but are working on it!</a:t>
            </a:r>
            <a:endParaRPr lang="en-US" dirty="0"/>
          </a:p>
        </p:txBody>
      </p:sp>
    </p:spTree>
    <p:extLst>
      <p:ext uri="{BB962C8B-B14F-4D97-AF65-F5344CB8AC3E}">
        <p14:creationId xmlns:p14="http://schemas.microsoft.com/office/powerpoint/2010/main" val="26645359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1"/>
            <a:ext cx="7772400" cy="2838450"/>
          </a:xfrm>
        </p:spPr>
        <p:txBody>
          <a:bodyPr>
            <a:normAutofit/>
          </a:bodyPr>
          <a:lstStyle/>
          <a:p>
            <a:r>
              <a:rPr lang="en-US" dirty="0" smtClean="0"/>
              <a:t> Pain Management IN THE Perianesthesia patient</a:t>
            </a:r>
            <a:endParaRPr lang="en-US" dirty="0"/>
          </a:p>
        </p:txBody>
      </p:sp>
      <p:sp>
        <p:nvSpPr>
          <p:cNvPr id="5" name="Subtitle 4"/>
          <p:cNvSpPr>
            <a:spLocks noGrp="1"/>
          </p:cNvSpPr>
          <p:nvPr>
            <p:ph type="subTitle" idx="1"/>
          </p:nvPr>
        </p:nvSpPr>
        <p:spPr/>
        <p:txBody>
          <a:bodyPr/>
          <a:lstStyle/>
          <a:p>
            <a:r>
              <a:rPr lang="en-US" dirty="0" smtClean="0">
                <a:solidFill>
                  <a:schemeClr val="tx1"/>
                </a:solidFill>
              </a:rPr>
              <a:t>14:30-15:45</a:t>
            </a:r>
            <a:endParaRPr lang="en-US" dirty="0">
              <a:solidFill>
                <a:schemeClr val="tx1"/>
              </a:solidFill>
            </a:endParaRPr>
          </a:p>
        </p:txBody>
      </p:sp>
    </p:spTree>
    <p:extLst>
      <p:ext uri="{BB962C8B-B14F-4D97-AF65-F5344CB8AC3E}">
        <p14:creationId xmlns:p14="http://schemas.microsoft.com/office/powerpoint/2010/main" val="184087078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Identify 4 components of pain.</a:t>
            </a:r>
          </a:p>
          <a:p>
            <a:r>
              <a:rPr lang="en-US" dirty="0" smtClean="0"/>
              <a:t>Describe types of pain</a:t>
            </a:r>
          </a:p>
          <a:p>
            <a:r>
              <a:rPr lang="en-US" dirty="0" smtClean="0"/>
              <a:t>Describe treatment modalities for patients with pain</a:t>
            </a:r>
            <a:endParaRPr lang="en-US" dirty="0"/>
          </a:p>
        </p:txBody>
      </p:sp>
    </p:spTree>
    <p:extLst>
      <p:ext uri="{BB962C8B-B14F-4D97-AF65-F5344CB8AC3E}">
        <p14:creationId xmlns:p14="http://schemas.microsoft.com/office/powerpoint/2010/main" val="201193215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274638"/>
            <a:ext cx="8229600" cy="411162"/>
          </a:xfrm>
        </p:spPr>
        <p:txBody>
          <a:bodyPr>
            <a:normAutofit fontScale="90000"/>
          </a:bodyPr>
          <a:lstStyle/>
          <a:p>
            <a:pPr eaLnBrk="1" hangingPunct="1"/>
            <a:r>
              <a:rPr lang="en-US" dirty="0" smtClean="0"/>
              <a:t>WHAT IS PAIN?</a:t>
            </a:r>
          </a:p>
        </p:txBody>
      </p:sp>
      <p:sp>
        <p:nvSpPr>
          <p:cNvPr id="70659" name="Content Placeholder 2"/>
          <p:cNvSpPr>
            <a:spLocks noGrp="1"/>
          </p:cNvSpPr>
          <p:nvPr>
            <p:ph idx="1"/>
          </p:nvPr>
        </p:nvSpPr>
        <p:spPr>
          <a:xfrm>
            <a:off x="0" y="838200"/>
            <a:ext cx="9144000" cy="6019800"/>
          </a:xfrm>
        </p:spPr>
        <p:txBody>
          <a:bodyPr/>
          <a:lstStyle/>
          <a:p>
            <a:pPr eaLnBrk="1" hangingPunct="1"/>
            <a:r>
              <a:rPr lang="en-US" dirty="0" smtClean="0"/>
              <a:t>“</a:t>
            </a:r>
            <a:r>
              <a:rPr lang="en-US" i="1" dirty="0" err="1" smtClean="0"/>
              <a:t>poena</a:t>
            </a:r>
            <a:r>
              <a:rPr lang="en-US" i="1" dirty="0" smtClean="0"/>
              <a:t>” means punishment or penalty</a:t>
            </a:r>
          </a:p>
          <a:p>
            <a:pPr eaLnBrk="1" hangingPunct="1"/>
            <a:r>
              <a:rPr lang="en-US" i="1" dirty="0" smtClean="0"/>
              <a:t>“an unpleasant sensory and emotional experience associated with actual or potential tissue damage or described in terms of such damage” </a:t>
            </a:r>
            <a:r>
              <a:rPr lang="en-US" sz="2400" i="1" dirty="0" err="1" smtClean="0"/>
              <a:t>Mersky</a:t>
            </a:r>
            <a:r>
              <a:rPr lang="en-US" sz="2400" i="1" dirty="0" smtClean="0"/>
              <a:t> 1986                      </a:t>
            </a:r>
          </a:p>
          <a:p>
            <a:pPr eaLnBrk="1" hangingPunct="1"/>
            <a:r>
              <a:rPr lang="en-US" i="1" dirty="0" smtClean="0"/>
              <a:t>“is whatever the experiencing person says it is, existing whenever the experiencing person says it does.”                                                  </a:t>
            </a:r>
            <a:r>
              <a:rPr lang="en-US" sz="2400" i="1" dirty="0" err="1" smtClean="0"/>
              <a:t>McCaffery</a:t>
            </a:r>
            <a:r>
              <a:rPr lang="en-US" sz="2400" i="1" dirty="0" smtClean="0"/>
              <a:t> 1968</a:t>
            </a:r>
          </a:p>
          <a:p>
            <a:pPr eaLnBrk="1" hangingPunct="1"/>
            <a:r>
              <a:rPr lang="en-US" i="1" dirty="0" smtClean="0"/>
              <a:t>“Pain perception is an inherent quality of life that appears early in ontogeny to serve as a signaling system for tissue damage.”      </a:t>
            </a:r>
            <a:r>
              <a:rPr lang="en-US" sz="2400" i="1" dirty="0" err="1" smtClean="0"/>
              <a:t>Amand</a:t>
            </a:r>
            <a:r>
              <a:rPr lang="en-US" sz="2400" i="1" dirty="0" smtClean="0"/>
              <a:t> &amp; Craig  1996</a:t>
            </a:r>
          </a:p>
          <a:p>
            <a:pPr eaLnBrk="1" hangingPunct="1"/>
            <a:r>
              <a:rPr lang="en-US" sz="2800" b="1" i="1" dirty="0" smtClean="0"/>
              <a:t>Pain is subjective: No objective measure of pain exists!</a:t>
            </a:r>
            <a:endParaRPr lang="en-US" sz="2800" b="1" dirty="0" smtClean="0"/>
          </a:p>
        </p:txBody>
      </p:sp>
    </p:spTree>
    <p:extLst>
      <p:ext uri="{BB962C8B-B14F-4D97-AF65-F5344CB8AC3E}">
        <p14:creationId xmlns:p14="http://schemas.microsoft.com/office/powerpoint/2010/main" val="45648959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274638"/>
            <a:ext cx="8229600" cy="639762"/>
          </a:xfrm>
        </p:spPr>
        <p:txBody>
          <a:bodyPr>
            <a:normAutofit fontScale="90000"/>
          </a:bodyPr>
          <a:lstStyle/>
          <a:p>
            <a:pPr eaLnBrk="1" hangingPunct="1"/>
            <a:r>
              <a:rPr lang="en-US" dirty="0" smtClean="0"/>
              <a:t>Acute Pain</a:t>
            </a:r>
          </a:p>
        </p:txBody>
      </p:sp>
      <p:sp>
        <p:nvSpPr>
          <p:cNvPr id="71683" name="Content Placeholder 2"/>
          <p:cNvSpPr>
            <a:spLocks noGrp="1"/>
          </p:cNvSpPr>
          <p:nvPr>
            <p:ph sz="half" idx="1"/>
          </p:nvPr>
        </p:nvSpPr>
        <p:spPr>
          <a:xfrm>
            <a:off x="228600" y="1066801"/>
            <a:ext cx="4267200" cy="5638800"/>
          </a:xfrm>
        </p:spPr>
        <p:txBody>
          <a:bodyPr>
            <a:noAutofit/>
          </a:bodyPr>
          <a:lstStyle/>
          <a:p>
            <a:pPr eaLnBrk="1" hangingPunct="1"/>
            <a:r>
              <a:rPr lang="en-US" sz="3200" dirty="0" smtClean="0"/>
              <a:t>Derived from tissue injury</a:t>
            </a:r>
          </a:p>
          <a:p>
            <a:pPr lvl="1" eaLnBrk="1" hangingPunct="1"/>
            <a:r>
              <a:rPr lang="en-US" sz="3200" dirty="0" smtClean="0"/>
              <a:t>Warns the body that it has been injured</a:t>
            </a:r>
          </a:p>
          <a:p>
            <a:pPr lvl="1" eaLnBrk="1" hangingPunct="1"/>
            <a:r>
              <a:rPr lang="en-US" sz="3200" dirty="0" smtClean="0"/>
              <a:t>Resolves once the injury is healed</a:t>
            </a:r>
          </a:p>
        </p:txBody>
      </p:sp>
      <p:sp>
        <p:nvSpPr>
          <p:cNvPr id="2" name="Content Placeholder 1"/>
          <p:cNvSpPr>
            <a:spLocks noGrp="1"/>
          </p:cNvSpPr>
          <p:nvPr>
            <p:ph sz="half" idx="2"/>
          </p:nvPr>
        </p:nvSpPr>
        <p:spPr>
          <a:xfrm>
            <a:off x="4267200" y="1066800"/>
            <a:ext cx="4876800" cy="5791199"/>
          </a:xfrm>
        </p:spPr>
        <p:txBody>
          <a:bodyPr>
            <a:noAutofit/>
          </a:bodyPr>
          <a:lstStyle/>
          <a:p>
            <a:pPr lvl="1"/>
            <a:r>
              <a:rPr lang="en-US" sz="3200" dirty="0"/>
              <a:t>Associated with sympathetic portion of ANS</a:t>
            </a:r>
          </a:p>
          <a:p>
            <a:pPr lvl="2"/>
            <a:r>
              <a:rPr lang="en-US" sz="3200" dirty="0"/>
              <a:t>Hypertension</a:t>
            </a:r>
          </a:p>
          <a:p>
            <a:pPr lvl="2"/>
            <a:r>
              <a:rPr lang="en-US" sz="3200" dirty="0"/>
              <a:t>Tachycardia</a:t>
            </a:r>
          </a:p>
          <a:p>
            <a:pPr lvl="2"/>
            <a:r>
              <a:rPr lang="en-US" sz="3200" dirty="0"/>
              <a:t>Diaphoresis</a:t>
            </a:r>
          </a:p>
          <a:p>
            <a:pPr lvl="2"/>
            <a:r>
              <a:rPr lang="en-US" sz="3200" dirty="0"/>
              <a:t>Shallow respirations</a:t>
            </a:r>
          </a:p>
          <a:p>
            <a:pPr lvl="2"/>
            <a:r>
              <a:rPr lang="en-US" sz="3200" dirty="0"/>
              <a:t>Agitation</a:t>
            </a:r>
          </a:p>
          <a:p>
            <a:pPr lvl="2"/>
            <a:r>
              <a:rPr lang="en-US" sz="3200" dirty="0"/>
              <a:t>Facial Grimace</a:t>
            </a:r>
          </a:p>
          <a:p>
            <a:pPr lvl="2"/>
            <a:r>
              <a:rPr lang="en-US" sz="3200" dirty="0"/>
              <a:t>Splinting</a:t>
            </a:r>
          </a:p>
          <a:p>
            <a:endParaRPr lang="en-US" sz="3200" dirty="0"/>
          </a:p>
        </p:txBody>
      </p:sp>
    </p:spTree>
    <p:extLst>
      <p:ext uri="{BB962C8B-B14F-4D97-AF65-F5344CB8AC3E}">
        <p14:creationId xmlns:p14="http://schemas.microsoft.com/office/powerpoint/2010/main" val="390772842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274638"/>
            <a:ext cx="8229600" cy="792162"/>
          </a:xfrm>
        </p:spPr>
        <p:txBody>
          <a:bodyPr/>
          <a:lstStyle/>
          <a:p>
            <a:pPr eaLnBrk="1" hangingPunct="1"/>
            <a:r>
              <a:rPr lang="en-US" smtClean="0"/>
              <a:t>Chronic Pain (“Persistent Pain”)</a:t>
            </a:r>
          </a:p>
        </p:txBody>
      </p:sp>
      <p:sp>
        <p:nvSpPr>
          <p:cNvPr id="72707" name="Content Placeholder 2"/>
          <p:cNvSpPr>
            <a:spLocks noGrp="1"/>
          </p:cNvSpPr>
          <p:nvPr>
            <p:ph idx="1"/>
          </p:nvPr>
        </p:nvSpPr>
        <p:spPr>
          <a:xfrm>
            <a:off x="0" y="1219200"/>
            <a:ext cx="9144000" cy="5486400"/>
          </a:xfrm>
        </p:spPr>
        <p:txBody>
          <a:bodyPr>
            <a:normAutofit fontScale="92500" lnSpcReduction="10000"/>
          </a:bodyPr>
          <a:lstStyle/>
          <a:p>
            <a:pPr eaLnBrk="1" hangingPunct="1"/>
            <a:r>
              <a:rPr lang="en-US" dirty="0" smtClean="0"/>
              <a:t> Pain continues for an extended period of time</a:t>
            </a:r>
          </a:p>
          <a:p>
            <a:pPr eaLnBrk="1" hangingPunct="1"/>
            <a:r>
              <a:rPr lang="en-US" sz="3500" dirty="0" smtClean="0"/>
              <a:t>Can lead to: </a:t>
            </a:r>
          </a:p>
          <a:p>
            <a:pPr lvl="1" eaLnBrk="1" hangingPunct="1"/>
            <a:r>
              <a:rPr lang="en-US" sz="3500" dirty="0" smtClean="0"/>
              <a:t>Depression, disability, difficulty with walking &amp; sleep problems</a:t>
            </a:r>
          </a:p>
          <a:p>
            <a:pPr eaLnBrk="1" hangingPunct="1"/>
            <a:r>
              <a:rPr lang="en-US" dirty="0" smtClean="0"/>
              <a:t>“Unpleasant sensory and emotional experience arising from actual or potential tissue damage or described in terms of such damage; sudden or slow onset of any intensity from mild to severe, constant or recurring without an anticipated or predictable end and a duration of greater than 6 months.”</a:t>
            </a:r>
          </a:p>
          <a:p>
            <a:pPr eaLnBrk="1" hangingPunct="1">
              <a:buFontTx/>
              <a:buNone/>
            </a:pPr>
            <a:r>
              <a:rPr lang="en-US" dirty="0" smtClean="0"/>
              <a:t>                                                  </a:t>
            </a:r>
            <a:r>
              <a:rPr lang="en-US" sz="2000" dirty="0" smtClean="0"/>
              <a:t>NANDA International, 2005</a:t>
            </a:r>
            <a:endParaRPr lang="en-US" dirty="0" smtClean="0"/>
          </a:p>
        </p:txBody>
      </p:sp>
    </p:spTree>
    <p:extLst>
      <p:ext uri="{BB962C8B-B14F-4D97-AF65-F5344CB8AC3E}">
        <p14:creationId xmlns:p14="http://schemas.microsoft.com/office/powerpoint/2010/main" val="417565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en-US" dirty="0" smtClean="0"/>
              <a:t>Preoperative  Assessment  &amp; Education</a:t>
            </a:r>
          </a:p>
        </p:txBody>
      </p:sp>
      <p:sp>
        <p:nvSpPr>
          <p:cNvPr id="2" name="Subtitle 1"/>
          <p:cNvSpPr>
            <a:spLocks noGrp="1"/>
          </p:cNvSpPr>
          <p:nvPr>
            <p:ph type="subTitle" idx="1"/>
          </p:nvPr>
        </p:nvSpPr>
        <p:spPr/>
        <p:txBody>
          <a:bodyPr/>
          <a:lstStyle/>
          <a:p>
            <a:r>
              <a:rPr lang="en-US" dirty="0" smtClean="0"/>
              <a:t>0800 - 0900</a:t>
            </a:r>
            <a:endParaRPr lang="en-US" dirty="0"/>
          </a:p>
        </p:txBody>
      </p:sp>
    </p:spTree>
    <p:extLst>
      <p:ext uri="{BB962C8B-B14F-4D97-AF65-F5344CB8AC3E}">
        <p14:creationId xmlns:p14="http://schemas.microsoft.com/office/powerpoint/2010/main" val="379826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Fasting Instructions</a:t>
            </a:r>
          </a:p>
        </p:txBody>
      </p:sp>
      <p:sp>
        <p:nvSpPr>
          <p:cNvPr id="27651" name="Rectangle 3"/>
          <p:cNvSpPr>
            <a:spLocks noGrp="1" noChangeArrowheads="1"/>
          </p:cNvSpPr>
          <p:nvPr>
            <p:ph idx="1"/>
          </p:nvPr>
        </p:nvSpPr>
        <p:spPr/>
        <p:txBody>
          <a:bodyPr/>
          <a:lstStyle/>
          <a:p>
            <a:pPr eaLnBrk="1" hangingPunct="1"/>
            <a:r>
              <a:rPr lang="en-US" sz="2800" b="1" dirty="0" smtClean="0"/>
              <a:t>AGE	        MILK/SOLID      CLEAR LIQUIDS</a:t>
            </a:r>
          </a:p>
          <a:p>
            <a:pPr eaLnBrk="1" hangingPunct="1"/>
            <a:r>
              <a:rPr lang="en-US" dirty="0" smtClean="0"/>
              <a:t>0-6 months	 4 hours		2 hours</a:t>
            </a:r>
          </a:p>
          <a:p>
            <a:pPr eaLnBrk="1" hangingPunct="1"/>
            <a:r>
              <a:rPr lang="en-US" dirty="0" smtClean="0"/>
              <a:t>6-36 months	 6 hours		3 hours</a:t>
            </a:r>
          </a:p>
          <a:p>
            <a:pPr eaLnBrk="1" hangingPunct="1"/>
            <a:r>
              <a:rPr lang="en-US" dirty="0" smtClean="0"/>
              <a:t>&gt; 36 months     8 hours    		3 hours</a:t>
            </a:r>
          </a:p>
          <a:p>
            <a:pPr eaLnBrk="1" hangingPunct="1"/>
            <a:endParaRPr lang="en-US" dirty="0" smtClean="0"/>
          </a:p>
          <a:p>
            <a:pPr eaLnBrk="1" hangingPunct="1"/>
            <a:r>
              <a:rPr lang="en-US" i="1" dirty="0" smtClean="0"/>
              <a:t>(European  Society of Anesthesiologist  recommend Solid food be prohibited 6 </a:t>
            </a:r>
            <a:r>
              <a:rPr lang="en-US" i="1" dirty="0" err="1" smtClean="0"/>
              <a:t>hr</a:t>
            </a:r>
            <a:r>
              <a:rPr lang="en-US" i="1" dirty="0" smtClean="0"/>
              <a:t> before elective surgery in adults &amp; children.)</a:t>
            </a:r>
          </a:p>
        </p:txBody>
      </p:sp>
    </p:spTree>
    <p:extLst>
      <p:ext uri="{BB962C8B-B14F-4D97-AF65-F5344CB8AC3E}">
        <p14:creationId xmlns:p14="http://schemas.microsoft.com/office/powerpoint/2010/main" val="5826189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dirty="0" smtClean="0"/>
              <a:t>PAIN</a:t>
            </a:r>
          </a:p>
        </p:txBody>
      </p:sp>
      <p:sp>
        <p:nvSpPr>
          <p:cNvPr id="73731" name="Content Placeholder 2"/>
          <p:cNvSpPr>
            <a:spLocks noGrp="1"/>
          </p:cNvSpPr>
          <p:nvPr>
            <p:ph idx="1"/>
          </p:nvPr>
        </p:nvSpPr>
        <p:spPr/>
        <p:txBody>
          <a:bodyPr/>
          <a:lstStyle/>
          <a:p>
            <a:pPr eaLnBrk="1" hangingPunct="1"/>
            <a:r>
              <a:rPr lang="en-US" dirty="0" smtClean="0"/>
              <a:t>Problem of epidemic proportions</a:t>
            </a:r>
          </a:p>
          <a:p>
            <a:pPr eaLnBrk="1" hangingPunct="1"/>
            <a:r>
              <a:rPr lang="en-US" dirty="0" smtClean="0"/>
              <a:t>50 million of the 75 million Americans who live with serious pain  suffer from chronic pain. </a:t>
            </a:r>
          </a:p>
        </p:txBody>
      </p:sp>
    </p:spTree>
    <p:extLst>
      <p:ext uri="{BB962C8B-B14F-4D97-AF65-F5344CB8AC3E}">
        <p14:creationId xmlns:p14="http://schemas.microsoft.com/office/powerpoint/2010/main" val="95654826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274638"/>
            <a:ext cx="8229600" cy="1143000"/>
          </a:xfrm>
        </p:spPr>
        <p:txBody>
          <a:bodyPr/>
          <a:lstStyle/>
          <a:p>
            <a:pPr eaLnBrk="1" hangingPunct="1"/>
            <a:r>
              <a:rPr lang="en-US" smtClean="0">
                <a:solidFill>
                  <a:schemeClr val="tx2"/>
                </a:solidFill>
              </a:rPr>
              <a:t>Four Components of Pain</a:t>
            </a:r>
          </a:p>
        </p:txBody>
      </p:sp>
      <p:sp>
        <p:nvSpPr>
          <p:cNvPr id="74755" name="Rectangle 3"/>
          <p:cNvSpPr>
            <a:spLocks noGrp="1" noChangeArrowheads="1"/>
          </p:cNvSpPr>
          <p:nvPr>
            <p:ph idx="4294967295"/>
          </p:nvPr>
        </p:nvSpPr>
        <p:spPr>
          <a:xfrm>
            <a:off x="0" y="1600200"/>
            <a:ext cx="8229600" cy="4724400"/>
          </a:xfrm>
        </p:spPr>
        <p:txBody>
          <a:bodyPr/>
          <a:lstStyle/>
          <a:p>
            <a:pPr eaLnBrk="1" hangingPunct="1">
              <a:spcBef>
                <a:spcPts val="1800"/>
              </a:spcBef>
            </a:pPr>
            <a:r>
              <a:rPr lang="en-US" u="sng" smtClean="0"/>
              <a:t>Transduction</a:t>
            </a:r>
            <a:r>
              <a:rPr lang="en-US" smtClean="0"/>
              <a:t>:  site of injury</a:t>
            </a:r>
          </a:p>
          <a:p>
            <a:pPr eaLnBrk="1" hangingPunct="1">
              <a:spcBef>
                <a:spcPts val="1800"/>
              </a:spcBef>
            </a:pPr>
            <a:r>
              <a:rPr lang="en-US" u="sng" smtClean="0"/>
              <a:t>Transmission</a:t>
            </a:r>
            <a:r>
              <a:rPr lang="en-US" smtClean="0"/>
              <a:t>:  pain fibers from site through spinal cord to brain stem</a:t>
            </a:r>
          </a:p>
          <a:p>
            <a:pPr eaLnBrk="1" hangingPunct="1">
              <a:spcBef>
                <a:spcPts val="1800"/>
              </a:spcBef>
            </a:pPr>
            <a:r>
              <a:rPr lang="en-US" u="sng" smtClean="0"/>
              <a:t>Perception</a:t>
            </a:r>
            <a:r>
              <a:rPr lang="en-US" smtClean="0"/>
              <a:t>:  through brain stem to cerebral cortex</a:t>
            </a:r>
          </a:p>
          <a:p>
            <a:pPr eaLnBrk="1" hangingPunct="1">
              <a:spcBef>
                <a:spcPts val="1800"/>
              </a:spcBef>
            </a:pPr>
            <a:r>
              <a:rPr lang="en-US" u="sng" smtClean="0"/>
              <a:t>Modulation</a:t>
            </a:r>
            <a:r>
              <a:rPr lang="en-US" smtClean="0"/>
              <a:t>:  brain stem through spinal cord back to site</a:t>
            </a:r>
          </a:p>
        </p:txBody>
      </p:sp>
    </p:spTree>
    <p:extLst>
      <p:ext uri="{BB962C8B-B14F-4D97-AF65-F5344CB8AC3E}">
        <p14:creationId xmlns:p14="http://schemas.microsoft.com/office/powerpoint/2010/main" val="320490011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1371600" y="381000"/>
            <a:ext cx="7772400" cy="762000"/>
          </a:xfrm>
        </p:spPr>
        <p:txBody>
          <a:bodyPr/>
          <a:lstStyle/>
          <a:p>
            <a:pPr eaLnBrk="1" hangingPunct="1"/>
            <a:r>
              <a:rPr lang="en-US" dirty="0" smtClean="0">
                <a:solidFill>
                  <a:schemeClr val="tx2"/>
                </a:solidFill>
              </a:rPr>
              <a:t>Transduction</a:t>
            </a:r>
          </a:p>
        </p:txBody>
      </p:sp>
      <p:sp>
        <p:nvSpPr>
          <p:cNvPr id="887811" name="Rectangle 3"/>
          <p:cNvSpPr>
            <a:spLocks noGrp="1" noChangeArrowheads="1"/>
          </p:cNvSpPr>
          <p:nvPr>
            <p:ph type="body" sz="half" idx="4294967295"/>
          </p:nvPr>
        </p:nvSpPr>
        <p:spPr>
          <a:xfrm>
            <a:off x="0" y="1143000"/>
            <a:ext cx="4419600" cy="5219700"/>
          </a:xfrm>
        </p:spPr>
        <p:txBody>
          <a:bodyPr rtlCol="0">
            <a:noAutofit/>
          </a:bodyPr>
          <a:lstStyle/>
          <a:p>
            <a:pPr eaLnBrk="1" fontAlgn="auto" hangingPunct="1">
              <a:spcAft>
                <a:spcPts val="0"/>
              </a:spcAft>
              <a:buFont typeface="Arial" charset="0"/>
              <a:buChar char="•"/>
              <a:defRPr/>
            </a:pPr>
            <a:r>
              <a:rPr lang="en-US" dirty="0" smtClean="0"/>
              <a:t>Tissue damage occurs releasing chemicals that activate the pain </a:t>
            </a:r>
            <a:r>
              <a:rPr lang="en-US" dirty="0" err="1" smtClean="0"/>
              <a:t>nociceptors</a:t>
            </a:r>
            <a:endParaRPr lang="en-US" dirty="0" smtClean="0"/>
          </a:p>
          <a:p>
            <a:pPr lvl="1" eaLnBrk="1" fontAlgn="auto" hangingPunct="1">
              <a:spcAft>
                <a:spcPts val="0"/>
              </a:spcAft>
              <a:buFont typeface="Arial" charset="0"/>
              <a:buChar char="–"/>
              <a:defRPr/>
            </a:pPr>
            <a:r>
              <a:rPr lang="en-US" sz="3200" dirty="0" smtClean="0"/>
              <a:t>Prostaglandins</a:t>
            </a:r>
          </a:p>
          <a:p>
            <a:pPr lvl="1" eaLnBrk="1" fontAlgn="auto" hangingPunct="1">
              <a:spcAft>
                <a:spcPts val="0"/>
              </a:spcAft>
              <a:buFont typeface="Arial" charset="0"/>
              <a:buChar char="–"/>
              <a:defRPr/>
            </a:pPr>
            <a:r>
              <a:rPr lang="en-US" sz="3200" dirty="0" err="1" smtClean="0"/>
              <a:t>Bradykinins</a:t>
            </a:r>
            <a:endParaRPr lang="en-US" sz="3200" dirty="0" smtClean="0"/>
          </a:p>
          <a:p>
            <a:pPr lvl="1" eaLnBrk="1" fontAlgn="auto" hangingPunct="1">
              <a:spcAft>
                <a:spcPts val="0"/>
              </a:spcAft>
              <a:buFont typeface="Arial" charset="0"/>
              <a:buChar char="–"/>
              <a:defRPr/>
            </a:pPr>
            <a:r>
              <a:rPr lang="en-US" sz="3200" dirty="0" smtClean="0"/>
              <a:t>Serotonin (5HT)</a:t>
            </a:r>
          </a:p>
          <a:p>
            <a:pPr lvl="1" eaLnBrk="1" fontAlgn="auto" hangingPunct="1">
              <a:spcAft>
                <a:spcPts val="0"/>
              </a:spcAft>
              <a:buFont typeface="Arial" charset="0"/>
              <a:buChar char="–"/>
              <a:defRPr/>
            </a:pPr>
            <a:r>
              <a:rPr lang="en-US" sz="3200" dirty="0" smtClean="0"/>
              <a:t>Substance P</a:t>
            </a:r>
          </a:p>
          <a:p>
            <a:pPr lvl="1" eaLnBrk="1" fontAlgn="auto" hangingPunct="1">
              <a:spcAft>
                <a:spcPts val="0"/>
              </a:spcAft>
              <a:buFont typeface="Arial" charset="0"/>
              <a:buChar char="–"/>
              <a:defRPr/>
            </a:pPr>
            <a:r>
              <a:rPr lang="en-US" sz="3200" dirty="0" smtClean="0"/>
              <a:t>Histamine</a:t>
            </a:r>
          </a:p>
          <a:p>
            <a:pPr lvl="1" eaLnBrk="1" fontAlgn="auto" hangingPunct="1">
              <a:spcAft>
                <a:spcPts val="0"/>
              </a:spcAft>
              <a:buFont typeface="Arial" charset="0"/>
              <a:buChar char="–"/>
              <a:defRPr/>
            </a:pPr>
            <a:r>
              <a:rPr lang="en-US" sz="3200" dirty="0" smtClean="0"/>
              <a:t>Glutamate</a:t>
            </a:r>
          </a:p>
          <a:p>
            <a:pPr eaLnBrk="1" fontAlgn="auto" hangingPunct="1">
              <a:spcAft>
                <a:spcPts val="0"/>
              </a:spcAft>
              <a:buFont typeface="Arial" charset="0"/>
              <a:buChar char="•"/>
              <a:defRPr/>
            </a:pPr>
            <a:endParaRPr lang="en-US" dirty="0" smtClean="0"/>
          </a:p>
        </p:txBody>
      </p:sp>
      <p:sp>
        <p:nvSpPr>
          <p:cNvPr id="75780" name="TextBox 6"/>
          <p:cNvSpPr txBox="1">
            <a:spLocks noChangeArrowheads="1"/>
          </p:cNvSpPr>
          <p:nvPr/>
        </p:nvSpPr>
        <p:spPr bwMode="auto">
          <a:xfrm>
            <a:off x="3581400" y="6400800"/>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en-US">
              <a:solidFill>
                <a:srgbClr val="FFFF00"/>
              </a:solidFill>
            </a:endParaRPr>
          </a:p>
        </p:txBody>
      </p:sp>
      <p:pic>
        <p:nvPicPr>
          <p:cNvPr id="75781" name="Picture 2" descr="http://courses.cit.cornell.edu/psych396/student2006/the_biology_of_pain_mac_version/recepto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42529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64418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a:xfrm>
            <a:off x="0" y="400050"/>
            <a:ext cx="7772400" cy="1162050"/>
          </a:xfrm>
        </p:spPr>
        <p:txBody>
          <a:bodyPr/>
          <a:lstStyle/>
          <a:p>
            <a:pPr eaLnBrk="1" hangingPunct="1"/>
            <a:r>
              <a:rPr lang="en-US" smtClean="0">
                <a:solidFill>
                  <a:schemeClr val="tx2"/>
                </a:solidFill>
              </a:rPr>
              <a:t>Transmission</a:t>
            </a:r>
          </a:p>
        </p:txBody>
      </p:sp>
      <p:sp>
        <p:nvSpPr>
          <p:cNvPr id="76803" name="Text Placeholder 2"/>
          <p:cNvSpPr>
            <a:spLocks noGrp="1"/>
          </p:cNvSpPr>
          <p:nvPr>
            <p:ph type="body" sz="half" idx="4294967295"/>
          </p:nvPr>
        </p:nvSpPr>
        <p:spPr>
          <a:xfrm>
            <a:off x="533400" y="1981200"/>
            <a:ext cx="8458200" cy="1905000"/>
          </a:xfrm>
        </p:spPr>
        <p:txBody>
          <a:bodyPr>
            <a:normAutofit fontScale="92500" lnSpcReduction="10000"/>
          </a:bodyPr>
          <a:lstStyle/>
          <a:p>
            <a:pPr eaLnBrk="1" hangingPunct="1"/>
            <a:r>
              <a:rPr lang="en-US" dirty="0" smtClean="0"/>
              <a:t>A-delta fibers-</a:t>
            </a:r>
            <a:r>
              <a:rPr lang="en-US" dirty="0" err="1" smtClean="0"/>
              <a:t>myelinated</a:t>
            </a:r>
            <a:r>
              <a:rPr lang="en-US" dirty="0" smtClean="0"/>
              <a:t> fibers, fast transmission; acute, intense</a:t>
            </a:r>
          </a:p>
          <a:p>
            <a:pPr eaLnBrk="1" hangingPunct="1"/>
            <a:r>
              <a:rPr lang="en-US" dirty="0" smtClean="0"/>
              <a:t>C fibers-</a:t>
            </a:r>
            <a:r>
              <a:rPr lang="en-US" dirty="0" err="1" smtClean="0"/>
              <a:t>unmyelinated</a:t>
            </a:r>
            <a:r>
              <a:rPr lang="en-US" dirty="0" smtClean="0"/>
              <a:t> smaller fibers, slower transmission; intense, persistent pain, dull</a:t>
            </a:r>
          </a:p>
        </p:txBody>
      </p:sp>
    </p:spTree>
    <p:extLst>
      <p:ext uri="{BB962C8B-B14F-4D97-AF65-F5344CB8AC3E}">
        <p14:creationId xmlns:p14="http://schemas.microsoft.com/office/powerpoint/2010/main" val="3655430773"/>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mtClean="0">
                <a:solidFill>
                  <a:schemeClr val="tx2"/>
                </a:solidFill>
              </a:rPr>
              <a:t>Central Sensitization</a:t>
            </a:r>
          </a:p>
        </p:txBody>
      </p:sp>
      <p:sp>
        <p:nvSpPr>
          <p:cNvPr id="77827" name="Text Placeholder 2"/>
          <p:cNvSpPr>
            <a:spLocks noGrp="1"/>
          </p:cNvSpPr>
          <p:nvPr>
            <p:ph idx="1"/>
          </p:nvPr>
        </p:nvSpPr>
        <p:spPr/>
        <p:txBody>
          <a:bodyPr/>
          <a:lstStyle/>
          <a:p>
            <a:pPr eaLnBrk="1" hangingPunct="1"/>
            <a:r>
              <a:rPr lang="en-US" sz="3600" smtClean="0"/>
              <a:t>Sustained firing of C fibers causes acute pain to become chronic pain</a:t>
            </a:r>
          </a:p>
        </p:txBody>
      </p:sp>
    </p:spTree>
    <p:extLst>
      <p:ext uri="{BB962C8B-B14F-4D97-AF65-F5344CB8AC3E}">
        <p14:creationId xmlns:p14="http://schemas.microsoft.com/office/powerpoint/2010/main" val="168169351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p:txBody>
          <a:bodyPr/>
          <a:lstStyle/>
          <a:p>
            <a:pPr eaLnBrk="1" hangingPunct="1"/>
            <a:r>
              <a:rPr lang="en-US" smtClean="0">
                <a:solidFill>
                  <a:schemeClr val="tx2"/>
                </a:solidFill>
              </a:rPr>
              <a:t>Transmission</a:t>
            </a:r>
          </a:p>
        </p:txBody>
      </p:sp>
      <p:sp>
        <p:nvSpPr>
          <p:cNvPr id="78851" name="Rectangle 1027"/>
          <p:cNvSpPr>
            <a:spLocks noGrp="1" noChangeArrowheads="1"/>
          </p:cNvSpPr>
          <p:nvPr>
            <p:ph sz="half" idx="1"/>
          </p:nvPr>
        </p:nvSpPr>
        <p:spPr/>
        <p:txBody>
          <a:bodyPr/>
          <a:lstStyle/>
          <a:p>
            <a:pPr eaLnBrk="1" hangingPunct="1"/>
            <a:r>
              <a:rPr lang="en-US" sz="3600" smtClean="0"/>
              <a:t>Impulses travel to dorsal horn of spinal cord via the sensory fibers</a:t>
            </a:r>
          </a:p>
          <a:p>
            <a:pPr lvl="1" eaLnBrk="1" hangingPunct="1"/>
            <a:r>
              <a:rPr lang="en-US" smtClean="0"/>
              <a:t>Na</a:t>
            </a:r>
            <a:r>
              <a:rPr lang="en-US" smtClean="0">
                <a:cs typeface="Arial" pitchFamily="34" charset="0"/>
              </a:rPr>
              <a:t>+</a:t>
            </a:r>
            <a:r>
              <a:rPr lang="en-US" smtClean="0">
                <a:sym typeface="Arial Narrow Special G1"/>
              </a:rPr>
              <a:t> moves into pain fiber cells</a:t>
            </a:r>
          </a:p>
          <a:p>
            <a:pPr lvl="1" eaLnBrk="1" hangingPunct="1"/>
            <a:r>
              <a:rPr lang="en-US" smtClean="0">
                <a:sym typeface="Arial Narrow Special G1"/>
              </a:rPr>
              <a:t>Other ions move in and out as impulse travels along nerve cells</a:t>
            </a:r>
          </a:p>
          <a:p>
            <a:pPr eaLnBrk="1" hangingPunct="1"/>
            <a:endParaRPr lang="en-US" smtClean="0"/>
          </a:p>
        </p:txBody>
      </p:sp>
      <p:pic>
        <p:nvPicPr>
          <p:cNvPr id="78852" name="Picture 6" descr="http://courses.cit.cornell.edu/psych396/student2006/the_biology_of_pain_mac_version/pathway1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00200"/>
            <a:ext cx="4495800" cy="4648200"/>
          </a:xfrm>
          <a:noFill/>
        </p:spPr>
      </p:pic>
    </p:spTree>
    <p:extLst>
      <p:ext uri="{BB962C8B-B14F-4D97-AF65-F5344CB8AC3E}">
        <p14:creationId xmlns:p14="http://schemas.microsoft.com/office/powerpoint/2010/main" val="95019306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mtClean="0">
                <a:solidFill>
                  <a:schemeClr val="tx2"/>
                </a:solidFill>
              </a:rPr>
              <a:t>Hyperalgesia</a:t>
            </a:r>
          </a:p>
        </p:txBody>
      </p:sp>
      <p:sp>
        <p:nvSpPr>
          <p:cNvPr id="896003" name="Text Placeholder 2"/>
          <p:cNvSpPr>
            <a:spLocks noGrp="1"/>
          </p:cNvSpPr>
          <p:nvPr>
            <p:ph sz="half" idx="1"/>
          </p:nvPr>
        </p:nvSpPr>
        <p:spPr/>
        <p:txBody>
          <a:bodyPr rtlCol="0">
            <a:normAutofit fontScale="92500" lnSpcReduction="10000"/>
          </a:bodyPr>
          <a:lstStyle/>
          <a:p>
            <a:pPr eaLnBrk="1" fontAlgn="auto" hangingPunct="1">
              <a:spcAft>
                <a:spcPts val="0"/>
              </a:spcAft>
              <a:buFont typeface="Arial" charset="0"/>
              <a:buChar char="•"/>
              <a:defRPr/>
            </a:pPr>
            <a:r>
              <a:rPr lang="en-US" sz="3600" smtClean="0"/>
              <a:t>Exaggerated response to pain from  neurotransmitters in the dorsal horn and spinal cord increasing the sensitivity to noxious stimuli </a:t>
            </a:r>
          </a:p>
        </p:txBody>
      </p:sp>
      <p:sp>
        <p:nvSpPr>
          <p:cNvPr id="5" name="Content Placeholder 4"/>
          <p:cNvSpPr>
            <a:spLocks noGrp="1"/>
          </p:cNvSpPr>
          <p:nvPr>
            <p:ph sz="half" idx="2"/>
          </p:nvPr>
        </p:nvSpPr>
        <p:spPr/>
        <p:txBody>
          <a:bodyPr rtlCol="0">
            <a:normAutofit fontScale="92500" lnSpcReduction="10000"/>
          </a:bodyPr>
          <a:lstStyle/>
          <a:p>
            <a:pPr eaLnBrk="1" fontAlgn="auto" hangingPunct="1">
              <a:spcAft>
                <a:spcPts val="0"/>
              </a:spcAft>
              <a:buFont typeface="Arial" charset="0"/>
              <a:buChar char="•"/>
              <a:defRPr/>
            </a:pPr>
            <a:endParaRPr lang="en-US" smtClean="0"/>
          </a:p>
        </p:txBody>
      </p:sp>
      <p:pic>
        <p:nvPicPr>
          <p:cNvPr id="79877" name="ClipArt Placeholder 4" descr="spinal cor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1600"/>
            <a:ext cx="449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69140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solidFill>
                  <a:schemeClr val="tx2"/>
                </a:solidFill>
              </a:rPr>
              <a:t>Transmission</a:t>
            </a:r>
          </a:p>
        </p:txBody>
      </p:sp>
      <p:sp>
        <p:nvSpPr>
          <p:cNvPr id="80899" name="Text Placeholder 2"/>
          <p:cNvSpPr>
            <a:spLocks noGrp="1"/>
          </p:cNvSpPr>
          <p:nvPr>
            <p:ph sz="half" idx="1"/>
          </p:nvPr>
        </p:nvSpPr>
        <p:spPr/>
        <p:txBody>
          <a:bodyPr/>
          <a:lstStyle/>
          <a:p>
            <a:pPr eaLnBrk="1" hangingPunct="1"/>
            <a:r>
              <a:rPr lang="en-US" sz="3600" smtClean="0"/>
              <a:t>Pain sensation travels to brain via spinothalamic tracts</a:t>
            </a:r>
          </a:p>
        </p:txBody>
      </p:sp>
      <p:pic>
        <p:nvPicPr>
          <p:cNvPr id="80900" name="Picture 2" descr="http://courses.cit.cornell.edu/psych396/student2006/the_biology_of_pain_mac_version/pathway1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1524000"/>
            <a:ext cx="4648200" cy="4648200"/>
          </a:xfrm>
          <a:noFill/>
        </p:spPr>
      </p:pic>
    </p:spTree>
    <p:extLst>
      <p:ext uri="{BB962C8B-B14F-4D97-AF65-F5344CB8AC3E}">
        <p14:creationId xmlns:p14="http://schemas.microsoft.com/office/powerpoint/2010/main" val="225396454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p:txBody>
          <a:bodyPr/>
          <a:lstStyle/>
          <a:p>
            <a:pPr eaLnBrk="1" hangingPunct="1"/>
            <a:r>
              <a:rPr lang="en-US" smtClean="0">
                <a:solidFill>
                  <a:schemeClr val="tx2"/>
                </a:solidFill>
              </a:rPr>
              <a:t>Perception</a:t>
            </a:r>
          </a:p>
        </p:txBody>
      </p:sp>
      <p:sp>
        <p:nvSpPr>
          <p:cNvPr id="900099" name="Rectangle 1027"/>
          <p:cNvSpPr>
            <a:spLocks noGrp="1" noChangeArrowheads="1"/>
          </p:cNvSpPr>
          <p:nvPr>
            <p:ph sz="half" idx="1"/>
          </p:nvPr>
        </p:nvSpPr>
        <p:spPr/>
        <p:txBody>
          <a:bodyPr rtlCol="0">
            <a:normAutofit fontScale="85000" lnSpcReduction="10000"/>
          </a:bodyPr>
          <a:lstStyle/>
          <a:p>
            <a:pPr eaLnBrk="1" fontAlgn="auto" hangingPunct="1">
              <a:spcAft>
                <a:spcPts val="0"/>
              </a:spcAft>
              <a:buFont typeface="Arial" charset="0"/>
              <a:buChar char="•"/>
              <a:defRPr/>
            </a:pPr>
            <a:r>
              <a:rPr lang="en-US" sz="3600" smtClean="0"/>
              <a:t>Impulses travel through the thalamus to the cortex where it is perceived consciously as “pain”</a:t>
            </a:r>
          </a:p>
          <a:p>
            <a:pPr eaLnBrk="1" fontAlgn="auto" hangingPunct="1">
              <a:spcAft>
                <a:spcPts val="0"/>
              </a:spcAft>
              <a:buFont typeface="Arial" charset="0"/>
              <a:buChar char="•"/>
              <a:defRPr/>
            </a:pPr>
            <a:r>
              <a:rPr lang="en-US" sz="3600" smtClean="0"/>
              <a:t>Limbic system modulates emotional response to pain</a:t>
            </a:r>
          </a:p>
          <a:p>
            <a:pPr eaLnBrk="1" fontAlgn="auto" hangingPunct="1">
              <a:spcAft>
                <a:spcPts val="0"/>
              </a:spcAft>
              <a:buFont typeface="Arial" charset="0"/>
              <a:buChar char="•"/>
              <a:defRPr/>
            </a:pPr>
            <a:endParaRPr lang="en-US" sz="3600" smtClean="0"/>
          </a:p>
          <a:p>
            <a:pPr eaLnBrk="1" fontAlgn="auto" hangingPunct="1">
              <a:spcAft>
                <a:spcPts val="0"/>
              </a:spcAft>
              <a:buFont typeface="Arial" charset="0"/>
              <a:buChar char="•"/>
              <a:defRPr/>
            </a:pPr>
            <a:endParaRPr lang="en-US" sz="3600" smtClean="0"/>
          </a:p>
        </p:txBody>
      </p:sp>
      <p:pic>
        <p:nvPicPr>
          <p:cNvPr id="81924" name="Content Placeholder 4" descr="Dana Guide - Chapter 9, Section B5, Page 167, Image 1 - Spotligh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67324" y="1295400"/>
            <a:ext cx="3419475" cy="4419600"/>
          </a:xfrm>
          <a:noFill/>
        </p:spPr>
      </p:pic>
    </p:spTree>
    <p:extLst>
      <p:ext uri="{BB962C8B-B14F-4D97-AF65-F5344CB8AC3E}">
        <p14:creationId xmlns:p14="http://schemas.microsoft.com/office/powerpoint/2010/main" val="617203536"/>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p:txBody>
          <a:bodyPr/>
          <a:lstStyle/>
          <a:p>
            <a:pPr eaLnBrk="1" hangingPunct="1"/>
            <a:r>
              <a:rPr lang="en-US" smtClean="0">
                <a:solidFill>
                  <a:schemeClr val="tx2"/>
                </a:solidFill>
              </a:rPr>
              <a:t>Modulation</a:t>
            </a:r>
          </a:p>
        </p:txBody>
      </p:sp>
      <p:sp>
        <p:nvSpPr>
          <p:cNvPr id="902147" name="Rectangle 1027"/>
          <p:cNvSpPr>
            <a:spLocks noGrp="1" noChangeArrowheads="1"/>
          </p:cNvSpPr>
          <p:nvPr>
            <p:ph sz="half" idx="1"/>
          </p:nvPr>
        </p:nvSpPr>
        <p:spPr>
          <a:xfrm>
            <a:off x="228600" y="1600201"/>
            <a:ext cx="4267200" cy="4956174"/>
          </a:xfrm>
        </p:spPr>
        <p:txBody>
          <a:bodyPr rtlCol="0">
            <a:normAutofit fontScale="92500"/>
          </a:bodyPr>
          <a:lstStyle/>
          <a:p>
            <a:pPr eaLnBrk="1" fontAlgn="auto" hangingPunct="1">
              <a:spcAft>
                <a:spcPts val="0"/>
              </a:spcAft>
              <a:buFont typeface="Arial" charset="0"/>
              <a:buChar char="•"/>
              <a:defRPr/>
            </a:pPr>
            <a:r>
              <a:rPr lang="en-US" sz="3500" dirty="0" smtClean="0"/>
              <a:t>Brain stem neurons travel down spinal cord and release chemicals that inhibit the transmission of nociceptive impulses</a:t>
            </a:r>
          </a:p>
          <a:p>
            <a:pPr lvl="1" eaLnBrk="1" fontAlgn="auto" hangingPunct="1">
              <a:spcAft>
                <a:spcPts val="0"/>
              </a:spcAft>
              <a:buFont typeface="Arial" charset="0"/>
              <a:buChar char="–"/>
              <a:defRPr/>
            </a:pPr>
            <a:r>
              <a:rPr lang="en-US" sz="3500" dirty="0" smtClean="0"/>
              <a:t>endogenous opioids</a:t>
            </a:r>
          </a:p>
          <a:p>
            <a:pPr lvl="1" eaLnBrk="1" fontAlgn="auto" hangingPunct="1">
              <a:spcAft>
                <a:spcPts val="0"/>
              </a:spcAft>
              <a:buFont typeface="Arial" charset="0"/>
              <a:buChar char="–"/>
              <a:defRPr/>
            </a:pPr>
            <a:r>
              <a:rPr lang="en-US" sz="3500" dirty="0" smtClean="0"/>
              <a:t>serotonin </a:t>
            </a:r>
          </a:p>
          <a:p>
            <a:pPr lvl="1" eaLnBrk="1" fontAlgn="auto" hangingPunct="1">
              <a:spcAft>
                <a:spcPts val="0"/>
              </a:spcAft>
              <a:buFont typeface="Arial" charset="0"/>
              <a:buChar char="–"/>
              <a:defRPr/>
            </a:pPr>
            <a:r>
              <a:rPr lang="en-US" sz="3500" dirty="0" smtClean="0"/>
              <a:t>norepinephrine</a:t>
            </a:r>
          </a:p>
          <a:p>
            <a:pPr lvl="1" eaLnBrk="1" fontAlgn="auto" hangingPunct="1">
              <a:spcAft>
                <a:spcPts val="0"/>
              </a:spcAft>
              <a:buFont typeface="Arial" charset="0"/>
              <a:buChar char="–"/>
              <a:defRPr/>
            </a:pPr>
            <a:endParaRPr lang="en-US" sz="3500" dirty="0" smtClean="0"/>
          </a:p>
          <a:p>
            <a:pPr lvl="1" eaLnBrk="1" fontAlgn="auto" hangingPunct="1">
              <a:spcAft>
                <a:spcPts val="0"/>
              </a:spcAft>
              <a:buFont typeface="Arial" charset="0"/>
              <a:buChar char="–"/>
              <a:defRPr/>
            </a:pPr>
            <a:endParaRPr lang="en-US" dirty="0" smtClean="0"/>
          </a:p>
        </p:txBody>
      </p:sp>
      <p:pic>
        <p:nvPicPr>
          <p:cNvPr id="82948" name="Picture 2" descr="http://www.drugdevelopment-technology.com/projects/m6g/images/4-pain-signa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762500" y="1824831"/>
            <a:ext cx="3810000" cy="4076700"/>
          </a:xfrm>
          <a:noFill/>
        </p:spPr>
      </p:pic>
      <p:sp>
        <p:nvSpPr>
          <p:cNvPr id="82949" name="Rectangle 7"/>
          <p:cNvSpPr>
            <a:spLocks noChangeArrowheads="1"/>
          </p:cNvSpPr>
          <p:nvPr/>
        </p:nvSpPr>
        <p:spPr bwMode="auto">
          <a:xfrm>
            <a:off x="4572000" y="6248400"/>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FFFF00"/>
                </a:solidFill>
              </a:rPr>
              <a:t>http://www.drugdevelopment-technology.com</a:t>
            </a:r>
          </a:p>
        </p:txBody>
      </p:sp>
    </p:spTree>
    <p:extLst>
      <p:ext uri="{BB962C8B-B14F-4D97-AF65-F5344CB8AC3E}">
        <p14:creationId xmlns:p14="http://schemas.microsoft.com/office/powerpoint/2010/main" val="340500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smtClean="0"/>
              <a:t>Fasting Instructions</a:t>
            </a:r>
          </a:p>
        </p:txBody>
      </p:sp>
      <p:sp>
        <p:nvSpPr>
          <p:cNvPr id="28675" name="Rectangle 3"/>
          <p:cNvSpPr>
            <a:spLocks noGrp="1" noChangeArrowheads="1"/>
          </p:cNvSpPr>
          <p:nvPr>
            <p:ph idx="1"/>
          </p:nvPr>
        </p:nvSpPr>
        <p:spPr>
          <a:xfrm>
            <a:off x="304800" y="1600200"/>
            <a:ext cx="8610600" cy="4525963"/>
          </a:xfrm>
        </p:spPr>
        <p:txBody>
          <a:bodyPr>
            <a:normAutofit lnSpcReduction="10000"/>
          </a:bodyPr>
          <a:lstStyle/>
          <a:p>
            <a:pPr eaLnBrk="1" hangingPunct="1"/>
            <a:r>
              <a:rPr lang="en-US" dirty="0" smtClean="0"/>
              <a:t>Adults: </a:t>
            </a:r>
          </a:p>
          <a:p>
            <a:pPr lvl="1" eaLnBrk="1" hangingPunct="1"/>
            <a:r>
              <a:rPr lang="en-US" dirty="0" smtClean="0"/>
              <a:t>NPO after Midnight ( 8 hour fast)</a:t>
            </a:r>
          </a:p>
          <a:p>
            <a:pPr lvl="1" eaLnBrk="1" hangingPunct="1"/>
            <a:r>
              <a:rPr lang="en-US" dirty="0" smtClean="0"/>
              <a:t>Clear liquids up to 2-3 hours before surgery</a:t>
            </a:r>
          </a:p>
          <a:p>
            <a:pPr lvl="1" eaLnBrk="1" hangingPunct="1"/>
            <a:r>
              <a:rPr lang="en-US" dirty="0" smtClean="0"/>
              <a:t>Oral meds up to 1 hour before induction with up to 4 ounces of water. </a:t>
            </a:r>
          </a:p>
          <a:p>
            <a:pPr lvl="1" eaLnBrk="1" hangingPunct="1"/>
            <a:r>
              <a:rPr lang="en-US" dirty="0" smtClean="0"/>
              <a:t>Discourage chewing  gum or eating  candy </a:t>
            </a:r>
          </a:p>
          <a:p>
            <a:pPr lvl="1" eaLnBrk="1" hangingPunct="1">
              <a:buFont typeface="Arial" pitchFamily="34" charset="0"/>
              <a:buNone/>
            </a:pPr>
            <a:r>
              <a:rPr lang="en-US" dirty="0" smtClean="0"/>
              <a:t>	(↑ gastric fluid volume and </a:t>
            </a:r>
            <a:r>
              <a:rPr lang="en-US" dirty="0" err="1" smtClean="0"/>
              <a:t>pH.</a:t>
            </a:r>
            <a:r>
              <a:rPr lang="en-US" dirty="0" smtClean="0"/>
              <a:t>)</a:t>
            </a:r>
          </a:p>
          <a:p>
            <a:pPr lvl="1" eaLnBrk="1" hangingPunct="1">
              <a:buFont typeface="Arial" pitchFamily="34" charset="0"/>
              <a:buNone/>
            </a:pPr>
            <a:r>
              <a:rPr lang="en-US" dirty="0" smtClean="0"/>
              <a:t>	(2011 article  in Pediatric Anesthesia states no evidence that gum chewing increases volume or acidity that ↑ risk)</a:t>
            </a:r>
          </a:p>
        </p:txBody>
      </p:sp>
    </p:spTree>
    <p:extLst>
      <p:ext uri="{BB962C8B-B14F-4D97-AF65-F5344CB8AC3E}">
        <p14:creationId xmlns:p14="http://schemas.microsoft.com/office/powerpoint/2010/main" val="2776838123"/>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a:xfrm>
            <a:off x="0" y="274638"/>
            <a:ext cx="8229600" cy="1143000"/>
          </a:xfrm>
        </p:spPr>
        <p:txBody>
          <a:bodyPr/>
          <a:lstStyle/>
          <a:p>
            <a:pPr eaLnBrk="1" hangingPunct="1"/>
            <a:r>
              <a:rPr lang="en-US" smtClean="0">
                <a:solidFill>
                  <a:schemeClr val="tx2"/>
                </a:solidFill>
              </a:rPr>
              <a:t>Types of Pain</a:t>
            </a:r>
          </a:p>
        </p:txBody>
      </p:sp>
      <p:sp>
        <p:nvSpPr>
          <p:cNvPr id="920579" name="Content Placeholder 2"/>
          <p:cNvSpPr>
            <a:spLocks noGrp="1"/>
          </p:cNvSpPr>
          <p:nvPr>
            <p:ph idx="4294967295"/>
          </p:nvPr>
        </p:nvSpPr>
        <p:spPr>
          <a:xfrm>
            <a:off x="0" y="1600200"/>
            <a:ext cx="8686800" cy="3276600"/>
          </a:xfrm>
        </p:spPr>
        <p:txBody>
          <a:bodyPr rtlCol="0">
            <a:normAutofit fontScale="92500" lnSpcReduction="10000"/>
          </a:bodyPr>
          <a:lstStyle/>
          <a:p>
            <a:pPr eaLnBrk="1" fontAlgn="auto" hangingPunct="1">
              <a:spcAft>
                <a:spcPts val="0"/>
              </a:spcAft>
              <a:buFont typeface="Arial" charset="0"/>
              <a:buChar char="•"/>
              <a:defRPr/>
            </a:pPr>
            <a:r>
              <a:rPr lang="en-US" dirty="0" smtClean="0"/>
              <a:t>Visceral:  cardiac, pancreas, internal organs</a:t>
            </a:r>
          </a:p>
          <a:p>
            <a:pPr lvl="1" eaLnBrk="1" fontAlgn="auto" hangingPunct="1">
              <a:spcBef>
                <a:spcPts val="2400"/>
              </a:spcBef>
              <a:spcAft>
                <a:spcPts val="0"/>
              </a:spcAft>
              <a:buFont typeface="Arial" charset="0"/>
              <a:buChar char="–"/>
              <a:defRPr/>
            </a:pPr>
            <a:r>
              <a:rPr lang="en-US" dirty="0" smtClean="0"/>
              <a:t>Conducted via autonomic fibers</a:t>
            </a:r>
          </a:p>
          <a:p>
            <a:pPr lvl="1" eaLnBrk="1" fontAlgn="auto" hangingPunct="1">
              <a:spcBef>
                <a:spcPts val="2400"/>
              </a:spcBef>
              <a:spcAft>
                <a:spcPts val="0"/>
              </a:spcAft>
              <a:buFont typeface="Arial" charset="0"/>
              <a:buChar char="–"/>
              <a:defRPr/>
            </a:pPr>
            <a:r>
              <a:rPr lang="en-US" dirty="0" smtClean="0"/>
              <a:t>Localized in the </a:t>
            </a:r>
            <a:r>
              <a:rPr lang="en-US" dirty="0" err="1" smtClean="0"/>
              <a:t>dermatonal</a:t>
            </a:r>
            <a:r>
              <a:rPr lang="en-US" dirty="0" smtClean="0"/>
              <a:t> level of the organ</a:t>
            </a:r>
          </a:p>
          <a:p>
            <a:pPr lvl="1" eaLnBrk="1" fontAlgn="auto" hangingPunct="1">
              <a:spcBef>
                <a:spcPts val="2400"/>
              </a:spcBef>
              <a:spcAft>
                <a:spcPts val="0"/>
              </a:spcAft>
              <a:buFont typeface="Arial" charset="0"/>
              <a:buChar char="–"/>
              <a:defRPr/>
            </a:pPr>
            <a:r>
              <a:rPr lang="en-US" dirty="0" smtClean="0"/>
              <a:t>Provoked by stretch or ischemia</a:t>
            </a:r>
          </a:p>
          <a:p>
            <a:pPr lvl="1" eaLnBrk="1" fontAlgn="auto" hangingPunct="1">
              <a:spcBef>
                <a:spcPts val="2400"/>
              </a:spcBef>
              <a:spcAft>
                <a:spcPts val="0"/>
              </a:spcAft>
              <a:buFont typeface="Arial" charset="0"/>
              <a:buChar char="–"/>
              <a:defRPr/>
            </a:pPr>
            <a:r>
              <a:rPr lang="en-US" dirty="0" smtClean="0"/>
              <a:t>Usually “aching” or “throbbing”</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charset="0"/>
              <a:buChar char="•"/>
              <a:defRPr/>
            </a:pPr>
            <a:endParaRPr lang="en-US" dirty="0" smtClean="0"/>
          </a:p>
        </p:txBody>
      </p:sp>
    </p:spTree>
    <p:extLst>
      <p:ext uri="{BB962C8B-B14F-4D97-AF65-F5344CB8AC3E}">
        <p14:creationId xmlns:p14="http://schemas.microsoft.com/office/powerpoint/2010/main" val="1504677243"/>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a:xfrm>
            <a:off x="0" y="274638"/>
            <a:ext cx="8229600" cy="1143000"/>
          </a:xfrm>
        </p:spPr>
        <p:txBody>
          <a:bodyPr/>
          <a:lstStyle/>
          <a:p>
            <a:pPr eaLnBrk="1" hangingPunct="1"/>
            <a:r>
              <a:rPr lang="en-US" smtClean="0">
                <a:solidFill>
                  <a:schemeClr val="tx2"/>
                </a:solidFill>
              </a:rPr>
              <a:t>Types of Pain</a:t>
            </a:r>
          </a:p>
        </p:txBody>
      </p:sp>
      <p:sp>
        <p:nvSpPr>
          <p:cNvPr id="922627" name="Content Placeholder 2"/>
          <p:cNvSpPr>
            <a:spLocks noGrp="1"/>
          </p:cNvSpPr>
          <p:nvPr>
            <p:ph idx="4294967295"/>
          </p:nvPr>
        </p:nvSpPr>
        <p:spPr>
          <a:xfrm>
            <a:off x="0" y="1600200"/>
            <a:ext cx="8229600" cy="4525963"/>
          </a:xfrm>
        </p:spPr>
        <p:txBody>
          <a:bodyPr rtlCol="0">
            <a:normAutofit lnSpcReduction="10000"/>
          </a:bodyPr>
          <a:lstStyle/>
          <a:p>
            <a:pPr eaLnBrk="1" fontAlgn="auto" hangingPunct="1">
              <a:spcAft>
                <a:spcPts val="0"/>
              </a:spcAft>
              <a:buFont typeface="Arial" charset="0"/>
              <a:buChar char="•"/>
              <a:defRPr/>
            </a:pPr>
            <a:r>
              <a:rPr lang="en-US" smtClean="0"/>
              <a:t>Neuropathic pain:  abnormal processing of sensory input by the PNS or CNS</a:t>
            </a:r>
          </a:p>
          <a:p>
            <a:pPr lvl="1" eaLnBrk="1" fontAlgn="auto" hangingPunct="1">
              <a:spcAft>
                <a:spcPts val="0"/>
              </a:spcAft>
              <a:buFont typeface="Arial" charset="0"/>
              <a:buChar char="–"/>
              <a:defRPr/>
            </a:pPr>
            <a:r>
              <a:rPr lang="en-US" smtClean="0"/>
              <a:t>May require adjunctive medications, treatments</a:t>
            </a:r>
          </a:p>
          <a:p>
            <a:pPr lvl="1" eaLnBrk="1" fontAlgn="auto" hangingPunct="1">
              <a:spcAft>
                <a:spcPts val="0"/>
              </a:spcAft>
              <a:buFont typeface="Arial" charset="0"/>
              <a:buChar char="–"/>
              <a:defRPr/>
            </a:pPr>
            <a:r>
              <a:rPr lang="en-US" smtClean="0"/>
              <a:t>Usually “burning” or “tingling”</a:t>
            </a:r>
          </a:p>
          <a:p>
            <a:pPr eaLnBrk="1" fontAlgn="auto" hangingPunct="1">
              <a:spcAft>
                <a:spcPts val="0"/>
              </a:spcAft>
              <a:buFont typeface="Arial" charset="0"/>
              <a:buChar char="•"/>
              <a:defRPr/>
            </a:pPr>
            <a:r>
              <a:rPr lang="en-US" smtClean="0"/>
              <a:t>Types</a:t>
            </a:r>
          </a:p>
          <a:p>
            <a:pPr lvl="1" eaLnBrk="1" fontAlgn="auto" hangingPunct="1">
              <a:spcAft>
                <a:spcPts val="0"/>
              </a:spcAft>
              <a:buFont typeface="Arial" charset="0"/>
              <a:buChar char="–"/>
              <a:defRPr/>
            </a:pPr>
            <a:r>
              <a:rPr lang="en-US" smtClean="0"/>
              <a:t>Mononeuropathies:  traumatic or ischemic (phantom limb pain)</a:t>
            </a:r>
          </a:p>
          <a:p>
            <a:pPr lvl="1" eaLnBrk="1" fontAlgn="auto" hangingPunct="1">
              <a:spcAft>
                <a:spcPts val="0"/>
              </a:spcAft>
              <a:buFont typeface="Arial" charset="0"/>
              <a:buChar char="–"/>
              <a:defRPr/>
            </a:pPr>
            <a:r>
              <a:rPr lang="en-US" smtClean="0"/>
              <a:t>Polyneuropathies:  inflammatory, metabolic, stroke, spinal cord lesions</a:t>
            </a:r>
          </a:p>
        </p:txBody>
      </p:sp>
    </p:spTree>
    <p:extLst>
      <p:ext uri="{BB962C8B-B14F-4D97-AF65-F5344CB8AC3E}">
        <p14:creationId xmlns:p14="http://schemas.microsoft.com/office/powerpoint/2010/main" val="14620013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0" y="274638"/>
            <a:ext cx="8229600" cy="1143000"/>
          </a:xfrm>
          <a:noFill/>
        </p:spPr>
        <p:txBody>
          <a:bodyPr/>
          <a:lstStyle/>
          <a:p>
            <a:pPr eaLnBrk="1" hangingPunct="1"/>
            <a:r>
              <a:rPr lang="en-US" smtClean="0">
                <a:solidFill>
                  <a:schemeClr val="tx2"/>
                </a:solidFill>
              </a:rPr>
              <a:t>Effects of Pain</a:t>
            </a:r>
          </a:p>
        </p:txBody>
      </p:sp>
      <p:sp>
        <p:nvSpPr>
          <p:cNvPr id="924675" name="Rectangle 3"/>
          <p:cNvSpPr>
            <a:spLocks noGrp="1" noChangeArrowheads="1"/>
          </p:cNvSpPr>
          <p:nvPr>
            <p:ph type="body" idx="4294967295"/>
          </p:nvPr>
        </p:nvSpPr>
        <p:spPr>
          <a:xfrm>
            <a:off x="0" y="1600200"/>
            <a:ext cx="8229600" cy="4525963"/>
          </a:xfrm>
        </p:spPr>
        <p:txBody>
          <a:bodyPr rtlCol="0">
            <a:normAutofit lnSpcReduction="10000"/>
          </a:bodyPr>
          <a:lstStyle/>
          <a:p>
            <a:pPr eaLnBrk="1" fontAlgn="auto" hangingPunct="1">
              <a:spcAft>
                <a:spcPts val="0"/>
              </a:spcAft>
              <a:buFont typeface="Arial" charset="0"/>
              <a:buChar char="•"/>
              <a:defRPr/>
            </a:pPr>
            <a:r>
              <a:rPr lang="en-US" smtClean="0"/>
              <a:t>Endocrine:   stress response- hyperglycemia, </a:t>
            </a:r>
            <a:r>
              <a:rPr lang="en-US" smtClean="0">
                <a:sym typeface="Wingdings 3" pitchFamily="18" charset="2"/>
              </a:rPr>
              <a:t></a:t>
            </a:r>
            <a:r>
              <a:rPr lang="en-US" smtClean="0"/>
              <a:t> catecholamines (epi and norepi), </a:t>
            </a:r>
            <a:r>
              <a:rPr lang="en-US" smtClean="0">
                <a:sym typeface="Wingdings 3" pitchFamily="18" charset="2"/>
              </a:rPr>
              <a:t> ADH,</a:t>
            </a:r>
            <a:r>
              <a:rPr lang="en-US" smtClean="0"/>
              <a:t> alterations in most hormonal systems</a:t>
            </a:r>
          </a:p>
          <a:p>
            <a:pPr eaLnBrk="1" fontAlgn="auto" hangingPunct="1">
              <a:spcAft>
                <a:spcPts val="0"/>
              </a:spcAft>
              <a:buFont typeface="Arial" charset="0"/>
              <a:buChar char="•"/>
              <a:defRPr/>
            </a:pPr>
            <a:endParaRPr lang="en-US" smtClean="0"/>
          </a:p>
          <a:p>
            <a:pPr eaLnBrk="1" fontAlgn="auto" hangingPunct="1">
              <a:spcAft>
                <a:spcPts val="0"/>
              </a:spcAft>
              <a:buFont typeface="Arial" charset="0"/>
              <a:buChar char="•"/>
              <a:defRPr/>
            </a:pPr>
            <a:r>
              <a:rPr lang="en-US" smtClean="0"/>
              <a:t>Immune:  </a:t>
            </a:r>
            <a:r>
              <a:rPr lang="en-US" smtClean="0">
                <a:sym typeface="Wingdings 3" pitchFamily="18" charset="2"/>
              </a:rPr>
              <a:t> </a:t>
            </a:r>
            <a:r>
              <a:rPr lang="en-US" smtClean="0"/>
              <a:t>immune response</a:t>
            </a:r>
          </a:p>
          <a:p>
            <a:pPr eaLnBrk="1" fontAlgn="auto" hangingPunct="1">
              <a:spcAft>
                <a:spcPts val="0"/>
              </a:spcAft>
              <a:buFont typeface="Arial" charset="0"/>
              <a:buChar char="•"/>
              <a:defRPr/>
            </a:pPr>
            <a:endParaRPr lang="en-US" smtClean="0"/>
          </a:p>
          <a:p>
            <a:pPr eaLnBrk="1" fontAlgn="auto" hangingPunct="1">
              <a:spcAft>
                <a:spcPts val="0"/>
              </a:spcAft>
              <a:buFont typeface="Arial" charset="0"/>
              <a:buChar char="•"/>
              <a:defRPr/>
            </a:pPr>
            <a:r>
              <a:rPr lang="en-US" smtClean="0"/>
              <a:t>CV:  </a:t>
            </a:r>
            <a:r>
              <a:rPr lang="en-US" smtClean="0">
                <a:sym typeface="Wingdings 3" pitchFamily="18" charset="2"/>
              </a:rPr>
              <a:t></a:t>
            </a:r>
            <a:r>
              <a:rPr lang="en-US" smtClean="0"/>
              <a:t> HR, </a:t>
            </a:r>
            <a:r>
              <a:rPr lang="en-US" smtClean="0">
                <a:sym typeface="Wingdings 3" pitchFamily="18" charset="2"/>
              </a:rPr>
              <a:t></a:t>
            </a:r>
            <a:r>
              <a:rPr lang="en-US" smtClean="0"/>
              <a:t> BP, </a:t>
            </a:r>
            <a:r>
              <a:rPr lang="en-US" smtClean="0">
                <a:sym typeface="Wingdings 3" pitchFamily="18" charset="2"/>
              </a:rPr>
              <a:t></a:t>
            </a:r>
            <a:r>
              <a:rPr lang="en-US" smtClean="0"/>
              <a:t> O2 consumption,                   </a:t>
            </a:r>
            <a:r>
              <a:rPr lang="en-US" smtClean="0">
                <a:sym typeface="Wingdings 3" pitchFamily="18" charset="2"/>
              </a:rPr>
              <a:t></a:t>
            </a:r>
            <a:r>
              <a:rPr lang="en-US" smtClean="0"/>
              <a:t>  peripheral vascular resistance, hypercoagulation, hypocoagulation</a:t>
            </a:r>
          </a:p>
          <a:p>
            <a:pPr eaLnBrk="1" fontAlgn="auto" hangingPunct="1">
              <a:spcAft>
                <a:spcPts val="0"/>
              </a:spcAft>
              <a:buFont typeface="Arial" charset="0"/>
              <a:buChar char="•"/>
              <a:defRPr/>
            </a:pPr>
            <a:endParaRPr lang="en-US" sz="3600" smtClean="0"/>
          </a:p>
        </p:txBody>
      </p:sp>
    </p:spTree>
    <p:extLst>
      <p:ext uri="{BB962C8B-B14F-4D97-AF65-F5344CB8AC3E}">
        <p14:creationId xmlns:p14="http://schemas.microsoft.com/office/powerpoint/2010/main" val="1509902847"/>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0" y="274638"/>
            <a:ext cx="8229600" cy="1143000"/>
          </a:xfrm>
          <a:noFill/>
        </p:spPr>
        <p:txBody>
          <a:bodyPr/>
          <a:lstStyle/>
          <a:p>
            <a:pPr eaLnBrk="1" hangingPunct="1"/>
            <a:r>
              <a:rPr lang="en-US" smtClean="0">
                <a:solidFill>
                  <a:schemeClr val="tx2"/>
                </a:solidFill>
              </a:rPr>
              <a:t>Effects of Pain</a:t>
            </a:r>
          </a:p>
        </p:txBody>
      </p:sp>
      <p:sp>
        <p:nvSpPr>
          <p:cNvPr id="926723" name="Rectangle 3"/>
          <p:cNvSpPr>
            <a:spLocks noGrp="1" noChangeArrowheads="1"/>
          </p:cNvSpPr>
          <p:nvPr>
            <p:ph type="body" idx="4294967295"/>
          </p:nvPr>
        </p:nvSpPr>
        <p:spPr>
          <a:xfrm>
            <a:off x="0" y="1600200"/>
            <a:ext cx="8229600" cy="4525963"/>
          </a:xfrm>
        </p:spPr>
        <p:txBody>
          <a:bodyPr rtlCol="0">
            <a:normAutofit fontScale="92500" lnSpcReduction="10000"/>
          </a:bodyPr>
          <a:lstStyle/>
          <a:p>
            <a:pPr eaLnBrk="1" fontAlgn="auto" hangingPunct="1">
              <a:spcAft>
                <a:spcPts val="0"/>
              </a:spcAft>
              <a:buFont typeface="Arial" charset="0"/>
              <a:buChar char="•"/>
              <a:defRPr/>
            </a:pPr>
            <a:r>
              <a:rPr lang="en-US" sz="3500" dirty="0" smtClean="0"/>
              <a:t>Musculoskeletal:  muscle spasm,   immobility, pressure areas</a:t>
            </a:r>
          </a:p>
          <a:p>
            <a:pPr eaLnBrk="1" fontAlgn="auto" hangingPunct="1">
              <a:spcAft>
                <a:spcPts val="0"/>
              </a:spcAft>
              <a:buFont typeface="Arial" charset="0"/>
              <a:buChar char="•"/>
              <a:defRPr/>
            </a:pPr>
            <a:r>
              <a:rPr lang="en-US" sz="3500" dirty="0" smtClean="0"/>
              <a:t>GI:  </a:t>
            </a:r>
            <a:r>
              <a:rPr lang="en-US" sz="3500" dirty="0" smtClean="0">
                <a:sym typeface="Wingdings 3" pitchFamily="18" charset="2"/>
              </a:rPr>
              <a:t></a:t>
            </a:r>
            <a:r>
              <a:rPr lang="en-US" sz="3500" dirty="0" smtClean="0"/>
              <a:t> gastric motility</a:t>
            </a:r>
          </a:p>
          <a:p>
            <a:pPr eaLnBrk="1" fontAlgn="auto" hangingPunct="1">
              <a:spcAft>
                <a:spcPts val="0"/>
              </a:spcAft>
              <a:buFont typeface="Arial" charset="0"/>
              <a:buChar char="•"/>
              <a:defRPr/>
            </a:pPr>
            <a:r>
              <a:rPr lang="en-US" sz="3500" dirty="0" smtClean="0"/>
              <a:t>GU:  </a:t>
            </a:r>
            <a:r>
              <a:rPr lang="en-US" sz="3500" dirty="0" smtClean="0">
                <a:sym typeface="Wingdings 3" pitchFamily="18" charset="2"/>
              </a:rPr>
              <a:t> UO, urinary retention</a:t>
            </a:r>
            <a:r>
              <a:rPr lang="en-US" sz="3500" dirty="0" smtClean="0"/>
              <a:t> </a:t>
            </a:r>
          </a:p>
          <a:p>
            <a:pPr eaLnBrk="1" fontAlgn="auto" hangingPunct="1">
              <a:spcAft>
                <a:spcPts val="0"/>
              </a:spcAft>
              <a:buFont typeface="Arial" charset="0"/>
              <a:buChar char="•"/>
              <a:defRPr/>
            </a:pPr>
            <a:r>
              <a:rPr lang="en-US" sz="3500" dirty="0" smtClean="0"/>
              <a:t>Cognitive:   confusion, disorientation</a:t>
            </a:r>
          </a:p>
          <a:p>
            <a:pPr eaLnBrk="1" fontAlgn="auto" hangingPunct="1">
              <a:spcAft>
                <a:spcPts val="0"/>
              </a:spcAft>
              <a:buFont typeface="Arial" charset="0"/>
              <a:buChar char="•"/>
              <a:defRPr/>
            </a:pPr>
            <a:endParaRPr lang="en-US" dirty="0" smtClean="0"/>
          </a:p>
          <a:p>
            <a:pPr eaLnBrk="1" fontAlgn="auto" hangingPunct="1">
              <a:spcAft>
                <a:spcPts val="0"/>
              </a:spcAft>
              <a:buFont typeface="Arial" charset="0"/>
              <a:buChar char="•"/>
              <a:defRPr/>
            </a:pPr>
            <a:r>
              <a:rPr lang="en-US" sz="3500" b="1" dirty="0" smtClean="0"/>
              <a:t>Respiratory:  breath holding, </a:t>
            </a:r>
            <a:r>
              <a:rPr lang="en-US" sz="3500" b="1" dirty="0" smtClean="0">
                <a:sym typeface="Wingdings 3" pitchFamily="18" charset="2"/>
              </a:rPr>
              <a:t></a:t>
            </a:r>
            <a:r>
              <a:rPr lang="en-US" sz="3500" b="1" dirty="0" smtClean="0"/>
              <a:t> lung </a:t>
            </a:r>
            <a:r>
              <a:rPr lang="en-US" sz="3500" b="1" dirty="0" err="1" smtClean="0"/>
              <a:t>expansion</a:t>
            </a:r>
            <a:r>
              <a:rPr lang="en-US" sz="3500" b="1" dirty="0" err="1" smtClean="0">
                <a:sym typeface="Wingdings 3" pitchFamily="18" charset="2"/>
              </a:rPr>
              <a:t></a:t>
            </a:r>
            <a:r>
              <a:rPr lang="en-US" sz="3500" b="1" dirty="0" err="1" smtClean="0"/>
              <a:t>atelectasis</a:t>
            </a:r>
            <a:r>
              <a:rPr lang="en-US" sz="3500" b="1" dirty="0" smtClean="0"/>
              <a:t>, pulmonary shunting, hypoxia and hypoxemia, </a:t>
            </a:r>
            <a:r>
              <a:rPr lang="en-US" sz="3500" b="1" dirty="0" err="1" smtClean="0"/>
              <a:t>hypercarbia</a:t>
            </a:r>
            <a:endParaRPr lang="en-US" sz="3500" b="1" dirty="0" smtClean="0"/>
          </a:p>
          <a:p>
            <a:pPr eaLnBrk="1" fontAlgn="auto" hangingPunct="1">
              <a:spcAft>
                <a:spcPts val="0"/>
              </a:spcAft>
              <a:buFont typeface="Monotype Sorts" pitchFamily="2" charset="2"/>
              <a:buNone/>
              <a:defRPr/>
            </a:pPr>
            <a:endParaRPr lang="en-US" sz="3500" dirty="0" smtClean="0"/>
          </a:p>
          <a:p>
            <a:pPr eaLnBrk="1" fontAlgn="auto" hangingPunct="1">
              <a:spcAft>
                <a:spcPts val="0"/>
              </a:spcAft>
              <a:buFont typeface="Arial" charset="0"/>
              <a:buChar char="•"/>
              <a:defRPr/>
            </a:pPr>
            <a:endParaRPr lang="en-US" dirty="0" smtClean="0"/>
          </a:p>
        </p:txBody>
      </p:sp>
    </p:spTree>
    <p:extLst>
      <p:ext uri="{BB962C8B-B14F-4D97-AF65-F5344CB8AC3E}">
        <p14:creationId xmlns:p14="http://schemas.microsoft.com/office/powerpoint/2010/main" val="486421199"/>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p:cNvSpPr>
            <a:spLocks noGrp="1"/>
          </p:cNvSpPr>
          <p:nvPr>
            <p:ph type="title"/>
          </p:nvPr>
        </p:nvSpPr>
        <p:spPr/>
        <p:txBody>
          <a:bodyPr>
            <a:normAutofit/>
          </a:bodyPr>
          <a:lstStyle/>
          <a:p>
            <a:pPr eaLnBrk="1" hangingPunct="1"/>
            <a:r>
              <a:rPr lang="en-US" dirty="0" smtClean="0"/>
              <a:t>Acute pain </a:t>
            </a:r>
            <a:r>
              <a:rPr lang="en-US" dirty="0" err="1" smtClean="0"/>
              <a:t>vs</a:t>
            </a:r>
            <a:r>
              <a:rPr lang="en-US" dirty="0" smtClean="0"/>
              <a:t> Chronic pain  </a:t>
            </a:r>
          </a:p>
        </p:txBody>
      </p:sp>
      <p:sp>
        <p:nvSpPr>
          <p:cNvPr id="88067" name="Text Placeholder 6"/>
          <p:cNvSpPr>
            <a:spLocks noGrp="1"/>
          </p:cNvSpPr>
          <p:nvPr>
            <p:ph type="body" idx="1"/>
          </p:nvPr>
        </p:nvSpPr>
        <p:spPr>
          <a:xfrm>
            <a:off x="457201" y="1295401"/>
            <a:ext cx="4040188" cy="685800"/>
          </a:xfrm>
        </p:spPr>
        <p:txBody>
          <a:bodyPr>
            <a:noAutofit/>
          </a:bodyPr>
          <a:lstStyle/>
          <a:p>
            <a:pPr algn="ctr" eaLnBrk="1" hangingPunct="1"/>
            <a:r>
              <a:rPr lang="en-US" sz="3600" dirty="0" smtClean="0"/>
              <a:t>Acute Pain</a:t>
            </a:r>
          </a:p>
        </p:txBody>
      </p:sp>
      <p:sp>
        <p:nvSpPr>
          <p:cNvPr id="88068" name="Content Placeholder 7"/>
          <p:cNvSpPr>
            <a:spLocks noGrp="1"/>
          </p:cNvSpPr>
          <p:nvPr>
            <p:ph sz="half" idx="2"/>
          </p:nvPr>
        </p:nvSpPr>
        <p:spPr>
          <a:xfrm>
            <a:off x="76200" y="1905000"/>
            <a:ext cx="4572000" cy="4221163"/>
          </a:xfrm>
        </p:spPr>
        <p:txBody>
          <a:bodyPr>
            <a:noAutofit/>
          </a:bodyPr>
          <a:lstStyle/>
          <a:p>
            <a:pPr eaLnBrk="1" hangingPunct="1"/>
            <a:r>
              <a:rPr lang="en-US" sz="2800" dirty="0" smtClean="0"/>
              <a:t>Simple assessments using </a:t>
            </a:r>
            <a:r>
              <a:rPr lang="en-US" sz="2800" dirty="0" err="1" smtClean="0"/>
              <a:t>unidimensional</a:t>
            </a:r>
            <a:r>
              <a:rPr lang="en-US" sz="2800" dirty="0" smtClean="0"/>
              <a:t> tools</a:t>
            </a:r>
          </a:p>
          <a:p>
            <a:r>
              <a:rPr lang="en-US" sz="2800" dirty="0"/>
              <a:t>Cause often known</a:t>
            </a:r>
          </a:p>
          <a:p>
            <a:pPr eaLnBrk="1" hangingPunct="1"/>
            <a:r>
              <a:rPr lang="en-US" sz="2800" dirty="0" smtClean="0"/>
              <a:t>Usually respond to analgesics /treatments of underlying cause</a:t>
            </a:r>
          </a:p>
          <a:p>
            <a:r>
              <a:rPr lang="en-US" sz="2800" dirty="0" smtClean="0"/>
              <a:t>Time limited</a:t>
            </a:r>
          </a:p>
          <a:p>
            <a:pPr eaLnBrk="1" hangingPunct="1"/>
            <a:r>
              <a:rPr lang="en-US" sz="2800" dirty="0" smtClean="0"/>
              <a:t>Diminishes as healing takes place</a:t>
            </a:r>
          </a:p>
          <a:p>
            <a:pPr eaLnBrk="1" hangingPunct="1"/>
            <a:r>
              <a:rPr lang="en-US" sz="2800" dirty="0" smtClean="0"/>
              <a:t>May have observable signs</a:t>
            </a:r>
          </a:p>
          <a:p>
            <a:pPr eaLnBrk="1" hangingPunct="1"/>
            <a:endParaRPr lang="en-US" sz="2800" dirty="0" smtClean="0"/>
          </a:p>
        </p:txBody>
      </p:sp>
      <p:sp>
        <p:nvSpPr>
          <p:cNvPr id="88069" name="Text Placeholder 8"/>
          <p:cNvSpPr>
            <a:spLocks noGrp="1"/>
          </p:cNvSpPr>
          <p:nvPr>
            <p:ph type="body" sz="quarter" idx="3"/>
          </p:nvPr>
        </p:nvSpPr>
        <p:spPr>
          <a:xfrm>
            <a:off x="4645026" y="1295401"/>
            <a:ext cx="4041775" cy="685800"/>
          </a:xfrm>
        </p:spPr>
        <p:txBody>
          <a:bodyPr>
            <a:noAutofit/>
          </a:bodyPr>
          <a:lstStyle/>
          <a:p>
            <a:pPr algn="ctr" eaLnBrk="1" hangingPunct="1"/>
            <a:r>
              <a:rPr lang="en-US" sz="3600" dirty="0" smtClean="0"/>
              <a:t>Chronic Pain</a:t>
            </a:r>
          </a:p>
        </p:txBody>
      </p:sp>
      <p:sp>
        <p:nvSpPr>
          <p:cNvPr id="88070" name="Content Placeholder 9"/>
          <p:cNvSpPr>
            <a:spLocks noGrp="1"/>
          </p:cNvSpPr>
          <p:nvPr>
            <p:ph sz="quarter" idx="4"/>
          </p:nvPr>
        </p:nvSpPr>
        <p:spPr>
          <a:xfrm>
            <a:off x="4800600" y="1905000"/>
            <a:ext cx="4191000" cy="4221163"/>
          </a:xfrm>
        </p:spPr>
        <p:txBody>
          <a:bodyPr>
            <a:noAutofit/>
          </a:bodyPr>
          <a:lstStyle/>
          <a:p>
            <a:pPr eaLnBrk="1" hangingPunct="1"/>
            <a:r>
              <a:rPr lang="en-US" sz="2800" dirty="0" smtClean="0"/>
              <a:t>Complex assessments using multidimensional tools</a:t>
            </a:r>
          </a:p>
          <a:p>
            <a:pPr eaLnBrk="1" hangingPunct="1"/>
            <a:r>
              <a:rPr lang="en-US" sz="2800" dirty="0" smtClean="0"/>
              <a:t>Underlying causes may be difficult to identify</a:t>
            </a:r>
          </a:p>
          <a:p>
            <a:pPr eaLnBrk="1" hangingPunct="1"/>
            <a:r>
              <a:rPr lang="en-US" sz="2800" dirty="0" smtClean="0"/>
              <a:t>Often do not respond to analgesics</a:t>
            </a:r>
          </a:p>
          <a:p>
            <a:pPr eaLnBrk="1" hangingPunct="1"/>
            <a:r>
              <a:rPr lang="en-US" sz="2800" dirty="0" smtClean="0"/>
              <a:t>Persists longer than 3- 6 months</a:t>
            </a:r>
          </a:p>
          <a:p>
            <a:pPr eaLnBrk="1" hangingPunct="1"/>
            <a:r>
              <a:rPr lang="en-US" sz="2800" dirty="0" smtClean="0"/>
              <a:t>Autonomic adaptation</a:t>
            </a:r>
          </a:p>
          <a:p>
            <a:pPr eaLnBrk="1" hangingPunct="1"/>
            <a:endParaRPr lang="en-US" sz="2800" dirty="0" smtClean="0"/>
          </a:p>
          <a:p>
            <a:pPr eaLnBrk="1" hangingPunct="1"/>
            <a:endParaRPr lang="en-US" sz="2800" dirty="0" smtClean="0"/>
          </a:p>
        </p:txBody>
      </p:sp>
    </p:spTree>
    <p:extLst>
      <p:ext uri="{BB962C8B-B14F-4D97-AF65-F5344CB8AC3E}">
        <p14:creationId xmlns:p14="http://schemas.microsoft.com/office/powerpoint/2010/main" val="144898628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Assessment of  Pain  </a:t>
            </a:r>
          </a:p>
        </p:txBody>
      </p:sp>
      <p:sp>
        <p:nvSpPr>
          <p:cNvPr id="89091" name="Content Placeholder 2"/>
          <p:cNvSpPr>
            <a:spLocks noGrp="1"/>
          </p:cNvSpPr>
          <p:nvPr>
            <p:ph idx="1"/>
          </p:nvPr>
        </p:nvSpPr>
        <p:spPr/>
        <p:txBody>
          <a:bodyPr>
            <a:normAutofit fontScale="92500" lnSpcReduction="20000"/>
          </a:bodyPr>
          <a:lstStyle/>
          <a:p>
            <a:pPr eaLnBrk="1" hangingPunct="1"/>
            <a:r>
              <a:rPr lang="en-US" dirty="0" smtClean="0"/>
              <a:t>Self report is most reliable indicator</a:t>
            </a:r>
          </a:p>
          <a:p>
            <a:pPr eaLnBrk="1" hangingPunct="1"/>
            <a:r>
              <a:rPr lang="en-US" dirty="0" smtClean="0"/>
              <a:t>Characteristics</a:t>
            </a:r>
          </a:p>
          <a:p>
            <a:pPr lvl="1" eaLnBrk="1" hangingPunct="1"/>
            <a:r>
              <a:rPr lang="en-US" sz="3500" dirty="0" smtClean="0"/>
              <a:t>Onset and duration: When did pain begin?</a:t>
            </a:r>
          </a:p>
          <a:p>
            <a:pPr lvl="1" eaLnBrk="1" hangingPunct="1"/>
            <a:r>
              <a:rPr lang="en-US" sz="3500" dirty="0" smtClean="0"/>
              <a:t>Location: where does it hurt?</a:t>
            </a:r>
          </a:p>
          <a:p>
            <a:pPr lvl="1" eaLnBrk="1" hangingPunct="1"/>
            <a:r>
              <a:rPr lang="en-US" sz="3500" dirty="0" smtClean="0"/>
              <a:t>Quality: What does it feel like?</a:t>
            </a:r>
          </a:p>
          <a:p>
            <a:pPr lvl="1" eaLnBrk="1" hangingPunct="1"/>
            <a:r>
              <a:rPr lang="en-US" sz="3500" dirty="0" smtClean="0"/>
              <a:t>Intensity: On a scale of 1-10, how bad is the pain?</a:t>
            </a:r>
          </a:p>
          <a:p>
            <a:pPr lvl="1" eaLnBrk="1" hangingPunct="1"/>
            <a:r>
              <a:rPr lang="en-US" sz="3500" dirty="0" smtClean="0"/>
              <a:t>Exacerbating or alleviating symptoms: What makes your pain better or worse?</a:t>
            </a:r>
          </a:p>
        </p:txBody>
      </p:sp>
    </p:spTree>
    <p:extLst>
      <p:ext uri="{BB962C8B-B14F-4D97-AF65-F5344CB8AC3E}">
        <p14:creationId xmlns:p14="http://schemas.microsoft.com/office/powerpoint/2010/main" val="299031802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smtClean="0"/>
              <a:t>Management strategies</a:t>
            </a:r>
          </a:p>
        </p:txBody>
      </p:sp>
      <p:sp>
        <p:nvSpPr>
          <p:cNvPr id="90115" name="Content Placeholder 2"/>
          <p:cNvSpPr>
            <a:spLocks noGrp="1"/>
          </p:cNvSpPr>
          <p:nvPr>
            <p:ph idx="1"/>
          </p:nvPr>
        </p:nvSpPr>
        <p:spPr/>
        <p:txBody>
          <a:bodyPr/>
          <a:lstStyle/>
          <a:p>
            <a:pPr eaLnBrk="1" hangingPunct="1"/>
            <a:r>
              <a:rPr lang="en-US" smtClean="0"/>
              <a:t>What meds have worked for you in managing your pain?</a:t>
            </a:r>
          </a:p>
          <a:p>
            <a:pPr eaLnBrk="1" hangingPunct="1"/>
            <a:r>
              <a:rPr lang="en-US" smtClean="0"/>
              <a:t>Nonpharmacologic treatments that work?</a:t>
            </a:r>
          </a:p>
          <a:p>
            <a:pPr eaLnBrk="1" hangingPunct="1"/>
            <a:r>
              <a:rPr lang="en-US" smtClean="0"/>
              <a:t>Coping strategies</a:t>
            </a:r>
          </a:p>
          <a:p>
            <a:pPr eaLnBrk="1" hangingPunct="1"/>
            <a:r>
              <a:rPr lang="en-US" smtClean="0"/>
              <a:t>General health history</a:t>
            </a:r>
          </a:p>
          <a:p>
            <a:pPr eaLnBrk="1" hangingPunct="1"/>
            <a:r>
              <a:rPr lang="en-US" smtClean="0"/>
              <a:t>Coexisting acute or chronic illnesses. – Prior problems with pain and treatments</a:t>
            </a:r>
          </a:p>
        </p:txBody>
      </p:sp>
    </p:spTree>
    <p:extLst>
      <p:ext uri="{BB962C8B-B14F-4D97-AF65-F5344CB8AC3E}">
        <p14:creationId xmlns:p14="http://schemas.microsoft.com/office/powerpoint/2010/main" val="262777273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smtClean="0"/>
              <a:t>Characteristics of Pain Types</a:t>
            </a:r>
          </a:p>
        </p:txBody>
      </p:sp>
      <p:sp>
        <p:nvSpPr>
          <p:cNvPr id="91139" name="Content Placeholder 2"/>
          <p:cNvSpPr>
            <a:spLocks noGrp="1"/>
          </p:cNvSpPr>
          <p:nvPr>
            <p:ph idx="1"/>
          </p:nvPr>
        </p:nvSpPr>
        <p:spPr/>
        <p:txBody>
          <a:bodyPr/>
          <a:lstStyle/>
          <a:p>
            <a:pPr eaLnBrk="1" hangingPunct="1"/>
            <a:r>
              <a:rPr lang="en-US" smtClean="0"/>
              <a:t>Listening to the description helps the nurse identify what type of pain that needs to be treated</a:t>
            </a:r>
          </a:p>
          <a:p>
            <a:pPr eaLnBrk="1" hangingPunct="1"/>
            <a:r>
              <a:rPr lang="en-US" smtClean="0"/>
              <a:t>Sharp (superficial somatic, cutaneous pain)</a:t>
            </a:r>
          </a:p>
          <a:p>
            <a:pPr eaLnBrk="1" hangingPunct="1"/>
            <a:r>
              <a:rPr lang="en-US" smtClean="0"/>
              <a:t>Dull, aching, cramping ( visceral pain)</a:t>
            </a:r>
          </a:p>
          <a:p>
            <a:pPr eaLnBrk="1" hangingPunct="1"/>
            <a:r>
              <a:rPr lang="en-US" smtClean="0"/>
              <a:t>Burning, electrical ( neuropathic pain)</a:t>
            </a:r>
          </a:p>
          <a:p>
            <a:pPr eaLnBrk="1" hangingPunct="1"/>
            <a:r>
              <a:rPr lang="en-US" smtClean="0"/>
              <a:t>Aching ( musculoskeletal) </a:t>
            </a:r>
          </a:p>
        </p:txBody>
      </p:sp>
    </p:spTree>
    <p:extLst>
      <p:ext uri="{BB962C8B-B14F-4D97-AF65-F5344CB8AC3E}">
        <p14:creationId xmlns:p14="http://schemas.microsoft.com/office/powerpoint/2010/main" val="12679772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274638"/>
            <a:ext cx="8229600" cy="411162"/>
          </a:xfrm>
        </p:spPr>
        <p:txBody>
          <a:bodyPr>
            <a:normAutofit fontScale="90000"/>
          </a:bodyPr>
          <a:lstStyle/>
          <a:p>
            <a:pPr eaLnBrk="1" hangingPunct="1"/>
            <a:r>
              <a:rPr lang="en-US" smtClean="0"/>
              <a:t>Adjuvant Medications</a:t>
            </a:r>
          </a:p>
        </p:txBody>
      </p:sp>
      <p:sp>
        <p:nvSpPr>
          <p:cNvPr id="92163" name="Content Placeholder 2"/>
          <p:cNvSpPr>
            <a:spLocks noGrp="1"/>
          </p:cNvSpPr>
          <p:nvPr>
            <p:ph idx="1"/>
          </p:nvPr>
        </p:nvSpPr>
        <p:spPr>
          <a:xfrm>
            <a:off x="457200" y="838200"/>
            <a:ext cx="8229600" cy="5287963"/>
          </a:xfrm>
        </p:spPr>
        <p:txBody>
          <a:bodyPr>
            <a:normAutofit fontScale="92500" lnSpcReduction="10000"/>
          </a:bodyPr>
          <a:lstStyle/>
          <a:p>
            <a:pPr eaLnBrk="1" hangingPunct="1"/>
            <a:r>
              <a:rPr lang="en-US" dirty="0" smtClean="0"/>
              <a:t>Drugs with primary applications other than pain management</a:t>
            </a:r>
          </a:p>
          <a:p>
            <a:pPr eaLnBrk="1" hangingPunct="1"/>
            <a:r>
              <a:rPr lang="en-US" dirty="0" smtClean="0"/>
              <a:t>Drugs for neuropathic pain</a:t>
            </a:r>
          </a:p>
          <a:p>
            <a:pPr lvl="1" eaLnBrk="1" hangingPunct="1"/>
            <a:r>
              <a:rPr lang="en-US" dirty="0" smtClean="0"/>
              <a:t>Antidepressants</a:t>
            </a:r>
          </a:p>
          <a:p>
            <a:pPr lvl="1" eaLnBrk="1" hangingPunct="1"/>
            <a:r>
              <a:rPr lang="en-US" dirty="0" smtClean="0"/>
              <a:t>Anticonvulsants</a:t>
            </a:r>
          </a:p>
          <a:p>
            <a:pPr lvl="1" eaLnBrk="1" hangingPunct="1"/>
            <a:r>
              <a:rPr lang="en-US" dirty="0" smtClean="0"/>
              <a:t>Local Anesthetics</a:t>
            </a:r>
          </a:p>
          <a:p>
            <a:pPr lvl="1" eaLnBrk="1" hangingPunct="1"/>
            <a:r>
              <a:rPr lang="en-US" dirty="0" smtClean="0"/>
              <a:t>Alpha 2 adrenergic agonists</a:t>
            </a:r>
          </a:p>
          <a:p>
            <a:pPr lvl="1" eaLnBrk="1" hangingPunct="1"/>
            <a:r>
              <a:rPr lang="en-US" dirty="0" smtClean="0"/>
              <a:t>NMDA receptor antagonists</a:t>
            </a:r>
          </a:p>
          <a:p>
            <a:pPr eaLnBrk="1" hangingPunct="1"/>
            <a:r>
              <a:rPr lang="en-US" dirty="0" smtClean="0"/>
              <a:t>Corticosteroids</a:t>
            </a:r>
          </a:p>
          <a:p>
            <a:pPr eaLnBrk="1" hangingPunct="1"/>
            <a:r>
              <a:rPr lang="en-US" dirty="0" smtClean="0"/>
              <a:t>Muscle relaxants</a:t>
            </a:r>
          </a:p>
          <a:p>
            <a:pPr eaLnBrk="1" hangingPunct="1"/>
            <a:r>
              <a:rPr lang="en-US" dirty="0" smtClean="0"/>
              <a:t>Hypnotics and anxiolytics</a:t>
            </a:r>
          </a:p>
        </p:txBody>
      </p:sp>
    </p:spTree>
    <p:extLst>
      <p:ext uri="{BB962C8B-B14F-4D97-AF65-F5344CB8AC3E}">
        <p14:creationId xmlns:p14="http://schemas.microsoft.com/office/powerpoint/2010/main" val="7486677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smtClean="0">
                <a:solidFill>
                  <a:schemeClr val="tx2"/>
                </a:solidFill>
              </a:rPr>
              <a:t>Opioid Receptors</a:t>
            </a:r>
          </a:p>
        </p:txBody>
      </p:sp>
      <p:sp>
        <p:nvSpPr>
          <p:cNvPr id="94211" name="Content Placeholder 2"/>
          <p:cNvSpPr>
            <a:spLocks noGrp="1"/>
          </p:cNvSpPr>
          <p:nvPr>
            <p:ph idx="1"/>
          </p:nvPr>
        </p:nvSpPr>
        <p:spPr/>
        <p:txBody>
          <a:bodyPr/>
          <a:lstStyle/>
          <a:p>
            <a:pPr eaLnBrk="1" hangingPunct="1"/>
            <a:r>
              <a:rPr lang="en-US" smtClean="0"/>
              <a:t>Opium derivatives lock in to opioid receptors to slow the rate of transmission of a pain message</a:t>
            </a:r>
          </a:p>
          <a:p>
            <a:pPr eaLnBrk="1" hangingPunct="1"/>
            <a:r>
              <a:rPr lang="en-US" smtClean="0"/>
              <a:t>During inflammation, peripheral opioid receptors increase in affinity and/or number</a:t>
            </a:r>
          </a:p>
          <a:p>
            <a:pPr eaLnBrk="1" hangingPunct="1">
              <a:buFontTx/>
              <a:buNone/>
            </a:pPr>
            <a:endParaRPr lang="en-US" smtClean="0"/>
          </a:p>
        </p:txBody>
      </p:sp>
      <p:sp>
        <p:nvSpPr>
          <p:cNvPr id="94212" name="TextBox 6"/>
          <p:cNvSpPr txBox="1">
            <a:spLocks noChangeArrowheads="1"/>
          </p:cNvSpPr>
          <p:nvPr/>
        </p:nvSpPr>
        <p:spPr bwMode="auto">
          <a:xfrm>
            <a:off x="6553200" y="6172200"/>
            <a:ext cx="1589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sz="1400">
                <a:solidFill>
                  <a:srgbClr val="FFFF00"/>
                </a:solidFill>
              </a:rPr>
              <a:t>www.abcam. com</a:t>
            </a:r>
          </a:p>
        </p:txBody>
      </p:sp>
    </p:spTree>
    <p:extLst>
      <p:ext uri="{BB962C8B-B14F-4D97-AF65-F5344CB8AC3E}">
        <p14:creationId xmlns:p14="http://schemas.microsoft.com/office/powerpoint/2010/main" val="1024035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Medications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Those with known morbidity when withdrawn abruptly should be continued – (Clonidine)</a:t>
            </a:r>
          </a:p>
          <a:p>
            <a:pPr eaLnBrk="1" fontAlgn="auto" hangingPunct="1">
              <a:spcAft>
                <a:spcPts val="0"/>
              </a:spcAft>
              <a:defRPr/>
            </a:pPr>
            <a:r>
              <a:rPr lang="en-US" dirty="0" smtClean="0"/>
              <a:t>Those thought to increase the risk of surgery complications that are not essential for the short term improvement of quality of life should be held</a:t>
            </a:r>
          </a:p>
          <a:p>
            <a:pPr eaLnBrk="1" fontAlgn="auto" hangingPunct="1">
              <a:spcAft>
                <a:spcPts val="0"/>
              </a:spcAft>
              <a:defRPr/>
            </a:pPr>
            <a:r>
              <a:rPr lang="en-US" dirty="0" smtClean="0"/>
              <a:t>Careful </a:t>
            </a:r>
            <a:r>
              <a:rPr lang="en-US" dirty="0"/>
              <a:t>assessment</a:t>
            </a:r>
          </a:p>
          <a:p>
            <a:pPr eaLnBrk="1" fontAlgn="auto" hangingPunct="1">
              <a:spcAft>
                <a:spcPts val="0"/>
              </a:spcAft>
              <a:defRPr/>
            </a:pPr>
            <a:r>
              <a:rPr lang="en-US" dirty="0"/>
              <a:t>Provider most familiar with patient may be most qualified to make recommendations</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a:p>
        </p:txBody>
      </p:sp>
    </p:spTree>
    <p:extLst>
      <p:ext uri="{BB962C8B-B14F-4D97-AF65-F5344CB8AC3E}">
        <p14:creationId xmlns:p14="http://schemas.microsoft.com/office/powerpoint/2010/main" val="2696637832"/>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a:xfrm>
            <a:off x="0" y="274638"/>
            <a:ext cx="8229600" cy="1143000"/>
          </a:xfrm>
        </p:spPr>
        <p:txBody>
          <a:bodyPr/>
          <a:lstStyle/>
          <a:p>
            <a:pPr eaLnBrk="1" hangingPunct="1"/>
            <a:r>
              <a:rPr lang="en-US" smtClean="0">
                <a:solidFill>
                  <a:schemeClr val="tx2"/>
                </a:solidFill>
              </a:rPr>
              <a:t>4 Primary Opioid Receptors</a:t>
            </a:r>
          </a:p>
        </p:txBody>
      </p:sp>
      <p:sp>
        <p:nvSpPr>
          <p:cNvPr id="95235" name="Content Placeholder 2"/>
          <p:cNvSpPr>
            <a:spLocks noGrp="1"/>
          </p:cNvSpPr>
          <p:nvPr>
            <p:ph idx="4294967295"/>
          </p:nvPr>
        </p:nvSpPr>
        <p:spPr>
          <a:xfrm>
            <a:off x="0" y="1600200"/>
            <a:ext cx="8229600" cy="4525963"/>
          </a:xfrm>
        </p:spPr>
        <p:txBody>
          <a:bodyPr/>
          <a:lstStyle/>
          <a:p>
            <a:pPr eaLnBrk="1" hangingPunct="1"/>
            <a:r>
              <a:rPr lang="en-US" smtClean="0"/>
              <a:t>1.  Mu receptors-found mainly in brainstem, the medial thalamus and in the intestinal tract</a:t>
            </a:r>
          </a:p>
          <a:p>
            <a:pPr eaLnBrk="1" hangingPunct="1"/>
            <a:endParaRPr lang="en-US" smtClean="0"/>
          </a:p>
          <a:p>
            <a:pPr eaLnBrk="1" hangingPunct="1"/>
            <a:r>
              <a:rPr lang="en-US" smtClean="0"/>
              <a:t>Sub-types</a:t>
            </a:r>
          </a:p>
          <a:p>
            <a:pPr lvl="1" eaLnBrk="1" hangingPunct="1"/>
            <a:r>
              <a:rPr lang="en-US" smtClean="0"/>
              <a:t>Mu-1 causes analgesia and euphoria</a:t>
            </a:r>
          </a:p>
          <a:p>
            <a:pPr lvl="1" eaLnBrk="1" hangingPunct="1"/>
            <a:r>
              <a:rPr lang="en-US" smtClean="0"/>
              <a:t>Mu-2 helps modulate respiratory depression</a:t>
            </a:r>
          </a:p>
          <a:p>
            <a:pPr lvl="1" eaLnBrk="1" hangingPunct="1"/>
            <a:r>
              <a:rPr lang="en-US" smtClean="0"/>
              <a:t>Mu-3 (new) </a:t>
            </a:r>
          </a:p>
        </p:txBody>
      </p:sp>
    </p:spTree>
    <p:extLst>
      <p:ext uri="{BB962C8B-B14F-4D97-AF65-F5344CB8AC3E}">
        <p14:creationId xmlns:p14="http://schemas.microsoft.com/office/powerpoint/2010/main" val="41588234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idx="4294967295"/>
          </p:nvPr>
        </p:nvSpPr>
        <p:spPr>
          <a:xfrm>
            <a:off x="0" y="274638"/>
            <a:ext cx="8229600" cy="1143000"/>
          </a:xfrm>
        </p:spPr>
        <p:txBody>
          <a:bodyPr/>
          <a:lstStyle/>
          <a:p>
            <a:pPr eaLnBrk="1" hangingPunct="1"/>
            <a:r>
              <a:rPr lang="en-US" smtClean="0">
                <a:solidFill>
                  <a:schemeClr val="tx2"/>
                </a:solidFill>
              </a:rPr>
              <a:t>Opioid Receptors</a:t>
            </a:r>
          </a:p>
        </p:txBody>
      </p:sp>
      <p:sp>
        <p:nvSpPr>
          <p:cNvPr id="918531" name="Content Placeholder 2"/>
          <p:cNvSpPr>
            <a:spLocks noGrp="1"/>
          </p:cNvSpPr>
          <p:nvPr>
            <p:ph idx="4294967295"/>
          </p:nvPr>
        </p:nvSpPr>
        <p:spPr>
          <a:xfrm>
            <a:off x="0" y="1600200"/>
            <a:ext cx="8839200" cy="4800600"/>
          </a:xfrm>
        </p:spPr>
        <p:txBody>
          <a:bodyPr rtlCol="0">
            <a:normAutofit fontScale="92500" lnSpcReduction="20000"/>
          </a:bodyPr>
          <a:lstStyle/>
          <a:p>
            <a:pPr eaLnBrk="1" fontAlgn="auto" hangingPunct="1">
              <a:spcAft>
                <a:spcPts val="0"/>
              </a:spcAft>
              <a:buFont typeface="Arial" charset="0"/>
              <a:buChar char="•"/>
              <a:defRPr/>
            </a:pPr>
            <a:r>
              <a:rPr lang="en-US" dirty="0" smtClean="0"/>
              <a:t>2.  </a:t>
            </a:r>
            <a:r>
              <a:rPr lang="en-US" sz="4100" dirty="0" smtClean="0"/>
              <a:t>Kappa</a:t>
            </a:r>
            <a:r>
              <a:rPr lang="en-US" dirty="0" smtClean="0"/>
              <a:t> receptors:  agonists do not produce physical dependence, sedation, </a:t>
            </a:r>
            <a:r>
              <a:rPr lang="en-US" dirty="0" err="1" smtClean="0"/>
              <a:t>dysphoria</a:t>
            </a:r>
            <a:r>
              <a:rPr lang="en-US" dirty="0" smtClean="0"/>
              <a:t>,  inhibition of ADH</a:t>
            </a:r>
          </a:p>
          <a:p>
            <a:pPr eaLnBrk="1" fontAlgn="auto" hangingPunct="1">
              <a:spcAft>
                <a:spcPts val="0"/>
              </a:spcAft>
              <a:buFont typeface="Arial" charset="0"/>
              <a:buChar char="•"/>
              <a:defRPr/>
            </a:pPr>
            <a:endParaRPr lang="en-US" dirty="0" smtClean="0"/>
          </a:p>
          <a:p>
            <a:pPr eaLnBrk="1" fontAlgn="auto" hangingPunct="1">
              <a:spcAft>
                <a:spcPts val="0"/>
              </a:spcAft>
              <a:buFont typeface="Arial" charset="0"/>
              <a:buChar char="•"/>
              <a:defRPr/>
            </a:pPr>
            <a:r>
              <a:rPr lang="en-US" dirty="0" smtClean="0"/>
              <a:t>3.  Delta receptors:  some analgesia, less respiratory depression, antidepressant effects, physical dependence </a:t>
            </a:r>
          </a:p>
          <a:p>
            <a:pPr eaLnBrk="1" fontAlgn="auto" hangingPunct="1">
              <a:spcAft>
                <a:spcPts val="0"/>
              </a:spcAft>
              <a:buFont typeface="Arial" charset="0"/>
              <a:buChar char="•"/>
              <a:defRPr/>
            </a:pPr>
            <a:endParaRPr lang="en-US" dirty="0" smtClean="0"/>
          </a:p>
          <a:p>
            <a:pPr eaLnBrk="1" fontAlgn="auto" hangingPunct="1">
              <a:spcAft>
                <a:spcPts val="0"/>
              </a:spcAft>
              <a:buFont typeface="Arial" charset="0"/>
              <a:buChar char="•"/>
              <a:defRPr/>
            </a:pPr>
            <a:r>
              <a:rPr lang="en-US" dirty="0" smtClean="0"/>
              <a:t>4.  </a:t>
            </a:r>
            <a:r>
              <a:rPr lang="en-US" dirty="0" err="1" smtClean="0"/>
              <a:t>Nocipeptin</a:t>
            </a:r>
            <a:r>
              <a:rPr lang="en-US" dirty="0" smtClean="0"/>
              <a:t>/</a:t>
            </a:r>
            <a:r>
              <a:rPr lang="en-US" dirty="0" err="1" smtClean="0"/>
              <a:t>orphanin</a:t>
            </a:r>
            <a:r>
              <a:rPr lang="en-US" dirty="0" smtClean="0"/>
              <a:t> FQ/opioid-receptor-like receptor:  anxiety, depression, appetite, development of tolerance to mu agonists</a:t>
            </a:r>
          </a:p>
          <a:p>
            <a:pPr eaLnBrk="1" fontAlgn="auto" hangingPunct="1">
              <a:spcAft>
                <a:spcPts val="0"/>
              </a:spcAft>
              <a:buFont typeface="Arial" charset="0"/>
              <a:buChar char="•"/>
              <a:defRPr/>
            </a:pPr>
            <a:endParaRPr lang="en-US" dirty="0" smtClean="0"/>
          </a:p>
        </p:txBody>
      </p:sp>
    </p:spTree>
    <p:extLst>
      <p:ext uri="{BB962C8B-B14F-4D97-AF65-F5344CB8AC3E}">
        <p14:creationId xmlns:p14="http://schemas.microsoft.com/office/powerpoint/2010/main" val="2798338916"/>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pPr eaLnBrk="1" hangingPunct="1"/>
            <a:r>
              <a:rPr lang="en-US" smtClean="0"/>
              <a:t>First Line Mu Opioid Analgesics</a:t>
            </a:r>
          </a:p>
        </p:txBody>
      </p:sp>
      <p:sp>
        <p:nvSpPr>
          <p:cNvPr id="98307" name="Rectangle 3"/>
          <p:cNvSpPr>
            <a:spLocks noGrp="1"/>
          </p:cNvSpPr>
          <p:nvPr>
            <p:ph idx="1"/>
          </p:nvPr>
        </p:nvSpPr>
        <p:spPr/>
        <p:txBody>
          <a:bodyPr/>
          <a:lstStyle/>
          <a:p>
            <a:pPr eaLnBrk="1" hangingPunct="1"/>
            <a:r>
              <a:rPr lang="en-US" smtClean="0"/>
              <a:t>Morphine: Slow acting , long duration; metabolite with long –term</a:t>
            </a:r>
          </a:p>
          <a:p>
            <a:pPr eaLnBrk="1" hangingPunct="1"/>
            <a:r>
              <a:rPr lang="en-US" smtClean="0"/>
              <a:t>Dilaudid: Intermediate action and duration; metabolite with long-term</a:t>
            </a:r>
          </a:p>
          <a:p>
            <a:pPr eaLnBrk="1" hangingPunct="1"/>
            <a:r>
              <a:rPr lang="en-US" smtClean="0"/>
              <a:t>Fentanyl: Fast acting, short duration; no clinical metabolite; First choice for end organ failure</a:t>
            </a:r>
          </a:p>
        </p:txBody>
      </p:sp>
    </p:spTree>
    <p:extLst>
      <p:ext uri="{BB962C8B-B14F-4D97-AF65-F5344CB8AC3E}">
        <p14:creationId xmlns:p14="http://schemas.microsoft.com/office/powerpoint/2010/main" val="312159763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p:cNvSpPr>
          <p:nvPr>
            <p:ph type="title"/>
          </p:nvPr>
        </p:nvSpPr>
        <p:spPr>
          <a:xfrm>
            <a:off x="457200" y="274638"/>
            <a:ext cx="8229600" cy="563562"/>
          </a:xfrm>
        </p:spPr>
        <p:txBody>
          <a:bodyPr rtlCol="0">
            <a:normAutofit fontScale="90000"/>
          </a:bodyPr>
          <a:lstStyle/>
          <a:p>
            <a:pPr eaLnBrk="1" fontAlgn="auto" hangingPunct="1">
              <a:spcAft>
                <a:spcPts val="0"/>
              </a:spcAft>
              <a:defRPr/>
            </a:pPr>
            <a:r>
              <a:rPr lang="en-US" sz="4000" smtClean="0"/>
              <a:t>Opioid Selection</a:t>
            </a:r>
          </a:p>
        </p:txBody>
      </p:sp>
      <p:sp>
        <p:nvSpPr>
          <p:cNvPr id="99331" name="Rectangle 3"/>
          <p:cNvSpPr>
            <a:spLocks noGrp="1"/>
          </p:cNvSpPr>
          <p:nvPr>
            <p:ph idx="1"/>
          </p:nvPr>
        </p:nvSpPr>
        <p:spPr>
          <a:xfrm>
            <a:off x="0" y="914400"/>
            <a:ext cx="9144000" cy="5943600"/>
          </a:xfrm>
        </p:spPr>
        <p:txBody>
          <a:bodyPr/>
          <a:lstStyle/>
          <a:p>
            <a:pPr eaLnBrk="1" hangingPunct="1">
              <a:lnSpc>
                <a:spcPct val="90000"/>
              </a:lnSpc>
            </a:pPr>
            <a:r>
              <a:rPr lang="en-US" sz="2800" dirty="0" smtClean="0"/>
              <a:t>Consider drug characteristics:</a:t>
            </a:r>
          </a:p>
          <a:p>
            <a:pPr lvl="1" eaLnBrk="1" hangingPunct="1">
              <a:lnSpc>
                <a:spcPct val="90000"/>
              </a:lnSpc>
            </a:pPr>
            <a:r>
              <a:rPr lang="en-US" sz="2400" dirty="0" smtClean="0"/>
              <a:t>Fentanyl for rapid escalating severe pain; hemodynamic unstable; end organ failure</a:t>
            </a:r>
          </a:p>
          <a:p>
            <a:pPr lvl="1" eaLnBrk="1" hangingPunct="1">
              <a:lnSpc>
                <a:spcPct val="90000"/>
              </a:lnSpc>
            </a:pPr>
            <a:r>
              <a:rPr lang="en-US" sz="2400" dirty="0" smtClean="0"/>
              <a:t>If relatively stable pain on admission, use the drug that will be used for ongoing pain management</a:t>
            </a:r>
          </a:p>
          <a:p>
            <a:pPr lvl="1" eaLnBrk="1" hangingPunct="1">
              <a:lnSpc>
                <a:spcPct val="90000"/>
              </a:lnSpc>
            </a:pPr>
            <a:r>
              <a:rPr lang="en-US" sz="2400" dirty="0" smtClean="0"/>
              <a:t>Consider patient characteristics</a:t>
            </a:r>
          </a:p>
          <a:p>
            <a:pPr lvl="1" eaLnBrk="1" hangingPunct="1">
              <a:lnSpc>
                <a:spcPct val="90000"/>
              </a:lnSpc>
            </a:pPr>
            <a:r>
              <a:rPr lang="en-US" sz="2400" dirty="0" smtClean="0"/>
              <a:t>OPIOID Naïve:</a:t>
            </a:r>
          </a:p>
          <a:p>
            <a:pPr lvl="2" eaLnBrk="1" hangingPunct="1">
              <a:lnSpc>
                <a:spcPct val="90000"/>
              </a:lnSpc>
            </a:pPr>
            <a:r>
              <a:rPr lang="en-US" dirty="0" smtClean="0"/>
              <a:t>1</a:t>
            </a:r>
            <a:r>
              <a:rPr lang="en-US" baseline="30000" dirty="0" smtClean="0"/>
              <a:t>st</a:t>
            </a:r>
            <a:r>
              <a:rPr lang="en-US" dirty="0" smtClean="0"/>
              <a:t> dose for adult starting doses</a:t>
            </a:r>
          </a:p>
          <a:p>
            <a:pPr lvl="3" eaLnBrk="1" hangingPunct="1">
              <a:lnSpc>
                <a:spcPct val="90000"/>
              </a:lnSpc>
            </a:pPr>
            <a:r>
              <a:rPr lang="en-US" sz="2400" dirty="0" smtClean="0"/>
              <a:t>Morphine 2-3 mg</a:t>
            </a:r>
          </a:p>
          <a:p>
            <a:pPr lvl="3" eaLnBrk="1" hangingPunct="1">
              <a:lnSpc>
                <a:spcPct val="90000"/>
              </a:lnSpc>
            </a:pPr>
            <a:r>
              <a:rPr lang="en-US" sz="2400" dirty="0" err="1" smtClean="0"/>
              <a:t>Dilaudid</a:t>
            </a:r>
            <a:r>
              <a:rPr lang="en-US" sz="2400" dirty="0" smtClean="0"/>
              <a:t> 0.2-0.4 mg</a:t>
            </a:r>
          </a:p>
          <a:p>
            <a:pPr lvl="3" eaLnBrk="1" hangingPunct="1">
              <a:lnSpc>
                <a:spcPct val="90000"/>
              </a:lnSpc>
            </a:pPr>
            <a:r>
              <a:rPr lang="en-US" sz="2400" dirty="0" smtClean="0"/>
              <a:t>Fentanyl 25-50 mcg</a:t>
            </a:r>
          </a:p>
          <a:p>
            <a:pPr lvl="2" eaLnBrk="1" hangingPunct="1">
              <a:lnSpc>
                <a:spcPct val="90000"/>
              </a:lnSpc>
            </a:pPr>
            <a:r>
              <a:rPr lang="en-US" dirty="0" smtClean="0"/>
              <a:t>Repeat previously safe dose</a:t>
            </a:r>
          </a:p>
          <a:p>
            <a:pPr lvl="2" eaLnBrk="1" hangingPunct="1">
              <a:lnSpc>
                <a:spcPct val="90000"/>
              </a:lnSpc>
            </a:pPr>
            <a:r>
              <a:rPr lang="en-US" dirty="0" smtClean="0"/>
              <a:t>Risk of respiratory depression increases with requirements &gt; 10 mg MS; 1.5 mg </a:t>
            </a:r>
            <a:r>
              <a:rPr lang="en-US" dirty="0" err="1" smtClean="0"/>
              <a:t>Dilaudid</a:t>
            </a:r>
            <a:r>
              <a:rPr lang="en-US" dirty="0" smtClean="0"/>
              <a:t>; and 100 mcg fentanyl</a:t>
            </a:r>
          </a:p>
        </p:txBody>
      </p:sp>
    </p:spTree>
    <p:extLst>
      <p:ext uri="{BB962C8B-B14F-4D97-AF65-F5344CB8AC3E}">
        <p14:creationId xmlns:p14="http://schemas.microsoft.com/office/powerpoint/2010/main" val="410959739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Grp="1"/>
          </p:cNvSpPr>
          <p:nvPr>
            <p:ph type="title"/>
          </p:nvPr>
        </p:nvSpPr>
        <p:spPr/>
        <p:txBody>
          <a:bodyPr/>
          <a:lstStyle/>
          <a:p>
            <a:pPr eaLnBrk="1" hangingPunct="1"/>
            <a:r>
              <a:rPr lang="en-US" smtClean="0"/>
              <a:t>Titrating Opioids</a:t>
            </a:r>
          </a:p>
        </p:txBody>
      </p:sp>
      <p:sp>
        <p:nvSpPr>
          <p:cNvPr id="100355" name="Rectangle 5"/>
          <p:cNvSpPr>
            <a:spLocks noGrp="1"/>
          </p:cNvSpPr>
          <p:nvPr>
            <p:ph sz="half" idx="1"/>
          </p:nvPr>
        </p:nvSpPr>
        <p:spPr>
          <a:xfrm>
            <a:off x="0" y="1371600"/>
            <a:ext cx="4648200" cy="4754563"/>
          </a:xfrm>
        </p:spPr>
        <p:txBody>
          <a:bodyPr>
            <a:noAutofit/>
          </a:bodyPr>
          <a:lstStyle/>
          <a:p>
            <a:pPr eaLnBrk="1" hangingPunct="1"/>
            <a:r>
              <a:rPr lang="en-US" sz="3200" dirty="0" smtClean="0"/>
              <a:t>Push slowly</a:t>
            </a:r>
          </a:p>
          <a:p>
            <a:pPr eaLnBrk="1" hangingPunct="1"/>
            <a:r>
              <a:rPr lang="en-US" sz="3200" dirty="0" smtClean="0"/>
              <a:t>Allow enough time to see effects</a:t>
            </a:r>
          </a:p>
          <a:p>
            <a:pPr eaLnBrk="1" hangingPunct="1"/>
            <a:r>
              <a:rPr lang="en-US" sz="3200" dirty="0" smtClean="0"/>
              <a:t>Stop if excessive sedation</a:t>
            </a:r>
          </a:p>
          <a:p>
            <a:pPr eaLnBrk="1" hangingPunct="1"/>
            <a:r>
              <a:rPr lang="en-US" sz="3200" dirty="0" smtClean="0"/>
              <a:t>Goal:  Find a balance between pain relief and side effects</a:t>
            </a:r>
          </a:p>
          <a:p>
            <a:pPr eaLnBrk="1" hangingPunct="1"/>
            <a:r>
              <a:rPr lang="en-US" sz="3200" dirty="0" smtClean="0"/>
              <a:t>Consider Accumulative effect with combining</a:t>
            </a:r>
          </a:p>
        </p:txBody>
      </p:sp>
      <p:sp>
        <p:nvSpPr>
          <p:cNvPr id="100356" name="Rectangle 7"/>
          <p:cNvSpPr>
            <a:spLocks noGrp="1"/>
          </p:cNvSpPr>
          <p:nvPr>
            <p:ph sz="half" idx="2"/>
          </p:nvPr>
        </p:nvSpPr>
        <p:spPr>
          <a:xfrm>
            <a:off x="4114800" y="1600200"/>
            <a:ext cx="5029200" cy="2895600"/>
          </a:xfrm>
        </p:spPr>
        <p:txBody>
          <a:bodyPr>
            <a:noAutofit/>
          </a:bodyPr>
          <a:lstStyle/>
          <a:p>
            <a:pPr eaLnBrk="1" hangingPunct="1"/>
            <a:r>
              <a:rPr lang="en-US" sz="3000" b="1" dirty="0" smtClean="0"/>
              <a:t>Opioid      Onset      Peak</a:t>
            </a:r>
          </a:p>
          <a:p>
            <a:pPr eaLnBrk="1" hangingPunct="1"/>
            <a:r>
              <a:rPr lang="en-US" sz="3000" dirty="0" smtClean="0"/>
              <a:t>Morphine 8 min       30 min</a:t>
            </a:r>
          </a:p>
          <a:p>
            <a:pPr eaLnBrk="1" hangingPunct="1"/>
            <a:endParaRPr lang="en-US" sz="3000" dirty="0" smtClean="0"/>
          </a:p>
          <a:p>
            <a:pPr eaLnBrk="1" hangingPunct="1"/>
            <a:r>
              <a:rPr lang="en-US" sz="3000" dirty="0" err="1" smtClean="0"/>
              <a:t>Dilaudid</a:t>
            </a:r>
            <a:r>
              <a:rPr lang="en-US" sz="3000" dirty="0" smtClean="0"/>
              <a:t>    5 min       20 min</a:t>
            </a:r>
          </a:p>
          <a:p>
            <a:pPr eaLnBrk="1" hangingPunct="1"/>
            <a:endParaRPr lang="en-US" sz="3000" dirty="0" smtClean="0"/>
          </a:p>
          <a:p>
            <a:pPr eaLnBrk="1" hangingPunct="1"/>
            <a:r>
              <a:rPr lang="en-US" sz="3000" dirty="0" smtClean="0"/>
              <a:t>Fentanyl    3 min       15 min</a:t>
            </a:r>
          </a:p>
        </p:txBody>
      </p:sp>
    </p:spTree>
    <p:extLst>
      <p:ext uri="{BB962C8B-B14F-4D97-AF65-F5344CB8AC3E}">
        <p14:creationId xmlns:p14="http://schemas.microsoft.com/office/powerpoint/2010/main" val="399388995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idx="4294967295"/>
          </p:nvPr>
        </p:nvSpPr>
        <p:spPr>
          <a:xfrm>
            <a:off x="0" y="304800"/>
            <a:ext cx="8229600" cy="1143000"/>
          </a:xfrm>
        </p:spPr>
        <p:txBody>
          <a:bodyPr/>
          <a:lstStyle/>
          <a:p>
            <a:pPr eaLnBrk="1" hangingPunct="1"/>
            <a:r>
              <a:rPr lang="en-US" smtClean="0">
                <a:solidFill>
                  <a:schemeClr val="tx2"/>
                </a:solidFill>
              </a:rPr>
              <a:t>Side Effects</a:t>
            </a:r>
          </a:p>
        </p:txBody>
      </p:sp>
      <p:sp>
        <p:nvSpPr>
          <p:cNvPr id="101379" name="Content Placeholder 2"/>
          <p:cNvSpPr>
            <a:spLocks noGrp="1"/>
          </p:cNvSpPr>
          <p:nvPr>
            <p:ph idx="4294967295"/>
          </p:nvPr>
        </p:nvSpPr>
        <p:spPr>
          <a:xfrm>
            <a:off x="0" y="1600200"/>
            <a:ext cx="8229600" cy="4525963"/>
          </a:xfrm>
        </p:spPr>
        <p:txBody>
          <a:bodyPr/>
          <a:lstStyle/>
          <a:p>
            <a:pPr eaLnBrk="1" hangingPunct="1"/>
            <a:r>
              <a:rPr lang="en-US" smtClean="0"/>
              <a:t>PONV &amp; PDNV</a:t>
            </a:r>
          </a:p>
          <a:p>
            <a:pPr lvl="1" eaLnBrk="1" hangingPunct="1"/>
            <a:r>
              <a:rPr lang="en-US" smtClean="0"/>
              <a:t>Stimulation of CTZ in medulla</a:t>
            </a:r>
          </a:p>
          <a:p>
            <a:pPr lvl="1" eaLnBrk="1" hangingPunct="1"/>
            <a:r>
              <a:rPr lang="en-US" smtClean="0"/>
              <a:t>Direct action on the vestibular apparatus</a:t>
            </a:r>
          </a:p>
          <a:p>
            <a:pPr lvl="1" eaLnBrk="1" hangingPunct="1"/>
            <a:r>
              <a:rPr lang="en-US" smtClean="0"/>
              <a:t>Delayed gastric emptying→aspiration</a:t>
            </a:r>
          </a:p>
          <a:p>
            <a:pPr eaLnBrk="1" hangingPunct="1">
              <a:spcBef>
                <a:spcPts val="1200"/>
              </a:spcBef>
            </a:pPr>
            <a:r>
              <a:rPr lang="en-US" smtClean="0"/>
              <a:t>Multimodal therapies based on risks:  hit on various receptors</a:t>
            </a:r>
          </a:p>
          <a:p>
            <a:pPr eaLnBrk="1" hangingPunct="1">
              <a:spcBef>
                <a:spcPts val="1200"/>
              </a:spcBef>
            </a:pPr>
            <a:r>
              <a:rPr lang="en-US" smtClean="0"/>
              <a:t>ASPAN’s PONV/PDNV evidence-based guidelines</a:t>
            </a:r>
          </a:p>
          <a:p>
            <a:pPr eaLnBrk="1" hangingPunct="1"/>
            <a:endParaRPr lang="en-US" smtClean="0"/>
          </a:p>
        </p:txBody>
      </p:sp>
    </p:spTree>
    <p:extLst>
      <p:ext uri="{BB962C8B-B14F-4D97-AF65-F5344CB8AC3E}">
        <p14:creationId xmlns:p14="http://schemas.microsoft.com/office/powerpoint/2010/main" val="2888394528"/>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a:xfrm>
            <a:off x="0" y="274638"/>
            <a:ext cx="8229600" cy="1143000"/>
          </a:xfrm>
        </p:spPr>
        <p:txBody>
          <a:bodyPr/>
          <a:lstStyle/>
          <a:p>
            <a:pPr eaLnBrk="1" hangingPunct="1"/>
            <a:r>
              <a:rPr lang="en-US" smtClean="0">
                <a:solidFill>
                  <a:schemeClr val="tx2"/>
                </a:solidFill>
              </a:rPr>
              <a:t>Side Effects</a:t>
            </a:r>
          </a:p>
        </p:txBody>
      </p:sp>
      <p:sp>
        <p:nvSpPr>
          <p:cNvPr id="949251" name="Content Placeholder 2"/>
          <p:cNvSpPr>
            <a:spLocks noGrp="1"/>
          </p:cNvSpPr>
          <p:nvPr>
            <p:ph idx="4294967295"/>
          </p:nvPr>
        </p:nvSpPr>
        <p:spPr>
          <a:xfrm>
            <a:off x="0" y="1600200"/>
            <a:ext cx="8229600" cy="4525963"/>
          </a:xfrm>
        </p:spPr>
        <p:txBody>
          <a:bodyPr rtlCol="0">
            <a:normAutofit fontScale="92500" lnSpcReduction="10000"/>
          </a:bodyPr>
          <a:lstStyle/>
          <a:p>
            <a:pPr eaLnBrk="1" fontAlgn="auto" hangingPunct="1">
              <a:spcAft>
                <a:spcPts val="0"/>
              </a:spcAft>
              <a:buFont typeface="Arial" charset="0"/>
              <a:buChar char="•"/>
              <a:defRPr/>
            </a:pPr>
            <a:r>
              <a:rPr lang="en-US" smtClean="0"/>
              <a:t>Constipation (99% occurrence!)</a:t>
            </a:r>
          </a:p>
          <a:p>
            <a:pPr lvl="1" eaLnBrk="1" fontAlgn="auto" hangingPunct="1">
              <a:spcAft>
                <a:spcPts val="0"/>
              </a:spcAft>
              <a:buFont typeface="Arial" charset="0"/>
              <a:buChar char="–"/>
              <a:defRPr/>
            </a:pPr>
            <a:r>
              <a:rPr lang="en-US" smtClean="0"/>
              <a:t>Mu receptors in gut</a:t>
            </a:r>
          </a:p>
          <a:p>
            <a:pPr lvl="1" eaLnBrk="1" fontAlgn="auto" hangingPunct="1">
              <a:spcAft>
                <a:spcPts val="0"/>
              </a:spcAft>
              <a:buFont typeface="Arial" charset="0"/>
              <a:buChar char="–"/>
              <a:defRPr/>
            </a:pPr>
            <a:r>
              <a:rPr lang="en-US" smtClean="0"/>
              <a:t>Opioids impair tonic contractions</a:t>
            </a:r>
          </a:p>
          <a:p>
            <a:pPr eaLnBrk="1" fontAlgn="auto" hangingPunct="1">
              <a:spcAft>
                <a:spcPts val="0"/>
              </a:spcAft>
              <a:buFont typeface="Arial" charset="0"/>
              <a:buChar char="•"/>
              <a:defRPr/>
            </a:pPr>
            <a:r>
              <a:rPr lang="en-US" smtClean="0"/>
              <a:t>Meds:</a:t>
            </a:r>
          </a:p>
          <a:p>
            <a:pPr lvl="1" eaLnBrk="1" fontAlgn="auto" hangingPunct="1">
              <a:spcAft>
                <a:spcPts val="0"/>
              </a:spcAft>
              <a:buFont typeface="Arial" charset="0"/>
              <a:buChar char="–"/>
              <a:defRPr/>
            </a:pPr>
            <a:r>
              <a:rPr lang="en-US" b="1" smtClean="0"/>
              <a:t>Peripherally acting opioid antagonists that act in the gut to relieve constipation </a:t>
            </a:r>
            <a:r>
              <a:rPr lang="en-US" smtClean="0"/>
              <a:t>without affecting analgesia or triggering withdrawal symptoms</a:t>
            </a:r>
          </a:p>
          <a:p>
            <a:pPr lvl="1" eaLnBrk="1" fontAlgn="auto" hangingPunct="1">
              <a:spcAft>
                <a:spcPts val="0"/>
              </a:spcAft>
              <a:buFont typeface="Arial" charset="0"/>
              <a:buChar char="–"/>
              <a:defRPr/>
            </a:pPr>
            <a:r>
              <a:rPr lang="en-US" b="1" smtClean="0"/>
              <a:t>Stool softeners alone have little effect without laxatives</a:t>
            </a:r>
          </a:p>
          <a:p>
            <a:pPr lvl="1" eaLnBrk="1" fontAlgn="auto" hangingPunct="1">
              <a:spcAft>
                <a:spcPts val="0"/>
              </a:spcAft>
              <a:buFont typeface="Arial" charset="0"/>
              <a:buChar char="–"/>
              <a:defRPr/>
            </a:pPr>
            <a:r>
              <a:rPr lang="en-US" b="1" smtClean="0"/>
              <a:t>Start EARLY!! And regularly!!</a:t>
            </a:r>
          </a:p>
          <a:p>
            <a:pPr lvl="1" eaLnBrk="1" fontAlgn="auto" hangingPunct="1">
              <a:spcAft>
                <a:spcPts val="0"/>
              </a:spcAft>
              <a:buFont typeface="Arial" charset="0"/>
              <a:buChar char="–"/>
              <a:defRPr/>
            </a:pPr>
            <a:endParaRPr lang="en-US" smtClean="0"/>
          </a:p>
        </p:txBody>
      </p:sp>
    </p:spTree>
    <p:extLst>
      <p:ext uri="{BB962C8B-B14F-4D97-AF65-F5344CB8AC3E}">
        <p14:creationId xmlns:p14="http://schemas.microsoft.com/office/powerpoint/2010/main" val="3750369241"/>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0" y="274638"/>
            <a:ext cx="8229600" cy="1143000"/>
          </a:xfrm>
          <a:noFill/>
        </p:spPr>
        <p:txBody>
          <a:bodyPr/>
          <a:lstStyle/>
          <a:p>
            <a:pPr eaLnBrk="1" hangingPunct="1"/>
            <a:r>
              <a:rPr lang="en-US" smtClean="0">
                <a:solidFill>
                  <a:schemeClr val="tx2"/>
                </a:solidFill>
              </a:rPr>
              <a:t>Respiratory Depression</a:t>
            </a:r>
          </a:p>
        </p:txBody>
      </p:sp>
      <p:sp>
        <p:nvSpPr>
          <p:cNvPr id="951299" name="Rectangle 3"/>
          <p:cNvSpPr>
            <a:spLocks noGrp="1" noChangeArrowheads="1"/>
          </p:cNvSpPr>
          <p:nvPr>
            <p:ph type="body" idx="4294967295"/>
          </p:nvPr>
        </p:nvSpPr>
        <p:spPr>
          <a:xfrm>
            <a:off x="0" y="1524000"/>
            <a:ext cx="7772400" cy="4591050"/>
          </a:xfrm>
        </p:spPr>
        <p:txBody>
          <a:bodyPr rtlCol="0">
            <a:normAutofit fontScale="92500" lnSpcReduction="10000"/>
          </a:bodyPr>
          <a:lstStyle/>
          <a:p>
            <a:pPr eaLnBrk="1" fontAlgn="auto" hangingPunct="1">
              <a:spcAft>
                <a:spcPts val="0"/>
              </a:spcAft>
              <a:buFont typeface="Arial" charset="0"/>
              <a:buChar char="•"/>
              <a:defRPr/>
            </a:pPr>
            <a:r>
              <a:rPr lang="en-US" smtClean="0"/>
              <a:t>First dose in the opioid-naïve patient  </a:t>
            </a:r>
          </a:p>
          <a:p>
            <a:pPr eaLnBrk="1" fontAlgn="auto" hangingPunct="1">
              <a:spcAft>
                <a:spcPts val="0"/>
              </a:spcAft>
              <a:buFont typeface="Arial" charset="0"/>
              <a:buChar char="•"/>
              <a:defRPr/>
            </a:pPr>
            <a:r>
              <a:rPr lang="en-US" smtClean="0"/>
              <a:t>Highest risk:  First 4 hours post-op</a:t>
            </a:r>
          </a:p>
          <a:p>
            <a:pPr eaLnBrk="1" fontAlgn="auto" hangingPunct="1">
              <a:spcAft>
                <a:spcPts val="0"/>
              </a:spcAft>
              <a:buFont typeface="Arial" charset="0"/>
              <a:buChar char="•"/>
              <a:defRPr/>
            </a:pPr>
            <a:r>
              <a:rPr lang="en-US" smtClean="0"/>
              <a:t>High risk:  First 24 hours post-operatively</a:t>
            </a:r>
          </a:p>
          <a:p>
            <a:pPr eaLnBrk="1" fontAlgn="auto" hangingPunct="1">
              <a:spcAft>
                <a:spcPts val="0"/>
              </a:spcAft>
              <a:buFont typeface="Arial" charset="0"/>
              <a:buChar char="•"/>
              <a:defRPr/>
            </a:pPr>
            <a:r>
              <a:rPr lang="en-US" smtClean="0"/>
              <a:t>Elderly and infants/children</a:t>
            </a:r>
          </a:p>
          <a:p>
            <a:pPr eaLnBrk="1" fontAlgn="auto" hangingPunct="1">
              <a:spcAft>
                <a:spcPts val="0"/>
              </a:spcAft>
              <a:buFont typeface="Arial" charset="0"/>
              <a:buChar char="•"/>
              <a:defRPr/>
            </a:pPr>
            <a:r>
              <a:rPr lang="en-US" smtClean="0"/>
              <a:t>Liver/renal/respiratory dysfunction</a:t>
            </a:r>
          </a:p>
          <a:p>
            <a:pPr eaLnBrk="1" fontAlgn="auto" hangingPunct="1">
              <a:spcAft>
                <a:spcPts val="0"/>
              </a:spcAft>
              <a:buFont typeface="Arial" charset="0"/>
              <a:buChar char="•"/>
              <a:defRPr/>
            </a:pPr>
            <a:r>
              <a:rPr lang="en-US" smtClean="0"/>
              <a:t>Concurrent use of other respiratory depressants</a:t>
            </a:r>
          </a:p>
          <a:p>
            <a:pPr algn="ctr" eaLnBrk="1" fontAlgn="auto" hangingPunct="1">
              <a:spcAft>
                <a:spcPts val="0"/>
              </a:spcAft>
              <a:buFont typeface="Monotype Sorts" pitchFamily="2" charset="2"/>
              <a:buNone/>
              <a:defRPr/>
            </a:pPr>
            <a:r>
              <a:rPr lang="en-US" b="1" u="sng" smtClean="0">
                <a:solidFill>
                  <a:schemeClr val="accent2"/>
                </a:solidFill>
              </a:rPr>
              <a:t>Sedation precedes opioid-induced respiratory depression</a:t>
            </a:r>
          </a:p>
        </p:txBody>
      </p:sp>
    </p:spTree>
    <p:extLst>
      <p:ext uri="{BB962C8B-B14F-4D97-AF65-F5344CB8AC3E}">
        <p14:creationId xmlns:p14="http://schemas.microsoft.com/office/powerpoint/2010/main" val="265177810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idx="4294967295"/>
          </p:nvPr>
        </p:nvSpPr>
        <p:spPr>
          <a:xfrm>
            <a:off x="0" y="274638"/>
            <a:ext cx="8229600" cy="1143000"/>
          </a:xfrm>
        </p:spPr>
        <p:txBody>
          <a:bodyPr/>
          <a:lstStyle/>
          <a:p>
            <a:pPr eaLnBrk="1" hangingPunct="1"/>
            <a:r>
              <a:rPr lang="en-US" smtClean="0"/>
              <a:t>Respiratory Depression</a:t>
            </a:r>
          </a:p>
        </p:txBody>
      </p:sp>
      <p:sp>
        <p:nvSpPr>
          <p:cNvPr id="104451" name="Content Placeholder 2"/>
          <p:cNvSpPr>
            <a:spLocks noGrp="1"/>
          </p:cNvSpPr>
          <p:nvPr>
            <p:ph idx="4294967295"/>
          </p:nvPr>
        </p:nvSpPr>
        <p:spPr>
          <a:xfrm>
            <a:off x="0" y="1600200"/>
            <a:ext cx="8229600" cy="5029200"/>
          </a:xfrm>
        </p:spPr>
        <p:txBody>
          <a:bodyPr/>
          <a:lstStyle/>
          <a:p>
            <a:pPr eaLnBrk="1" hangingPunct="1">
              <a:spcBef>
                <a:spcPts val="1800"/>
              </a:spcBef>
            </a:pPr>
            <a:r>
              <a:rPr lang="en-US" b="1" smtClean="0"/>
              <a:t>Caution!</a:t>
            </a:r>
          </a:p>
          <a:p>
            <a:pPr lvl="1" eaLnBrk="1" hangingPunct="1">
              <a:spcBef>
                <a:spcPts val="1800"/>
              </a:spcBef>
              <a:buFontTx/>
              <a:buNone/>
            </a:pPr>
            <a:r>
              <a:rPr lang="en-US" b="1" smtClean="0"/>
              <a:t>Oxygen sat monitoring of patients on supplemental oxygen may mask carbon dioxide retention</a:t>
            </a:r>
          </a:p>
          <a:p>
            <a:pPr lvl="1" eaLnBrk="1" hangingPunct="1">
              <a:spcBef>
                <a:spcPts val="1800"/>
              </a:spcBef>
              <a:buFontTx/>
              <a:buNone/>
            </a:pPr>
            <a:r>
              <a:rPr lang="en-US" b="1" smtClean="0"/>
              <a:t>Hypercarbia=acidosis, CO2 narcosis, tachycardia, seizures, coma, death</a:t>
            </a:r>
          </a:p>
          <a:p>
            <a:pPr eaLnBrk="1" hangingPunct="1">
              <a:spcBef>
                <a:spcPts val="1800"/>
              </a:spcBef>
            </a:pPr>
            <a:r>
              <a:rPr lang="en-US" b="1" smtClean="0"/>
              <a:t>If patient appears overly sedated, check respiratory status and “STIR-UP”!!</a:t>
            </a:r>
          </a:p>
          <a:p>
            <a:pPr eaLnBrk="1" hangingPunct="1">
              <a:spcBef>
                <a:spcPts val="1800"/>
              </a:spcBef>
            </a:pPr>
            <a:r>
              <a:rPr lang="en-US" b="1" smtClean="0"/>
              <a:t>Capnography and/or ABGs</a:t>
            </a:r>
          </a:p>
        </p:txBody>
      </p:sp>
    </p:spTree>
    <p:extLst>
      <p:ext uri="{BB962C8B-B14F-4D97-AF65-F5344CB8AC3E}">
        <p14:creationId xmlns:p14="http://schemas.microsoft.com/office/powerpoint/2010/main" val="1075393795"/>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idx="4294967295"/>
          </p:nvPr>
        </p:nvSpPr>
        <p:spPr>
          <a:xfrm>
            <a:off x="0" y="274638"/>
            <a:ext cx="8229600" cy="1143000"/>
          </a:xfrm>
        </p:spPr>
        <p:txBody>
          <a:bodyPr/>
          <a:lstStyle/>
          <a:p>
            <a:pPr eaLnBrk="1" hangingPunct="1"/>
            <a:r>
              <a:rPr lang="en-US" smtClean="0"/>
              <a:t>Respiratory Reversal Agents</a:t>
            </a:r>
          </a:p>
        </p:txBody>
      </p:sp>
      <p:sp>
        <p:nvSpPr>
          <p:cNvPr id="955395" name="Content Placeholder 2"/>
          <p:cNvSpPr>
            <a:spLocks noGrp="1"/>
          </p:cNvSpPr>
          <p:nvPr>
            <p:ph idx="4294967295"/>
          </p:nvPr>
        </p:nvSpPr>
        <p:spPr>
          <a:xfrm>
            <a:off x="0" y="1600200"/>
            <a:ext cx="8229600" cy="4525963"/>
          </a:xfrm>
        </p:spPr>
        <p:txBody>
          <a:bodyPr rtlCol="0">
            <a:normAutofit fontScale="92500" lnSpcReduction="10000"/>
          </a:bodyPr>
          <a:lstStyle/>
          <a:p>
            <a:pPr eaLnBrk="1" fontAlgn="auto" hangingPunct="1">
              <a:spcAft>
                <a:spcPts val="0"/>
              </a:spcAft>
              <a:buFont typeface="Arial" charset="0"/>
              <a:buChar char="•"/>
              <a:defRPr/>
            </a:pPr>
            <a:r>
              <a:rPr lang="en-US" b="1" dirty="0" smtClean="0"/>
              <a:t>Opioid competitive antagonists</a:t>
            </a:r>
            <a:r>
              <a:rPr lang="en-US" dirty="0" smtClean="0"/>
              <a:t>-bind to opioid receptors with higher affinity than agonists</a:t>
            </a:r>
          </a:p>
          <a:p>
            <a:pPr lvl="1" eaLnBrk="1" fontAlgn="auto" hangingPunct="1">
              <a:spcAft>
                <a:spcPts val="0"/>
              </a:spcAft>
              <a:buFont typeface="Arial" charset="0"/>
              <a:buChar char="–"/>
              <a:defRPr/>
            </a:pPr>
            <a:r>
              <a:rPr lang="en-US" dirty="0" err="1" smtClean="0"/>
              <a:t>Naloxone</a:t>
            </a:r>
            <a:endParaRPr lang="en-US" dirty="0" smtClean="0"/>
          </a:p>
          <a:p>
            <a:pPr lvl="2" eaLnBrk="1" fontAlgn="auto" hangingPunct="1">
              <a:spcAft>
                <a:spcPts val="0"/>
              </a:spcAft>
              <a:buFont typeface="Arial" charset="0"/>
              <a:buChar char="•"/>
              <a:defRPr/>
            </a:pPr>
            <a:r>
              <a:rPr lang="en-US" dirty="0" smtClean="0"/>
              <a:t>Dilute 0.4 mg  (0.04/ml) and titrate  to effect if patient has a pulse</a:t>
            </a:r>
          </a:p>
          <a:p>
            <a:pPr lvl="2" eaLnBrk="1" fontAlgn="auto" hangingPunct="1">
              <a:spcAft>
                <a:spcPts val="0"/>
              </a:spcAft>
              <a:buFont typeface="Arial" charset="0"/>
              <a:buChar char="•"/>
              <a:defRPr/>
            </a:pPr>
            <a:r>
              <a:rPr lang="en-US" dirty="0" smtClean="0"/>
              <a:t>Give 0.4-1 mg push if no pulse and </a:t>
            </a:r>
            <a:r>
              <a:rPr lang="en-US" dirty="0" err="1" smtClean="0"/>
              <a:t>apneic</a:t>
            </a:r>
            <a:endParaRPr lang="en-US" dirty="0" smtClean="0"/>
          </a:p>
          <a:p>
            <a:pPr eaLnBrk="1" fontAlgn="auto" hangingPunct="1">
              <a:spcAft>
                <a:spcPts val="0"/>
              </a:spcAft>
              <a:buFont typeface="Arial" charset="0"/>
              <a:buChar char="•"/>
              <a:defRPr/>
            </a:pPr>
            <a:r>
              <a:rPr lang="en-US" b="1" dirty="0" smtClean="0"/>
              <a:t>Half-life can be shorter than the opioid</a:t>
            </a:r>
          </a:p>
          <a:p>
            <a:pPr lvl="1" eaLnBrk="1" fontAlgn="auto" hangingPunct="1">
              <a:spcAft>
                <a:spcPts val="0"/>
              </a:spcAft>
              <a:buFont typeface="Arial" charset="0"/>
              <a:buChar char="–"/>
              <a:defRPr/>
            </a:pPr>
            <a:r>
              <a:rPr lang="en-US" dirty="0" smtClean="0"/>
              <a:t>Repeat dosing, continuous infusion</a:t>
            </a:r>
          </a:p>
          <a:p>
            <a:pPr eaLnBrk="1" fontAlgn="auto" hangingPunct="1">
              <a:spcAft>
                <a:spcPts val="0"/>
              </a:spcAft>
              <a:buFont typeface="Arial" charset="0"/>
              <a:buChar char="•"/>
              <a:defRPr/>
            </a:pPr>
            <a:r>
              <a:rPr lang="en-US" b="1" dirty="0" smtClean="0"/>
              <a:t>Non-</a:t>
            </a:r>
            <a:r>
              <a:rPr lang="en-US" b="1" dirty="0" err="1" smtClean="0"/>
              <a:t>cardiogenic</a:t>
            </a:r>
            <a:r>
              <a:rPr lang="en-US" b="1" dirty="0" smtClean="0"/>
              <a:t> pulmonary edema</a:t>
            </a:r>
          </a:p>
          <a:p>
            <a:pPr eaLnBrk="1" fontAlgn="auto" hangingPunct="1">
              <a:spcAft>
                <a:spcPts val="0"/>
              </a:spcAft>
              <a:buFont typeface="Arial" charset="0"/>
              <a:buChar char="•"/>
              <a:defRPr/>
            </a:pPr>
            <a:r>
              <a:rPr lang="en-US" dirty="0" smtClean="0"/>
              <a:t>Observe for 2 hours recommended</a:t>
            </a:r>
          </a:p>
          <a:p>
            <a:pPr lvl="2" eaLnBrk="1" fontAlgn="auto" hangingPunct="1">
              <a:spcAft>
                <a:spcPts val="0"/>
              </a:spcAft>
              <a:buFont typeface="Arial" charset="0"/>
              <a:buChar char="•"/>
              <a:defRPr/>
            </a:pPr>
            <a:endParaRPr lang="en-US" dirty="0" smtClean="0"/>
          </a:p>
          <a:p>
            <a:pPr eaLnBrk="1" fontAlgn="auto" hangingPunct="1">
              <a:spcAft>
                <a:spcPts val="0"/>
              </a:spcAft>
              <a:buFont typeface="Arial" pitchFamily="34" charset="0"/>
              <a:buNone/>
              <a:defRPr/>
            </a:pPr>
            <a:endParaRPr lang="en-US" dirty="0" smtClean="0">
              <a:solidFill>
                <a:srgbClr val="FF0000"/>
              </a:solidFill>
            </a:endParaRPr>
          </a:p>
          <a:p>
            <a:pPr eaLnBrk="1" fontAlgn="auto" hangingPunct="1">
              <a:spcAft>
                <a:spcPts val="0"/>
              </a:spcAft>
              <a:buFont typeface="Arial" charset="0"/>
              <a:buChar char="•"/>
              <a:defRPr/>
            </a:pPr>
            <a:endParaRPr lang="en-US" dirty="0" smtClean="0">
              <a:solidFill>
                <a:srgbClr val="FF0000"/>
              </a:solidFill>
            </a:endParaRPr>
          </a:p>
        </p:txBody>
      </p:sp>
    </p:spTree>
    <p:extLst>
      <p:ext uri="{BB962C8B-B14F-4D97-AF65-F5344CB8AC3E}">
        <p14:creationId xmlns:p14="http://schemas.microsoft.com/office/powerpoint/2010/main" val="2955437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en-US" smtClean="0"/>
              <a:t>Cardiac Meds</a:t>
            </a:r>
          </a:p>
        </p:txBody>
      </p:sp>
      <p:sp>
        <p:nvSpPr>
          <p:cNvPr id="10243" name="Content Placeholder 4"/>
          <p:cNvSpPr>
            <a:spLocks noGrp="1"/>
          </p:cNvSpPr>
          <p:nvPr>
            <p:ph idx="1"/>
          </p:nvPr>
        </p:nvSpPr>
        <p:spPr/>
        <p:txBody>
          <a:bodyPr/>
          <a:lstStyle/>
          <a:p>
            <a:pPr eaLnBrk="1" hangingPunct="1"/>
            <a:r>
              <a:rPr lang="en-US" smtClean="0"/>
              <a:t>Continue up to and including day of surgery</a:t>
            </a:r>
          </a:p>
          <a:p>
            <a:pPr lvl="1" eaLnBrk="1" hangingPunct="1"/>
            <a:r>
              <a:rPr lang="en-US" smtClean="0"/>
              <a:t>Beta Blockers</a:t>
            </a:r>
          </a:p>
          <a:p>
            <a:pPr lvl="1" eaLnBrk="1" hangingPunct="1"/>
            <a:r>
              <a:rPr lang="en-US" smtClean="0"/>
              <a:t>Clonidine</a:t>
            </a:r>
          </a:p>
          <a:p>
            <a:pPr lvl="1" eaLnBrk="1" hangingPunct="1"/>
            <a:r>
              <a:rPr lang="en-US" smtClean="0"/>
              <a:t>Nitrates</a:t>
            </a:r>
          </a:p>
          <a:p>
            <a:pPr lvl="1" eaLnBrk="1" hangingPunct="1"/>
            <a:r>
              <a:rPr lang="en-US" smtClean="0"/>
              <a:t>Digoxin</a:t>
            </a:r>
          </a:p>
          <a:p>
            <a:pPr lvl="1" eaLnBrk="1" hangingPunct="1"/>
            <a:r>
              <a:rPr lang="en-US" smtClean="0"/>
              <a:t>Calcium channel blockers</a:t>
            </a:r>
          </a:p>
          <a:p>
            <a:pPr lvl="1" eaLnBrk="1" hangingPunct="1"/>
            <a:r>
              <a:rPr lang="en-US" smtClean="0"/>
              <a:t>Antidysrhythmics</a:t>
            </a:r>
          </a:p>
          <a:p>
            <a:pPr lvl="1" eaLnBrk="1" hangingPunct="1"/>
            <a:r>
              <a:rPr lang="en-US" smtClean="0"/>
              <a:t>Statins</a:t>
            </a:r>
          </a:p>
        </p:txBody>
      </p:sp>
    </p:spTree>
    <p:extLst>
      <p:ext uri="{BB962C8B-B14F-4D97-AF65-F5344CB8AC3E}">
        <p14:creationId xmlns:p14="http://schemas.microsoft.com/office/powerpoint/2010/main" val="3659171483"/>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a:xfrm>
            <a:off x="0" y="274638"/>
            <a:ext cx="8229600" cy="1143000"/>
          </a:xfrm>
        </p:spPr>
        <p:txBody>
          <a:bodyPr/>
          <a:lstStyle/>
          <a:p>
            <a:pPr eaLnBrk="1" hangingPunct="1"/>
            <a:r>
              <a:rPr lang="en-US" smtClean="0"/>
              <a:t>Opioid Side Effects</a:t>
            </a:r>
          </a:p>
        </p:txBody>
      </p:sp>
      <p:sp>
        <p:nvSpPr>
          <p:cNvPr id="2" name="Content Placeholder 2"/>
          <p:cNvSpPr>
            <a:spLocks noGrp="1"/>
          </p:cNvSpPr>
          <p:nvPr>
            <p:ph idx="4294967295"/>
          </p:nvPr>
        </p:nvSpPr>
        <p:spPr>
          <a:xfrm>
            <a:off x="0" y="1600200"/>
            <a:ext cx="8229600" cy="4525963"/>
          </a:xfrm>
        </p:spPr>
        <p:txBody>
          <a:bodyPr/>
          <a:lstStyle/>
          <a:p>
            <a:pPr eaLnBrk="1" hangingPunct="1"/>
            <a:r>
              <a:rPr lang="en-US" b="1" smtClean="0"/>
              <a:t>Hypotension/postural hypotension </a:t>
            </a:r>
            <a:r>
              <a:rPr lang="en-US" smtClean="0"/>
              <a:t>from: </a:t>
            </a:r>
          </a:p>
          <a:p>
            <a:pPr lvl="1" eaLnBrk="1" hangingPunct="1"/>
            <a:r>
              <a:rPr lang="en-US" smtClean="0"/>
              <a:t>Inhibition of baroreceptor reflexes</a:t>
            </a:r>
          </a:p>
          <a:p>
            <a:pPr lvl="1" eaLnBrk="1" hangingPunct="1"/>
            <a:r>
              <a:rPr lang="en-US" smtClean="0"/>
              <a:t>Vagally-induced bradycardia</a:t>
            </a:r>
          </a:p>
          <a:p>
            <a:pPr lvl="1" eaLnBrk="1" hangingPunct="1"/>
            <a:r>
              <a:rPr lang="en-US" smtClean="0"/>
              <a:t>Sympathetic relaxation from histamine release</a:t>
            </a:r>
          </a:p>
          <a:p>
            <a:pPr eaLnBrk="1" hangingPunct="1"/>
            <a:r>
              <a:rPr lang="en-US" smtClean="0"/>
              <a:t>Treatment</a:t>
            </a:r>
          </a:p>
          <a:p>
            <a:pPr lvl="1" eaLnBrk="1" hangingPunct="1"/>
            <a:r>
              <a:rPr lang="en-US" smtClean="0"/>
              <a:t>Fluids</a:t>
            </a:r>
          </a:p>
          <a:p>
            <a:pPr lvl="1" eaLnBrk="1" hangingPunct="1"/>
            <a:r>
              <a:rPr lang="en-US" smtClean="0"/>
              <a:t>Atropine or glycopyrrolate</a:t>
            </a:r>
          </a:p>
          <a:p>
            <a:pPr lvl="1" eaLnBrk="1" hangingPunct="1"/>
            <a:r>
              <a:rPr lang="en-US" smtClean="0"/>
              <a:t>Ephedrine</a:t>
            </a:r>
          </a:p>
          <a:p>
            <a:pPr lvl="1" eaLnBrk="1" hangingPunct="1"/>
            <a:endParaRPr lang="en-US" smtClean="0"/>
          </a:p>
        </p:txBody>
      </p:sp>
    </p:spTree>
    <p:extLst>
      <p:ext uri="{BB962C8B-B14F-4D97-AF65-F5344CB8AC3E}">
        <p14:creationId xmlns:p14="http://schemas.microsoft.com/office/powerpoint/2010/main" val="3672672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idx="4294967295"/>
          </p:nvPr>
        </p:nvSpPr>
        <p:spPr>
          <a:xfrm>
            <a:off x="914400" y="381000"/>
            <a:ext cx="8229600" cy="1143000"/>
          </a:xfrm>
        </p:spPr>
        <p:txBody>
          <a:bodyPr/>
          <a:lstStyle/>
          <a:p>
            <a:pPr eaLnBrk="1" hangingPunct="1"/>
            <a:r>
              <a:rPr lang="en-US" smtClean="0"/>
              <a:t>Side Effects</a:t>
            </a:r>
          </a:p>
        </p:txBody>
      </p:sp>
      <p:sp>
        <p:nvSpPr>
          <p:cNvPr id="959491" name="Content Placeholder 2"/>
          <p:cNvSpPr>
            <a:spLocks noGrp="1"/>
          </p:cNvSpPr>
          <p:nvPr>
            <p:ph idx="4294967295"/>
          </p:nvPr>
        </p:nvSpPr>
        <p:spPr>
          <a:xfrm>
            <a:off x="0" y="1600200"/>
            <a:ext cx="8229600" cy="4525963"/>
          </a:xfrm>
        </p:spPr>
        <p:txBody>
          <a:bodyPr rtlCol="0">
            <a:normAutofit lnSpcReduction="10000"/>
          </a:bodyPr>
          <a:lstStyle/>
          <a:p>
            <a:pPr eaLnBrk="1" fontAlgn="auto" hangingPunct="1">
              <a:spcAft>
                <a:spcPts val="0"/>
              </a:spcAft>
              <a:buFont typeface="Arial" charset="0"/>
              <a:buChar char="•"/>
              <a:defRPr/>
            </a:pPr>
            <a:r>
              <a:rPr lang="en-US" b="1" smtClean="0"/>
              <a:t>Pupils</a:t>
            </a:r>
          </a:p>
          <a:p>
            <a:pPr lvl="1" eaLnBrk="1" fontAlgn="auto" hangingPunct="1">
              <a:spcAft>
                <a:spcPts val="0"/>
              </a:spcAft>
              <a:buFont typeface="Arial" charset="0"/>
              <a:buChar char="–"/>
              <a:defRPr/>
            </a:pPr>
            <a:r>
              <a:rPr lang="en-US" smtClean="0"/>
              <a:t>Miotic from stimulation of the oculomotor nerve</a:t>
            </a:r>
          </a:p>
          <a:p>
            <a:pPr lvl="1" eaLnBrk="1" fontAlgn="auto" hangingPunct="1">
              <a:spcAft>
                <a:spcPts val="0"/>
              </a:spcAft>
              <a:buFont typeface="Arial" charset="0"/>
              <a:buChar char="–"/>
              <a:defRPr/>
            </a:pPr>
            <a:r>
              <a:rPr lang="en-US" b="1" smtClean="0"/>
              <a:t>May help differentiate respiratory depression caused by opioids from other causes</a:t>
            </a:r>
          </a:p>
          <a:p>
            <a:pPr eaLnBrk="1" fontAlgn="auto" hangingPunct="1">
              <a:spcAft>
                <a:spcPts val="0"/>
              </a:spcAft>
              <a:buFont typeface="Arial" charset="0"/>
              <a:buChar char="•"/>
              <a:defRPr/>
            </a:pPr>
            <a:r>
              <a:rPr lang="en-US" smtClean="0"/>
              <a:t>Delayed awakening:  synergistic with induction agents</a:t>
            </a:r>
          </a:p>
          <a:p>
            <a:pPr eaLnBrk="1" fontAlgn="auto" hangingPunct="1">
              <a:spcAft>
                <a:spcPts val="0"/>
              </a:spcAft>
              <a:buFont typeface="Arial" charset="0"/>
              <a:buChar char="•"/>
              <a:defRPr/>
            </a:pPr>
            <a:r>
              <a:rPr lang="en-US" smtClean="0"/>
              <a:t>Ureteral and biliary spasms</a:t>
            </a:r>
          </a:p>
          <a:p>
            <a:pPr eaLnBrk="1" fontAlgn="auto" hangingPunct="1">
              <a:spcAft>
                <a:spcPts val="0"/>
              </a:spcAft>
              <a:buFont typeface="Arial" charset="0"/>
              <a:buChar char="•"/>
              <a:defRPr/>
            </a:pPr>
            <a:r>
              <a:rPr lang="en-US" smtClean="0"/>
              <a:t>Myoclonus:  involuntary twitching from high doses</a:t>
            </a:r>
          </a:p>
        </p:txBody>
      </p:sp>
    </p:spTree>
    <p:extLst>
      <p:ext uri="{BB962C8B-B14F-4D97-AF65-F5344CB8AC3E}">
        <p14:creationId xmlns:p14="http://schemas.microsoft.com/office/powerpoint/2010/main" val="611916433"/>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a:xfrm>
            <a:off x="0" y="274638"/>
            <a:ext cx="8229600" cy="1143000"/>
          </a:xfrm>
        </p:spPr>
        <p:txBody>
          <a:bodyPr/>
          <a:lstStyle/>
          <a:p>
            <a:pPr eaLnBrk="1" hangingPunct="1"/>
            <a:r>
              <a:rPr lang="en-US" smtClean="0"/>
              <a:t>Side Effects</a:t>
            </a:r>
          </a:p>
        </p:txBody>
      </p:sp>
      <p:sp>
        <p:nvSpPr>
          <p:cNvPr id="108547" name="Content Placeholder 2"/>
          <p:cNvSpPr>
            <a:spLocks noGrp="1"/>
          </p:cNvSpPr>
          <p:nvPr>
            <p:ph idx="4294967295"/>
          </p:nvPr>
        </p:nvSpPr>
        <p:spPr>
          <a:xfrm>
            <a:off x="0" y="1600200"/>
            <a:ext cx="8229600" cy="4525963"/>
          </a:xfrm>
        </p:spPr>
        <p:txBody>
          <a:bodyPr/>
          <a:lstStyle/>
          <a:p>
            <a:pPr eaLnBrk="1" hangingPunct="1">
              <a:lnSpc>
                <a:spcPct val="90000"/>
              </a:lnSpc>
            </a:pPr>
            <a:r>
              <a:rPr lang="en-US" smtClean="0"/>
              <a:t>Urinary retention:  assess frequently</a:t>
            </a:r>
          </a:p>
          <a:p>
            <a:pPr eaLnBrk="1" hangingPunct="1">
              <a:lnSpc>
                <a:spcPct val="90000"/>
              </a:lnSpc>
              <a:spcBef>
                <a:spcPts val="1800"/>
              </a:spcBef>
            </a:pPr>
            <a:r>
              <a:rPr lang="en-US" smtClean="0"/>
              <a:t>Confusion, hallucinations, paranoia:  may be from metabolites </a:t>
            </a:r>
          </a:p>
          <a:p>
            <a:pPr eaLnBrk="1" hangingPunct="1">
              <a:lnSpc>
                <a:spcPct val="90000"/>
              </a:lnSpc>
              <a:spcBef>
                <a:spcPts val="1800"/>
              </a:spcBef>
            </a:pPr>
            <a:r>
              <a:rPr lang="en-US" smtClean="0"/>
              <a:t>Allergy:  to natural opioids more likely</a:t>
            </a:r>
          </a:p>
          <a:p>
            <a:pPr eaLnBrk="1" hangingPunct="1">
              <a:spcBef>
                <a:spcPts val="1800"/>
              </a:spcBef>
            </a:pPr>
            <a:r>
              <a:rPr lang="en-US" b="1" smtClean="0"/>
              <a:t>Immune system compromise:  </a:t>
            </a:r>
            <a:r>
              <a:rPr lang="en-US" smtClean="0"/>
              <a:t>affects macrophages, lymphocytes, leukocytes</a:t>
            </a:r>
          </a:p>
          <a:p>
            <a:pPr eaLnBrk="1" hangingPunct="1">
              <a:spcBef>
                <a:spcPts val="1800"/>
              </a:spcBef>
            </a:pPr>
            <a:r>
              <a:rPr lang="en-US" smtClean="0"/>
              <a:t>Dependence leading to addiction</a:t>
            </a:r>
          </a:p>
        </p:txBody>
      </p:sp>
    </p:spTree>
    <p:extLst>
      <p:ext uri="{BB962C8B-B14F-4D97-AF65-F5344CB8AC3E}">
        <p14:creationId xmlns:p14="http://schemas.microsoft.com/office/powerpoint/2010/main" val="1158834000"/>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p:nvPr>
        </p:nvSpPr>
        <p:spPr/>
        <p:txBody>
          <a:bodyPr/>
          <a:lstStyle/>
          <a:p>
            <a:pPr eaLnBrk="1" hangingPunct="1"/>
            <a:r>
              <a:rPr lang="en-US" smtClean="0"/>
              <a:t>Pain control on a continuum</a:t>
            </a:r>
          </a:p>
        </p:txBody>
      </p:sp>
      <p:sp>
        <p:nvSpPr>
          <p:cNvPr id="109571" name="Rectangle 3"/>
          <p:cNvSpPr>
            <a:spLocks noGrp="1"/>
          </p:cNvSpPr>
          <p:nvPr>
            <p:ph idx="1"/>
          </p:nvPr>
        </p:nvSpPr>
        <p:spPr/>
        <p:txBody>
          <a:bodyPr/>
          <a:lstStyle/>
          <a:p>
            <a:pPr eaLnBrk="1" hangingPunct="1"/>
            <a:r>
              <a:rPr lang="en-US" smtClean="0"/>
              <a:t>Relationship between pain rating and dose is NOT linear</a:t>
            </a:r>
          </a:p>
          <a:p>
            <a:pPr eaLnBrk="1" hangingPunct="1"/>
            <a:r>
              <a:rPr lang="en-US" smtClean="0"/>
              <a:t>Never dose to a specific pain score</a:t>
            </a:r>
          </a:p>
          <a:p>
            <a:pPr eaLnBrk="1" hangingPunct="1"/>
            <a:r>
              <a:rPr lang="en-US" smtClean="0"/>
              <a:t>Remove pain intensity number goals from PACU discharge criteria.</a:t>
            </a:r>
          </a:p>
          <a:p>
            <a:pPr eaLnBrk="1" hangingPunct="1"/>
            <a:r>
              <a:rPr lang="en-US" smtClean="0"/>
              <a:t>Pain control is a shared responsibility</a:t>
            </a:r>
          </a:p>
          <a:p>
            <a:pPr eaLnBrk="1" hangingPunct="1"/>
            <a:endParaRPr lang="en-US" smtClean="0"/>
          </a:p>
        </p:txBody>
      </p:sp>
    </p:spTree>
    <p:extLst>
      <p:ext uri="{BB962C8B-B14F-4D97-AF65-F5344CB8AC3E}">
        <p14:creationId xmlns:p14="http://schemas.microsoft.com/office/powerpoint/2010/main" val="238205915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ChangeArrowheads="1"/>
          </p:cNvSpPr>
          <p:nvPr/>
        </p:nvSpPr>
        <p:spPr bwMode="auto">
          <a:xfrm>
            <a:off x="1600200" y="6248400"/>
            <a:ext cx="556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http://www.who.int/cancer/palliative/painladder/en/</a:t>
            </a:r>
          </a:p>
        </p:txBody>
      </p:sp>
      <p:sp>
        <p:nvSpPr>
          <p:cNvPr id="4" name="Rectangle 3"/>
          <p:cNvSpPr/>
          <p:nvPr/>
        </p:nvSpPr>
        <p:spPr>
          <a:xfrm>
            <a:off x="685800" y="4724400"/>
            <a:ext cx="7696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Non-opioid +/-adjuvant</a:t>
            </a:r>
          </a:p>
          <a:p>
            <a:pPr algn="ctr">
              <a:defRPr/>
            </a:pPr>
            <a:r>
              <a:rPr lang="en-US" sz="2400" dirty="0">
                <a:solidFill>
                  <a:schemeClr val="tx1"/>
                </a:solidFill>
              </a:rPr>
              <a:t>MILD PAIN</a:t>
            </a:r>
          </a:p>
        </p:txBody>
      </p:sp>
      <p:sp>
        <p:nvSpPr>
          <p:cNvPr id="5" name="Rectangle 4"/>
          <p:cNvSpPr/>
          <p:nvPr/>
        </p:nvSpPr>
        <p:spPr>
          <a:xfrm>
            <a:off x="1295400" y="3505200"/>
            <a:ext cx="624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Opioid +/- non-opioid +/-adjuvant</a:t>
            </a:r>
          </a:p>
          <a:p>
            <a:pPr algn="ctr">
              <a:defRPr/>
            </a:pPr>
            <a:r>
              <a:rPr lang="en-US" sz="2400" dirty="0">
                <a:solidFill>
                  <a:schemeClr val="tx1"/>
                </a:solidFill>
              </a:rPr>
              <a:t>MODERATE PAIN</a:t>
            </a:r>
          </a:p>
        </p:txBody>
      </p:sp>
      <p:sp>
        <p:nvSpPr>
          <p:cNvPr id="6" name="Rectangle 5"/>
          <p:cNvSpPr/>
          <p:nvPr/>
        </p:nvSpPr>
        <p:spPr>
          <a:xfrm>
            <a:off x="2057400" y="2362200"/>
            <a:ext cx="502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Opioid +/-non-opioid +/-adjuvant</a:t>
            </a:r>
          </a:p>
          <a:p>
            <a:pPr algn="ctr">
              <a:defRPr/>
            </a:pPr>
            <a:r>
              <a:rPr lang="en-US" sz="2400" dirty="0">
                <a:solidFill>
                  <a:schemeClr val="tx1"/>
                </a:solidFill>
              </a:rPr>
              <a:t>SEVERE PAIN</a:t>
            </a:r>
          </a:p>
        </p:txBody>
      </p:sp>
      <p:sp>
        <p:nvSpPr>
          <p:cNvPr id="110598" name="TextBox 6"/>
          <p:cNvSpPr txBox="1">
            <a:spLocks noChangeArrowheads="1"/>
          </p:cNvSpPr>
          <p:nvPr/>
        </p:nvSpPr>
        <p:spPr bwMode="auto">
          <a:xfrm>
            <a:off x="1066800" y="609600"/>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r>
              <a:rPr lang="en-US" sz="3600" dirty="0"/>
              <a:t>World Health Organization’s Cancer Pain Ladder</a:t>
            </a:r>
          </a:p>
        </p:txBody>
      </p:sp>
    </p:spTree>
    <p:extLst>
      <p:ext uri="{BB962C8B-B14F-4D97-AF65-F5344CB8AC3E}">
        <p14:creationId xmlns:p14="http://schemas.microsoft.com/office/powerpoint/2010/main" val="1522146219"/>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p:txBody>
          <a:bodyPr/>
          <a:lstStyle/>
          <a:p>
            <a:pPr eaLnBrk="1" hangingPunct="1"/>
            <a:r>
              <a:rPr lang="en-US" smtClean="0"/>
              <a:t>Adjuvant</a:t>
            </a:r>
          </a:p>
        </p:txBody>
      </p:sp>
      <p:sp>
        <p:nvSpPr>
          <p:cNvPr id="111619" name="Rectangle 3"/>
          <p:cNvSpPr>
            <a:spLocks noGrp="1"/>
          </p:cNvSpPr>
          <p:nvPr>
            <p:ph idx="1"/>
          </p:nvPr>
        </p:nvSpPr>
        <p:spPr/>
        <p:txBody>
          <a:bodyPr/>
          <a:lstStyle/>
          <a:p>
            <a:pPr eaLnBrk="1" hangingPunct="1"/>
            <a:r>
              <a:rPr lang="en-US" dirty="0" smtClean="0"/>
              <a:t>Any drug that has a primary indication other than for pain but is analgesic for some painful conditions.</a:t>
            </a:r>
          </a:p>
          <a:p>
            <a:pPr eaLnBrk="1" hangingPunct="1"/>
            <a:r>
              <a:rPr lang="en-US" dirty="0" smtClean="0"/>
              <a:t>Two Classes</a:t>
            </a:r>
          </a:p>
          <a:p>
            <a:pPr lvl="1" eaLnBrk="1" hangingPunct="1"/>
            <a:r>
              <a:rPr lang="en-US" dirty="0" smtClean="0"/>
              <a:t>Multipurpose used for pain and symptom management</a:t>
            </a:r>
          </a:p>
          <a:p>
            <a:pPr lvl="1" eaLnBrk="1" hangingPunct="1"/>
            <a:r>
              <a:rPr lang="en-US" dirty="0" smtClean="0"/>
              <a:t>Specific types of pain</a:t>
            </a:r>
          </a:p>
        </p:txBody>
      </p:sp>
    </p:spTree>
    <p:extLst>
      <p:ext uri="{BB962C8B-B14F-4D97-AF65-F5344CB8AC3E}">
        <p14:creationId xmlns:p14="http://schemas.microsoft.com/office/powerpoint/2010/main" val="214936691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0"/>
            <a:ext cx="8991600" cy="6705600"/>
          </a:xfrm>
        </p:spPr>
        <p:txBody>
          <a:bodyPr>
            <a:normAutofit fontScale="92500" lnSpcReduction="10000"/>
          </a:bodyPr>
          <a:lstStyle/>
          <a:p>
            <a:r>
              <a:rPr lang="en-US" sz="4800" b="1" dirty="0"/>
              <a:t>IV Tylenol (</a:t>
            </a:r>
            <a:r>
              <a:rPr lang="en-US" sz="4800" b="1" dirty="0" err="1"/>
              <a:t>Ofirmev</a:t>
            </a:r>
            <a:r>
              <a:rPr lang="en-US" sz="4800" b="1" dirty="0"/>
              <a:t>)</a:t>
            </a:r>
          </a:p>
          <a:p>
            <a:r>
              <a:rPr lang="en-US" dirty="0" smtClean="0"/>
              <a:t>Works </a:t>
            </a:r>
            <a:r>
              <a:rPr lang="en-US" dirty="0"/>
              <a:t>via same mechanism as PO or PR Tylenol</a:t>
            </a:r>
          </a:p>
          <a:p>
            <a:r>
              <a:rPr lang="en-US" dirty="0" smtClean="0"/>
              <a:t>$</a:t>
            </a:r>
            <a:r>
              <a:rPr lang="en-US" dirty="0"/>
              <a:t>10/dose, why use?</a:t>
            </a:r>
          </a:p>
          <a:p>
            <a:r>
              <a:rPr lang="en-US" dirty="0" smtClean="0"/>
              <a:t>Maximum </a:t>
            </a:r>
            <a:r>
              <a:rPr lang="en-US" dirty="0"/>
              <a:t>plasma effect within 15 minutes of administration</a:t>
            </a:r>
          </a:p>
          <a:p>
            <a:r>
              <a:rPr lang="en-US" dirty="0" smtClean="0"/>
              <a:t>Significantly </a:t>
            </a:r>
            <a:r>
              <a:rPr lang="en-US" dirty="0"/>
              <a:t>higher CNS concentrations as compared </a:t>
            </a:r>
            <a:r>
              <a:rPr lang="en-US" dirty="0" smtClean="0"/>
              <a:t>to PO/PR</a:t>
            </a:r>
            <a:endParaRPr lang="en-US" dirty="0"/>
          </a:p>
          <a:p>
            <a:r>
              <a:rPr lang="en-US" dirty="0" smtClean="0"/>
              <a:t>Stress/NPO/Narcotics </a:t>
            </a:r>
            <a:r>
              <a:rPr lang="en-US" dirty="0"/>
              <a:t>impede absorption of PO Tylenol</a:t>
            </a:r>
          </a:p>
          <a:p>
            <a:r>
              <a:rPr lang="en-US" dirty="0" smtClean="0"/>
              <a:t>Efficacy</a:t>
            </a:r>
            <a:endParaRPr lang="en-US" dirty="0"/>
          </a:p>
          <a:p>
            <a:r>
              <a:rPr lang="en-US" dirty="0" smtClean="0"/>
              <a:t>Studies </a:t>
            </a:r>
            <a:r>
              <a:rPr lang="en-US" dirty="0"/>
              <a:t>of Total Joints, Major Abdominal Surgery &amp; </a:t>
            </a:r>
            <a:r>
              <a:rPr lang="en-US" dirty="0" smtClean="0"/>
              <a:t>adult Tonsillectomy</a:t>
            </a:r>
            <a:endParaRPr lang="en-US" dirty="0"/>
          </a:p>
          <a:p>
            <a:r>
              <a:rPr lang="en-US" dirty="0" err="1" smtClean="0"/>
              <a:t>Opiod</a:t>
            </a:r>
            <a:r>
              <a:rPr lang="en-US" dirty="0" smtClean="0"/>
              <a:t> </a:t>
            </a:r>
            <a:r>
              <a:rPr lang="en-US" dirty="0"/>
              <a:t>consumption reduced by 33%-78%</a:t>
            </a:r>
          </a:p>
        </p:txBody>
      </p:sp>
    </p:spTree>
    <p:extLst>
      <p:ext uri="{BB962C8B-B14F-4D97-AF65-F5344CB8AC3E}">
        <p14:creationId xmlns:p14="http://schemas.microsoft.com/office/powerpoint/2010/main" val="65795480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381000"/>
            <a:ext cx="8153400" cy="5816977"/>
          </a:xfrm>
          <a:prstGeom prst="rect">
            <a:avLst/>
          </a:prstGeom>
        </p:spPr>
        <p:txBody>
          <a:bodyPr wrap="square">
            <a:spAutoFit/>
          </a:bodyPr>
          <a:lstStyle/>
          <a:p>
            <a:r>
              <a:rPr lang="en-US" sz="4800" b="1" dirty="0"/>
              <a:t>IV Ibuprofen (</a:t>
            </a:r>
            <a:r>
              <a:rPr lang="en-US" sz="4800" b="1" dirty="0" err="1"/>
              <a:t>Caldolor</a:t>
            </a:r>
            <a:r>
              <a:rPr lang="en-US" sz="4800" b="1" dirty="0"/>
              <a:t>)</a:t>
            </a:r>
          </a:p>
          <a:p>
            <a:r>
              <a:rPr lang="en-US" sz="3600" dirty="0" smtClean="0"/>
              <a:t>Inhibits </a:t>
            </a:r>
            <a:r>
              <a:rPr lang="en-US" sz="3600" dirty="0"/>
              <a:t>prostaglandin </a:t>
            </a:r>
            <a:r>
              <a:rPr lang="en-US" sz="3600" dirty="0" err="1"/>
              <a:t>synthetase</a:t>
            </a:r>
            <a:endParaRPr lang="en-US" sz="3600" dirty="0"/>
          </a:p>
          <a:p>
            <a:r>
              <a:rPr lang="en-US" sz="3600" dirty="0" smtClean="0"/>
              <a:t>Effects</a:t>
            </a:r>
            <a:r>
              <a:rPr lang="en-US" sz="3600" dirty="0"/>
              <a:t>:</a:t>
            </a:r>
          </a:p>
          <a:p>
            <a:r>
              <a:rPr lang="en-US" sz="3600" dirty="0" smtClean="0"/>
              <a:t>Antipyretic</a:t>
            </a:r>
            <a:endParaRPr lang="en-US" sz="3600" dirty="0"/>
          </a:p>
          <a:p>
            <a:r>
              <a:rPr lang="en-US" sz="3600" dirty="0" smtClean="0"/>
              <a:t>Analgesic</a:t>
            </a:r>
            <a:endParaRPr lang="en-US" sz="3600" dirty="0"/>
          </a:p>
          <a:p>
            <a:r>
              <a:rPr lang="en-US" sz="3600" dirty="0" smtClean="0"/>
              <a:t>Anti </a:t>
            </a:r>
            <a:r>
              <a:rPr lang="en-US" sz="3600" dirty="0"/>
              <a:t>inflammatory</a:t>
            </a:r>
          </a:p>
          <a:p>
            <a:r>
              <a:rPr lang="en-US" sz="3600" dirty="0" smtClean="0"/>
              <a:t>Orthopedic </a:t>
            </a:r>
            <a:r>
              <a:rPr lang="en-US" sz="3600" dirty="0"/>
              <a:t>surgery</a:t>
            </a:r>
          </a:p>
          <a:p>
            <a:r>
              <a:rPr lang="en-US" sz="3600" dirty="0" smtClean="0"/>
              <a:t>32</a:t>
            </a:r>
            <a:r>
              <a:rPr lang="en-US" sz="3600" dirty="0"/>
              <a:t>% less pain at rest</a:t>
            </a:r>
          </a:p>
          <a:p>
            <a:r>
              <a:rPr lang="en-US" sz="3600" dirty="0" smtClean="0"/>
              <a:t>26</a:t>
            </a:r>
            <a:r>
              <a:rPr lang="en-US" sz="3600" dirty="0"/>
              <a:t>% less pain with movement</a:t>
            </a:r>
          </a:p>
          <a:p>
            <a:r>
              <a:rPr lang="en-US" sz="3600" dirty="0" smtClean="0"/>
              <a:t>31</a:t>
            </a:r>
            <a:r>
              <a:rPr lang="en-US" sz="3600" dirty="0"/>
              <a:t>% less narcotic use</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367219234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p:nvPr>
        </p:nvSpPr>
        <p:spPr/>
        <p:txBody>
          <a:bodyPr/>
          <a:lstStyle/>
          <a:p>
            <a:pPr eaLnBrk="1" hangingPunct="1"/>
            <a:r>
              <a:rPr lang="en-US" smtClean="0"/>
              <a:t>Multipurpose</a:t>
            </a:r>
          </a:p>
        </p:txBody>
      </p:sp>
      <p:sp>
        <p:nvSpPr>
          <p:cNvPr id="112643" name="Rectangle 3"/>
          <p:cNvSpPr>
            <a:spLocks noGrp="1"/>
          </p:cNvSpPr>
          <p:nvPr>
            <p:ph idx="1"/>
          </p:nvPr>
        </p:nvSpPr>
        <p:spPr/>
        <p:txBody>
          <a:bodyPr/>
          <a:lstStyle/>
          <a:p>
            <a:pPr eaLnBrk="1" hangingPunct="1"/>
            <a:r>
              <a:rPr lang="en-US" smtClean="0"/>
              <a:t>Antidepressants</a:t>
            </a:r>
          </a:p>
          <a:p>
            <a:pPr eaLnBrk="1" hangingPunct="1"/>
            <a:r>
              <a:rPr lang="en-US" smtClean="0"/>
              <a:t>Corticosteroids</a:t>
            </a:r>
          </a:p>
          <a:p>
            <a:pPr eaLnBrk="1" hangingPunct="1"/>
            <a:r>
              <a:rPr lang="en-US" smtClean="0"/>
              <a:t>Alpha</a:t>
            </a:r>
            <a:r>
              <a:rPr lang="en-US" sz="2000" smtClean="0"/>
              <a:t>2</a:t>
            </a:r>
            <a:r>
              <a:rPr lang="en-US" smtClean="0"/>
              <a:t> Adrenergic agonists</a:t>
            </a:r>
          </a:p>
          <a:p>
            <a:pPr eaLnBrk="1" hangingPunct="1"/>
            <a:r>
              <a:rPr lang="en-US" smtClean="0"/>
              <a:t>Cannabinoids</a:t>
            </a:r>
          </a:p>
          <a:p>
            <a:pPr eaLnBrk="1" hangingPunct="1"/>
            <a:r>
              <a:rPr lang="en-US" smtClean="0"/>
              <a:t>Tropical analgesics</a:t>
            </a:r>
          </a:p>
        </p:txBody>
      </p:sp>
    </p:spTree>
    <p:extLst>
      <p:ext uri="{BB962C8B-B14F-4D97-AF65-F5344CB8AC3E}">
        <p14:creationId xmlns:p14="http://schemas.microsoft.com/office/powerpoint/2010/main" val="43209884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p:cNvSpPr>
          <p:nvPr>
            <p:ph type="title"/>
          </p:nvPr>
        </p:nvSpPr>
        <p:spPr>
          <a:xfrm>
            <a:off x="457200" y="274638"/>
            <a:ext cx="8229600" cy="563562"/>
          </a:xfrm>
        </p:spPr>
        <p:txBody>
          <a:bodyPr rtlCol="0">
            <a:normAutofit fontScale="90000"/>
          </a:bodyPr>
          <a:lstStyle/>
          <a:p>
            <a:pPr eaLnBrk="1" fontAlgn="auto" hangingPunct="1">
              <a:spcAft>
                <a:spcPts val="0"/>
              </a:spcAft>
              <a:defRPr/>
            </a:pPr>
            <a:r>
              <a:rPr lang="en-US" sz="4000" dirty="0" smtClean="0"/>
              <a:t>Specific Types of Pain</a:t>
            </a:r>
          </a:p>
        </p:txBody>
      </p:sp>
      <p:sp>
        <p:nvSpPr>
          <p:cNvPr id="113667" name="Rectangle 3"/>
          <p:cNvSpPr>
            <a:spLocks noGrp="1"/>
          </p:cNvSpPr>
          <p:nvPr>
            <p:ph idx="1"/>
          </p:nvPr>
        </p:nvSpPr>
        <p:spPr>
          <a:xfrm>
            <a:off x="0" y="1219200"/>
            <a:ext cx="9144000" cy="5638800"/>
          </a:xfrm>
        </p:spPr>
        <p:txBody>
          <a:bodyPr>
            <a:normAutofit/>
          </a:bodyPr>
          <a:lstStyle/>
          <a:p>
            <a:pPr eaLnBrk="1" hangingPunct="1">
              <a:lnSpc>
                <a:spcPct val="90000"/>
              </a:lnSpc>
            </a:pPr>
            <a:r>
              <a:rPr lang="en-US" dirty="0" smtClean="0"/>
              <a:t>Persistent neuropathic pain:</a:t>
            </a:r>
          </a:p>
          <a:p>
            <a:pPr lvl="1" eaLnBrk="1" hangingPunct="1">
              <a:lnSpc>
                <a:spcPct val="90000"/>
              </a:lnSpc>
            </a:pPr>
            <a:r>
              <a:rPr lang="en-US" sz="3200" dirty="0" smtClean="0"/>
              <a:t>Anticonvulsants, Antidepressants, Sodium channel blockers, cannabinoids, topical analgesics</a:t>
            </a:r>
          </a:p>
          <a:p>
            <a:pPr eaLnBrk="1" hangingPunct="1">
              <a:lnSpc>
                <a:spcPct val="90000"/>
              </a:lnSpc>
            </a:pPr>
            <a:r>
              <a:rPr lang="en-US" dirty="0" smtClean="0"/>
              <a:t>Persistent bone pain: </a:t>
            </a:r>
          </a:p>
          <a:p>
            <a:pPr lvl="1" eaLnBrk="1" hangingPunct="1">
              <a:lnSpc>
                <a:spcPct val="90000"/>
              </a:lnSpc>
            </a:pPr>
            <a:r>
              <a:rPr lang="en-US" sz="3200" dirty="0" smtClean="0"/>
              <a:t>Calcitonin, bisphosphonates</a:t>
            </a:r>
          </a:p>
          <a:p>
            <a:pPr eaLnBrk="1" hangingPunct="1">
              <a:lnSpc>
                <a:spcPct val="90000"/>
              </a:lnSpc>
            </a:pPr>
            <a:r>
              <a:rPr lang="en-US" dirty="0" smtClean="0"/>
              <a:t>Malignant bowel obstruction:</a:t>
            </a:r>
          </a:p>
          <a:p>
            <a:pPr eaLnBrk="1" hangingPunct="1">
              <a:lnSpc>
                <a:spcPct val="90000"/>
              </a:lnSpc>
              <a:buFontTx/>
              <a:buNone/>
            </a:pPr>
            <a:r>
              <a:rPr lang="en-US" dirty="0" smtClean="0"/>
              <a:t>		</a:t>
            </a:r>
            <a:r>
              <a:rPr lang="en-US" dirty="0" err="1" smtClean="0"/>
              <a:t>Anticholinergics</a:t>
            </a:r>
            <a:r>
              <a:rPr lang="en-US" dirty="0" smtClean="0"/>
              <a:t>, corticosteroids</a:t>
            </a:r>
          </a:p>
          <a:p>
            <a:pPr eaLnBrk="1" hangingPunct="1">
              <a:lnSpc>
                <a:spcPct val="90000"/>
              </a:lnSpc>
            </a:pPr>
            <a:r>
              <a:rPr lang="en-US" dirty="0" smtClean="0"/>
              <a:t>Musculoskeletal pain:</a:t>
            </a:r>
          </a:p>
          <a:p>
            <a:pPr lvl="1" eaLnBrk="1" hangingPunct="1">
              <a:lnSpc>
                <a:spcPct val="90000"/>
              </a:lnSpc>
            </a:pPr>
            <a:r>
              <a:rPr lang="en-US" sz="3200" dirty="0" smtClean="0"/>
              <a:t>Muscle relaxants, benzodiazepines</a:t>
            </a:r>
          </a:p>
        </p:txBody>
      </p:sp>
    </p:spTree>
    <p:extLst>
      <p:ext uri="{BB962C8B-B14F-4D97-AF65-F5344CB8AC3E}">
        <p14:creationId xmlns:p14="http://schemas.microsoft.com/office/powerpoint/2010/main" val="3821402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563562"/>
          </a:xfrm>
        </p:spPr>
        <p:txBody>
          <a:bodyPr rtlCol="0">
            <a:normAutofit fontScale="90000"/>
          </a:bodyPr>
          <a:lstStyle/>
          <a:p>
            <a:pPr eaLnBrk="1" fontAlgn="auto" hangingPunct="1">
              <a:spcAft>
                <a:spcPts val="0"/>
              </a:spcAft>
              <a:defRPr/>
            </a:pPr>
            <a:r>
              <a:rPr lang="en-US" dirty="0" smtClean="0"/>
              <a:t>Angiotensin Converting Enzyme Inhibitor</a:t>
            </a:r>
            <a:endParaRPr lang="en-US" dirty="0"/>
          </a:p>
        </p:txBody>
      </p:sp>
      <p:sp>
        <p:nvSpPr>
          <p:cNvPr id="3" name="Content Placeholder 2"/>
          <p:cNvSpPr>
            <a:spLocks noGrp="1"/>
          </p:cNvSpPr>
          <p:nvPr>
            <p:ph idx="1"/>
          </p:nvPr>
        </p:nvSpPr>
        <p:spPr>
          <a:xfrm>
            <a:off x="228600" y="990600"/>
            <a:ext cx="8686800" cy="5867400"/>
          </a:xfrm>
        </p:spPr>
        <p:txBody>
          <a:bodyPr rtlCol="0">
            <a:normAutofit lnSpcReduction="10000"/>
          </a:bodyPr>
          <a:lstStyle/>
          <a:p>
            <a:pPr eaLnBrk="1" fontAlgn="auto" hangingPunct="1">
              <a:spcAft>
                <a:spcPts val="0"/>
              </a:spcAft>
              <a:defRPr/>
            </a:pPr>
            <a:r>
              <a:rPr lang="en-US" dirty="0" smtClean="0"/>
              <a:t>Block ACE in lungs so Angiotensin I is not converted to Angiotensin II preventing </a:t>
            </a:r>
            <a:r>
              <a:rPr lang="en-US" dirty="0"/>
              <a:t>v</a:t>
            </a:r>
            <a:r>
              <a:rPr lang="en-US" dirty="0" smtClean="0"/>
              <a:t>essel constriction</a:t>
            </a:r>
          </a:p>
          <a:p>
            <a:pPr marL="0" indent="0" eaLnBrk="1" fontAlgn="auto" hangingPunct="1">
              <a:spcAft>
                <a:spcPts val="0"/>
              </a:spcAft>
              <a:buFont typeface="Arial" pitchFamily="34" charset="0"/>
              <a:buNone/>
              <a:defRPr/>
            </a:pPr>
            <a:r>
              <a:rPr lang="en-US" dirty="0" smtClean="0"/>
              <a:t>Benazepril (</a:t>
            </a:r>
            <a:r>
              <a:rPr lang="en-US" dirty="0" err="1" smtClean="0"/>
              <a:t>Lotensin</a:t>
            </a:r>
            <a:r>
              <a:rPr lang="en-US" dirty="0" smtClean="0"/>
              <a:t>)		</a:t>
            </a:r>
            <a:r>
              <a:rPr lang="en-US" dirty="0" err="1" smtClean="0"/>
              <a:t>Peridopril</a:t>
            </a:r>
            <a:r>
              <a:rPr lang="en-US" dirty="0" smtClean="0"/>
              <a:t> (</a:t>
            </a:r>
            <a:r>
              <a:rPr lang="en-US" dirty="0" err="1" smtClean="0"/>
              <a:t>Aceon</a:t>
            </a:r>
            <a:r>
              <a:rPr lang="en-US" dirty="0" smtClean="0"/>
              <a:t>)</a:t>
            </a:r>
          </a:p>
          <a:p>
            <a:pPr marL="0" indent="0" eaLnBrk="1" fontAlgn="auto" hangingPunct="1">
              <a:spcAft>
                <a:spcPts val="0"/>
              </a:spcAft>
              <a:buFont typeface="Arial" pitchFamily="34" charset="0"/>
              <a:buNone/>
              <a:defRPr/>
            </a:pPr>
            <a:r>
              <a:rPr lang="en-US" dirty="0" smtClean="0"/>
              <a:t>Captopril (</a:t>
            </a:r>
            <a:r>
              <a:rPr lang="en-US" dirty="0" err="1" smtClean="0"/>
              <a:t>Capoten</a:t>
            </a:r>
            <a:r>
              <a:rPr lang="en-US" dirty="0" smtClean="0"/>
              <a:t>)		Quinapril (</a:t>
            </a:r>
            <a:r>
              <a:rPr lang="en-US" dirty="0" err="1" smtClean="0"/>
              <a:t>Accupril</a:t>
            </a:r>
            <a:r>
              <a:rPr lang="en-US" dirty="0" smtClean="0"/>
              <a:t>)</a:t>
            </a:r>
          </a:p>
          <a:p>
            <a:pPr marL="0" indent="0" eaLnBrk="1" fontAlgn="auto" hangingPunct="1">
              <a:spcAft>
                <a:spcPts val="0"/>
              </a:spcAft>
              <a:buFont typeface="Arial" pitchFamily="34" charset="0"/>
              <a:buNone/>
              <a:defRPr/>
            </a:pPr>
            <a:r>
              <a:rPr lang="en-US" dirty="0" err="1" smtClean="0"/>
              <a:t>Enalapril</a:t>
            </a:r>
            <a:r>
              <a:rPr lang="en-US" dirty="0" smtClean="0"/>
              <a:t> (</a:t>
            </a:r>
            <a:r>
              <a:rPr lang="en-US" dirty="0" err="1" smtClean="0"/>
              <a:t>Vasotec</a:t>
            </a:r>
            <a:r>
              <a:rPr lang="en-US" dirty="0" smtClean="0"/>
              <a:t>)		</a:t>
            </a:r>
            <a:r>
              <a:rPr lang="en-US" dirty="0" err="1" smtClean="0"/>
              <a:t>Ramipril</a:t>
            </a:r>
            <a:r>
              <a:rPr lang="en-US" dirty="0" smtClean="0"/>
              <a:t> ( </a:t>
            </a:r>
            <a:r>
              <a:rPr lang="en-US" dirty="0" err="1" smtClean="0"/>
              <a:t>Altace</a:t>
            </a:r>
            <a:r>
              <a:rPr lang="en-US" dirty="0" smtClean="0"/>
              <a:t>)</a:t>
            </a:r>
          </a:p>
          <a:p>
            <a:pPr marL="0" indent="0" eaLnBrk="1" fontAlgn="auto" hangingPunct="1">
              <a:spcAft>
                <a:spcPts val="0"/>
              </a:spcAft>
              <a:buFont typeface="Arial" pitchFamily="34" charset="0"/>
              <a:buNone/>
              <a:defRPr/>
            </a:pPr>
            <a:r>
              <a:rPr lang="en-US" dirty="0" err="1" smtClean="0"/>
              <a:t>Fosinopril</a:t>
            </a:r>
            <a:r>
              <a:rPr lang="en-US" dirty="0" smtClean="0"/>
              <a:t> (</a:t>
            </a:r>
            <a:r>
              <a:rPr lang="en-US" dirty="0" err="1" smtClean="0"/>
              <a:t>Monopril</a:t>
            </a:r>
            <a:r>
              <a:rPr lang="en-US" dirty="0" smtClean="0"/>
              <a:t>)		</a:t>
            </a:r>
            <a:r>
              <a:rPr lang="en-US" dirty="0" err="1" smtClean="0"/>
              <a:t>Trandolapril</a:t>
            </a:r>
            <a:r>
              <a:rPr lang="en-US" dirty="0" smtClean="0"/>
              <a:t> (</a:t>
            </a:r>
            <a:r>
              <a:rPr lang="en-US" dirty="0" err="1" smtClean="0"/>
              <a:t>Mavik</a:t>
            </a:r>
            <a:r>
              <a:rPr lang="en-US" dirty="0" smtClean="0"/>
              <a:t>)</a:t>
            </a:r>
          </a:p>
          <a:p>
            <a:pPr marL="0" indent="0" eaLnBrk="1" fontAlgn="auto" hangingPunct="1">
              <a:spcAft>
                <a:spcPts val="0"/>
              </a:spcAft>
              <a:buFont typeface="Arial" pitchFamily="34" charset="0"/>
              <a:buNone/>
              <a:defRPr/>
            </a:pPr>
            <a:r>
              <a:rPr lang="en-US" dirty="0" err="1" smtClean="0"/>
              <a:t>Lisinopril</a:t>
            </a:r>
            <a:r>
              <a:rPr lang="en-US" dirty="0" smtClean="0"/>
              <a:t> ( </a:t>
            </a:r>
            <a:r>
              <a:rPr lang="en-US" dirty="0" err="1" smtClean="0"/>
              <a:t>Prinivil</a:t>
            </a:r>
            <a:r>
              <a:rPr lang="en-US" dirty="0" smtClean="0"/>
              <a:t>, Zestril)</a:t>
            </a:r>
          </a:p>
          <a:p>
            <a:pPr marL="0" indent="0" eaLnBrk="1" fontAlgn="auto" hangingPunct="1">
              <a:spcAft>
                <a:spcPts val="0"/>
              </a:spcAft>
              <a:buFont typeface="Arial" pitchFamily="34" charset="0"/>
              <a:buNone/>
              <a:defRPr/>
            </a:pPr>
            <a:r>
              <a:rPr lang="en-US" dirty="0" err="1" smtClean="0"/>
              <a:t>Moexipril</a:t>
            </a:r>
            <a:r>
              <a:rPr lang="en-US" dirty="0" smtClean="0"/>
              <a:t> ( </a:t>
            </a:r>
            <a:r>
              <a:rPr lang="en-US" dirty="0" err="1" smtClean="0"/>
              <a:t>Univasc</a:t>
            </a:r>
            <a:r>
              <a:rPr lang="en-US" dirty="0" smtClean="0"/>
              <a:t>)	</a:t>
            </a:r>
          </a:p>
          <a:p>
            <a:pPr marL="0" indent="0" eaLnBrk="1" fontAlgn="auto" hangingPunct="1">
              <a:spcAft>
                <a:spcPts val="0"/>
              </a:spcAft>
              <a:buFont typeface="Arial" pitchFamily="34" charset="0"/>
              <a:buNone/>
              <a:defRPr/>
            </a:pPr>
            <a:r>
              <a:rPr lang="en-US" dirty="0" err="1" smtClean="0"/>
              <a:t>Benazapril</a:t>
            </a:r>
            <a:r>
              <a:rPr lang="en-US" dirty="0" smtClean="0"/>
              <a:t>/Amlodipine (Lotrel)</a:t>
            </a:r>
          </a:p>
          <a:p>
            <a:pPr marL="0" indent="0" eaLnBrk="1" fontAlgn="auto" hangingPunct="1">
              <a:spcAft>
                <a:spcPts val="0"/>
              </a:spcAft>
              <a:buFont typeface="Arial" pitchFamily="34" charset="0"/>
              <a:buNone/>
              <a:defRPr/>
            </a:pPr>
            <a:r>
              <a:rPr lang="en-US" dirty="0" err="1" smtClean="0"/>
              <a:t>Trandolapril</a:t>
            </a:r>
            <a:r>
              <a:rPr lang="en-US" dirty="0" smtClean="0"/>
              <a:t>/Verapamil (</a:t>
            </a:r>
            <a:r>
              <a:rPr lang="en-US" dirty="0" err="1" smtClean="0"/>
              <a:t>Tarka</a:t>
            </a:r>
            <a:r>
              <a:rPr lang="en-US" dirty="0" smtClean="0"/>
              <a:t>) </a:t>
            </a:r>
          </a:p>
          <a:p>
            <a:pPr marL="0"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3690221010"/>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Types of Pain</a:t>
            </a:r>
          </a:p>
        </p:txBody>
      </p:sp>
      <p:sp>
        <p:nvSpPr>
          <p:cNvPr id="3" name="Content Placeholder 2"/>
          <p:cNvSpPr>
            <a:spLocks noGrp="1"/>
          </p:cNvSpPr>
          <p:nvPr>
            <p:ph idx="1"/>
          </p:nvPr>
        </p:nvSpPr>
        <p:spPr/>
        <p:txBody>
          <a:bodyPr>
            <a:normAutofit/>
          </a:bodyPr>
          <a:lstStyle/>
          <a:p>
            <a:pPr>
              <a:lnSpc>
                <a:spcPct val="90000"/>
              </a:lnSpc>
            </a:pPr>
            <a:r>
              <a:rPr lang="en-US" dirty="0"/>
              <a:t>Procedural pain:</a:t>
            </a:r>
          </a:p>
          <a:p>
            <a:pPr lvl="1">
              <a:lnSpc>
                <a:spcPct val="90000"/>
              </a:lnSpc>
            </a:pPr>
            <a:r>
              <a:rPr lang="en-US" sz="3200" dirty="0" err="1"/>
              <a:t>Propofol</a:t>
            </a:r>
            <a:r>
              <a:rPr lang="en-US" sz="3200" dirty="0"/>
              <a:t>, </a:t>
            </a:r>
            <a:r>
              <a:rPr lang="en-US" sz="3200" dirty="0" err="1"/>
              <a:t>dexmedetomidine</a:t>
            </a:r>
            <a:r>
              <a:rPr lang="en-US" sz="3200" dirty="0"/>
              <a:t>, ketamine, local anesthetics</a:t>
            </a:r>
          </a:p>
          <a:p>
            <a:pPr>
              <a:lnSpc>
                <a:spcPct val="90000"/>
              </a:lnSpc>
            </a:pPr>
            <a:r>
              <a:rPr lang="en-US" dirty="0"/>
              <a:t>Goal-directed sedation in the critically ill: </a:t>
            </a:r>
          </a:p>
          <a:p>
            <a:pPr lvl="1">
              <a:lnSpc>
                <a:spcPct val="90000"/>
              </a:lnSpc>
            </a:pPr>
            <a:r>
              <a:rPr lang="en-US" sz="3200" dirty="0" err="1"/>
              <a:t>Propofol</a:t>
            </a:r>
            <a:r>
              <a:rPr lang="en-US" sz="3200" dirty="0"/>
              <a:t>, </a:t>
            </a:r>
            <a:r>
              <a:rPr lang="en-US" sz="3200" dirty="0" err="1"/>
              <a:t>fospropofol</a:t>
            </a:r>
            <a:r>
              <a:rPr lang="en-US" sz="3200" dirty="0"/>
              <a:t>, local anesthetic</a:t>
            </a:r>
          </a:p>
          <a:p>
            <a:pPr>
              <a:lnSpc>
                <a:spcPct val="90000"/>
              </a:lnSpc>
            </a:pPr>
            <a:r>
              <a:rPr lang="en-US" dirty="0"/>
              <a:t>Postoperative pain:</a:t>
            </a:r>
          </a:p>
          <a:p>
            <a:pPr lvl="1">
              <a:lnSpc>
                <a:spcPct val="90000"/>
              </a:lnSpc>
            </a:pPr>
            <a:r>
              <a:rPr lang="en-US" sz="3200" dirty="0"/>
              <a:t>Anticonvulsants, clonidine, ketamine, sodium channel blockers</a:t>
            </a:r>
          </a:p>
          <a:p>
            <a:endParaRPr lang="en-US" dirty="0"/>
          </a:p>
        </p:txBody>
      </p:sp>
    </p:spTree>
    <p:extLst>
      <p:ext uri="{BB962C8B-B14F-4D97-AF65-F5344CB8AC3E}">
        <p14:creationId xmlns:p14="http://schemas.microsoft.com/office/powerpoint/2010/main" val="1629456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p:txBody>
          <a:bodyPr/>
          <a:lstStyle/>
          <a:p>
            <a:pPr eaLnBrk="1" hangingPunct="1"/>
            <a:r>
              <a:rPr lang="en-US" smtClean="0"/>
              <a:t>Supportive Therapies</a:t>
            </a:r>
          </a:p>
        </p:txBody>
      </p:sp>
      <p:sp>
        <p:nvSpPr>
          <p:cNvPr id="114691" name="Rectangle 3"/>
          <p:cNvSpPr>
            <a:spLocks noGrp="1"/>
          </p:cNvSpPr>
          <p:nvPr>
            <p:ph idx="1"/>
          </p:nvPr>
        </p:nvSpPr>
        <p:spPr/>
        <p:txBody>
          <a:bodyPr/>
          <a:lstStyle/>
          <a:p>
            <a:pPr eaLnBrk="1" hangingPunct="1">
              <a:buFontTx/>
              <a:buNone/>
            </a:pPr>
            <a:endParaRPr lang="en-US" sz="3600" smtClean="0"/>
          </a:p>
          <a:p>
            <a:pPr lvl="1" eaLnBrk="1" hangingPunct="1"/>
            <a:r>
              <a:rPr lang="en-US" sz="3200" smtClean="0"/>
              <a:t>heat/cold therapies</a:t>
            </a:r>
          </a:p>
          <a:p>
            <a:pPr lvl="1" eaLnBrk="1" hangingPunct="1"/>
            <a:r>
              <a:rPr lang="en-US" sz="3200" smtClean="0"/>
              <a:t>acupressure, acupuncture, massage</a:t>
            </a:r>
          </a:p>
          <a:p>
            <a:pPr lvl="1" eaLnBrk="1" hangingPunct="1"/>
            <a:r>
              <a:rPr lang="en-US" sz="3200" smtClean="0"/>
              <a:t>biofeedback, prayer, meditation, imaging, music, aroma, laughter, distraction</a:t>
            </a:r>
          </a:p>
          <a:p>
            <a:pPr lvl="1" eaLnBrk="1" hangingPunct="1"/>
            <a:r>
              <a:rPr lang="en-US" sz="3200" smtClean="0"/>
              <a:t>supports, braces</a:t>
            </a:r>
          </a:p>
          <a:p>
            <a:pPr lvl="1" eaLnBrk="1" hangingPunct="1"/>
            <a:r>
              <a:rPr lang="en-US" sz="3200" smtClean="0"/>
              <a:t>TENS units, electrical stimulation</a:t>
            </a:r>
          </a:p>
        </p:txBody>
      </p:sp>
    </p:spTree>
    <p:extLst>
      <p:ext uri="{BB962C8B-B14F-4D97-AF65-F5344CB8AC3E}">
        <p14:creationId xmlns:p14="http://schemas.microsoft.com/office/powerpoint/2010/main" val="1552353050"/>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medications inhibit prostaglandins in the peripheral nervous system</a:t>
            </a:r>
            <a:endParaRPr lang="en-US" dirty="0"/>
          </a:p>
        </p:txBody>
      </p:sp>
      <p:sp>
        <p:nvSpPr>
          <p:cNvPr id="3" name="Content Placeholder 2"/>
          <p:cNvSpPr>
            <a:spLocks noGrp="1"/>
          </p:cNvSpPr>
          <p:nvPr>
            <p:ph idx="1"/>
          </p:nvPr>
        </p:nvSpPr>
        <p:spPr/>
        <p:txBody>
          <a:bodyPr/>
          <a:lstStyle/>
          <a:p>
            <a:r>
              <a:rPr lang="en-US" dirty="0" smtClean="0"/>
              <a:t>1.  Anticonvulsants</a:t>
            </a:r>
          </a:p>
          <a:p>
            <a:r>
              <a:rPr lang="en-US" b="1" dirty="0" smtClean="0"/>
              <a:t>2</a:t>
            </a:r>
            <a:r>
              <a:rPr lang="en-US" dirty="0" smtClean="0"/>
              <a:t>. Nonsteroidal anti-inflammatory drugs 	(NSAIDS)</a:t>
            </a:r>
          </a:p>
          <a:p>
            <a:r>
              <a:rPr lang="en-US" dirty="0" smtClean="0"/>
              <a:t>3.  Opioids</a:t>
            </a:r>
          </a:p>
          <a:p>
            <a:r>
              <a:rPr lang="en-US" dirty="0" smtClean="0"/>
              <a:t>4.  </a:t>
            </a:r>
            <a:r>
              <a:rPr lang="en-US" dirty="0" err="1" smtClean="0"/>
              <a:t>Benodiazepines</a:t>
            </a:r>
            <a:endParaRPr lang="en-US" dirty="0"/>
          </a:p>
        </p:txBody>
      </p:sp>
    </p:spTree>
    <p:extLst>
      <p:ext uri="{BB962C8B-B14F-4D97-AF65-F5344CB8AC3E}">
        <p14:creationId xmlns:p14="http://schemas.microsoft.com/office/powerpoint/2010/main" val="3237399935"/>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one harmful effect of unrelieved pain?</a:t>
            </a:r>
            <a:endParaRPr lang="en-US" dirty="0"/>
          </a:p>
        </p:txBody>
      </p:sp>
      <p:sp>
        <p:nvSpPr>
          <p:cNvPr id="3" name="Content Placeholder 2"/>
          <p:cNvSpPr>
            <a:spLocks noGrp="1"/>
          </p:cNvSpPr>
          <p:nvPr>
            <p:ph idx="1"/>
          </p:nvPr>
        </p:nvSpPr>
        <p:spPr/>
        <p:txBody>
          <a:bodyPr/>
          <a:lstStyle/>
          <a:p>
            <a:r>
              <a:rPr lang="en-US" dirty="0" smtClean="0"/>
              <a:t>1.  hypoglycemia</a:t>
            </a:r>
          </a:p>
          <a:p>
            <a:r>
              <a:rPr lang="en-US" b="1" dirty="0" smtClean="0"/>
              <a:t>2</a:t>
            </a:r>
            <a:r>
              <a:rPr lang="en-US" dirty="0" smtClean="0"/>
              <a:t>.  hypoxemia</a:t>
            </a:r>
          </a:p>
          <a:p>
            <a:r>
              <a:rPr lang="en-US" dirty="0" smtClean="0"/>
              <a:t>3.  bradycardia</a:t>
            </a:r>
          </a:p>
          <a:p>
            <a:r>
              <a:rPr lang="en-US" dirty="0" smtClean="0"/>
              <a:t>4.  hyperkalemia</a:t>
            </a:r>
            <a:endParaRPr lang="en-US" dirty="0"/>
          </a:p>
        </p:txBody>
      </p:sp>
    </p:spTree>
    <p:extLst>
      <p:ext uri="{BB962C8B-B14F-4D97-AF65-F5344CB8AC3E}">
        <p14:creationId xmlns:p14="http://schemas.microsoft.com/office/powerpoint/2010/main" val="291144199"/>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7038"/>
          </a:xfrm>
        </p:spPr>
        <p:txBody>
          <a:bodyPr>
            <a:normAutofit fontScale="90000"/>
          </a:bodyPr>
          <a:lstStyle/>
          <a:p>
            <a:r>
              <a:rPr lang="en-US" dirty="0" smtClean="0"/>
              <a:t>Based on Evidence Based Practice, which treatment is recommended for the optimal management of postoperative pain</a:t>
            </a:r>
            <a:endParaRPr lang="en-US" dirty="0"/>
          </a:p>
        </p:txBody>
      </p:sp>
      <p:sp>
        <p:nvSpPr>
          <p:cNvPr id="3" name="Content Placeholder 2"/>
          <p:cNvSpPr>
            <a:spLocks noGrp="1"/>
          </p:cNvSpPr>
          <p:nvPr>
            <p:ph idx="1"/>
          </p:nvPr>
        </p:nvSpPr>
        <p:spPr>
          <a:xfrm>
            <a:off x="457200" y="2590800"/>
            <a:ext cx="8229600" cy="3535363"/>
          </a:xfrm>
        </p:spPr>
        <p:txBody>
          <a:bodyPr/>
          <a:lstStyle/>
          <a:p>
            <a:r>
              <a:rPr lang="en-US" dirty="0" smtClean="0"/>
              <a:t>1.  An analgesic trial based on a pain rating scale</a:t>
            </a:r>
          </a:p>
          <a:p>
            <a:r>
              <a:rPr lang="en-US" dirty="0" smtClean="0"/>
              <a:t>2.  Achieving the patient’s pain rating goal before discharge from PACU</a:t>
            </a:r>
          </a:p>
          <a:p>
            <a:r>
              <a:rPr lang="en-US" b="1" dirty="0" smtClean="0"/>
              <a:t>3</a:t>
            </a:r>
            <a:r>
              <a:rPr lang="en-US" dirty="0" smtClean="0"/>
              <a:t>.  Multimodal analgesia</a:t>
            </a:r>
          </a:p>
          <a:p>
            <a:r>
              <a:rPr lang="en-US" dirty="0" smtClean="0"/>
              <a:t>4.  Clinical unit pain rating discharge criteria</a:t>
            </a:r>
          </a:p>
        </p:txBody>
      </p:sp>
    </p:spTree>
    <p:extLst>
      <p:ext uri="{BB962C8B-B14F-4D97-AF65-F5344CB8AC3E}">
        <p14:creationId xmlns:p14="http://schemas.microsoft.com/office/powerpoint/2010/main" val="2733048089"/>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8" name="Content Placeholder 7"/>
          <p:cNvSpPr>
            <a:spLocks noGrp="1"/>
          </p:cNvSpPr>
          <p:nvPr>
            <p:ph idx="1"/>
          </p:nvPr>
        </p:nvSpPr>
        <p:spPr/>
        <p:txBody>
          <a:bodyPr/>
          <a:lstStyle/>
          <a:p>
            <a:pPr marL="0" lvl="0" indent="0" eaLnBrk="1" fontAlgn="auto" hangingPunct="1">
              <a:spcBef>
                <a:spcPts val="0"/>
              </a:spcBef>
              <a:spcAft>
                <a:spcPts val="0"/>
              </a:spcAft>
              <a:buNone/>
            </a:pPr>
            <a:r>
              <a:rPr lang="en-US" altLang="en-US" dirty="0">
                <a:latin typeface="Calibri" pitchFamily="34" charset="0"/>
              </a:rPr>
              <a:t>Lois </a:t>
            </a:r>
            <a:r>
              <a:rPr lang="en-US" altLang="en-US" dirty="0" smtClean="0">
                <a:latin typeface="Calibri" pitchFamily="34" charset="0"/>
              </a:rPr>
              <a:t>Schick MN, MBA, RN, CPAN, CAPA</a:t>
            </a:r>
            <a:endParaRPr lang="en-US" altLang="en-US" dirty="0">
              <a:latin typeface="Calibri" pitchFamily="34" charset="0"/>
            </a:endParaRPr>
          </a:p>
          <a:p>
            <a:pPr marL="0" lvl="0" indent="0" eaLnBrk="1" fontAlgn="auto" hangingPunct="1">
              <a:spcBef>
                <a:spcPts val="0"/>
              </a:spcBef>
              <a:spcAft>
                <a:spcPts val="0"/>
              </a:spcAft>
              <a:buNone/>
            </a:pPr>
            <a:r>
              <a:rPr lang="en-US" altLang="en-US" dirty="0">
                <a:latin typeface="Calibri" pitchFamily="34" charset="0"/>
              </a:rPr>
              <a:t>12823 W. 3</a:t>
            </a:r>
            <a:r>
              <a:rPr lang="en-US" altLang="en-US" baseline="30000" dirty="0">
                <a:latin typeface="Calibri" pitchFamily="34" charset="0"/>
              </a:rPr>
              <a:t>rd</a:t>
            </a:r>
            <a:r>
              <a:rPr lang="en-US" altLang="en-US" dirty="0">
                <a:latin typeface="Calibri" pitchFamily="34" charset="0"/>
              </a:rPr>
              <a:t> Pl.</a:t>
            </a:r>
          </a:p>
          <a:p>
            <a:pPr marL="0" lvl="0" indent="0" eaLnBrk="1" fontAlgn="auto" hangingPunct="1">
              <a:spcBef>
                <a:spcPts val="0"/>
              </a:spcBef>
              <a:spcAft>
                <a:spcPts val="0"/>
              </a:spcAft>
              <a:buNone/>
            </a:pPr>
            <a:r>
              <a:rPr lang="en-US" altLang="en-US" dirty="0">
                <a:latin typeface="Calibri" pitchFamily="34" charset="0"/>
              </a:rPr>
              <a:t>Lakewood, </a:t>
            </a:r>
            <a:r>
              <a:rPr lang="en-US" altLang="en-US" dirty="0" smtClean="0">
                <a:latin typeface="Calibri" pitchFamily="34" charset="0"/>
              </a:rPr>
              <a:t>CO 80228</a:t>
            </a:r>
            <a:endParaRPr lang="en-US" altLang="en-US" dirty="0">
              <a:latin typeface="Calibri" pitchFamily="34" charset="0"/>
            </a:endParaRPr>
          </a:p>
          <a:p>
            <a:pPr marL="0" lvl="0" indent="0" eaLnBrk="1" fontAlgn="auto" hangingPunct="1">
              <a:spcBef>
                <a:spcPts val="0"/>
              </a:spcBef>
              <a:spcAft>
                <a:spcPts val="0"/>
              </a:spcAft>
              <a:buNone/>
            </a:pPr>
            <a:r>
              <a:rPr lang="en-US" altLang="en-US" sz="2800" dirty="0">
                <a:latin typeface="Calibri" pitchFamily="34" charset="0"/>
                <a:hlinkClick r:id="rId3"/>
              </a:rPr>
              <a:t>Schickles@aol.com</a:t>
            </a:r>
            <a:endParaRPr lang="en-US" altLang="en-US" sz="2800" dirty="0">
              <a:latin typeface="Calibri" pitchFamily="34" charset="0"/>
            </a:endParaRPr>
          </a:p>
          <a:p>
            <a:pPr marL="0" lvl="0" indent="0" eaLnBrk="1" fontAlgn="auto" hangingPunct="1">
              <a:spcBef>
                <a:spcPts val="0"/>
              </a:spcBef>
              <a:spcAft>
                <a:spcPts val="0"/>
              </a:spcAft>
              <a:buNone/>
            </a:pPr>
            <a:r>
              <a:rPr lang="en-US" sz="2800" dirty="0"/>
              <a:t>Home: 303-989-2281</a:t>
            </a:r>
          </a:p>
          <a:p>
            <a:pPr marL="0" lvl="0" indent="0" eaLnBrk="1" fontAlgn="auto" hangingPunct="1">
              <a:spcBef>
                <a:spcPts val="0"/>
              </a:spcBef>
              <a:spcAft>
                <a:spcPts val="0"/>
              </a:spcAft>
              <a:buNone/>
            </a:pPr>
            <a:r>
              <a:rPr lang="en-US" sz="2800" dirty="0"/>
              <a:t>Cell: 303-475-9854</a:t>
            </a:r>
          </a:p>
          <a:p>
            <a:pPr marL="0" lvl="0" indent="0" eaLnBrk="1" fontAlgn="auto" hangingPunct="1">
              <a:spcBef>
                <a:spcPts val="0"/>
              </a:spcBef>
              <a:spcAft>
                <a:spcPts val="0"/>
              </a:spcAft>
              <a:buNone/>
            </a:pPr>
            <a:r>
              <a:rPr lang="en-US" sz="2800" dirty="0"/>
              <a:t> </a:t>
            </a:r>
          </a:p>
          <a:p>
            <a:endParaRPr lang="en-US" dirty="0"/>
          </a:p>
        </p:txBody>
      </p:sp>
    </p:spTree>
    <p:extLst>
      <p:ext uri="{BB962C8B-B14F-4D97-AF65-F5344CB8AC3E}">
        <p14:creationId xmlns:p14="http://schemas.microsoft.com/office/powerpoint/2010/main" val="1550156302"/>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152400" y="990600"/>
            <a:ext cx="8686800" cy="5181600"/>
          </a:xfrm>
        </p:spPr>
        <p:txBody>
          <a:bodyPr>
            <a:noAutofit/>
          </a:bodyPr>
          <a:lstStyle/>
          <a:p>
            <a:pPr lvl="0">
              <a:spcAft>
                <a:spcPts val="420"/>
              </a:spcAft>
              <a:buFont typeface="Arial"/>
              <a:buChar char="•"/>
              <a:tabLst>
                <a:tab pos="457200" algn="l"/>
              </a:tabLst>
            </a:pPr>
            <a:r>
              <a:rPr lang="en-US" sz="2400" i="1" dirty="0">
                <a:solidFill>
                  <a:prstClr val="black"/>
                </a:solidFill>
                <a:ea typeface="Times New Roman"/>
                <a:cs typeface="Times New Roman"/>
              </a:rPr>
              <a:t>ASPAN Perianesthesia Nursing Standards and Practice </a:t>
            </a:r>
            <a:r>
              <a:rPr lang="en-US" sz="2400" i="1" dirty="0" smtClean="0">
                <a:solidFill>
                  <a:prstClr val="black"/>
                </a:solidFill>
                <a:ea typeface="Times New Roman"/>
                <a:cs typeface="Times New Roman"/>
              </a:rPr>
              <a:t>				Recommendations 2015-2017</a:t>
            </a:r>
            <a:r>
              <a:rPr lang="en-US" sz="2400" dirty="0" smtClean="0">
                <a:solidFill>
                  <a:prstClr val="black"/>
                </a:solidFill>
                <a:ea typeface="Times New Roman"/>
                <a:cs typeface="Times New Roman"/>
              </a:rPr>
              <a:t>. </a:t>
            </a:r>
            <a:r>
              <a:rPr lang="en-US" sz="2400" dirty="0">
                <a:solidFill>
                  <a:prstClr val="black"/>
                </a:solidFill>
                <a:ea typeface="Times New Roman"/>
                <a:cs typeface="Times New Roman"/>
              </a:rPr>
              <a:t>Cherry Hill, NJ: American </a:t>
            </a:r>
            <a:r>
              <a:rPr lang="en-US" sz="2400" dirty="0" smtClean="0">
                <a:solidFill>
                  <a:prstClr val="black"/>
                </a:solidFill>
                <a:ea typeface="Times New Roman"/>
                <a:cs typeface="Times New Roman"/>
              </a:rPr>
              <a:t>			Society </a:t>
            </a:r>
            <a:r>
              <a:rPr lang="en-US" sz="2400" dirty="0">
                <a:solidFill>
                  <a:prstClr val="black"/>
                </a:solidFill>
                <a:ea typeface="Times New Roman"/>
                <a:cs typeface="Times New Roman"/>
              </a:rPr>
              <a:t>of </a:t>
            </a:r>
            <a:r>
              <a:rPr lang="en-US" sz="2400" dirty="0" err="1" smtClean="0">
                <a:solidFill>
                  <a:prstClr val="black"/>
                </a:solidFill>
                <a:ea typeface="Times New Roman"/>
                <a:cs typeface="Times New Roman"/>
              </a:rPr>
              <a:t>PeriAnesthesia</a:t>
            </a:r>
            <a:r>
              <a:rPr lang="en-US" sz="2400" dirty="0" smtClean="0">
                <a:solidFill>
                  <a:prstClr val="black"/>
                </a:solidFill>
                <a:ea typeface="Times New Roman"/>
                <a:cs typeface="Times New Roman"/>
              </a:rPr>
              <a:t> </a:t>
            </a:r>
            <a:r>
              <a:rPr lang="en-US" sz="2400" dirty="0">
                <a:solidFill>
                  <a:prstClr val="black"/>
                </a:solidFill>
                <a:ea typeface="Times New Roman"/>
                <a:cs typeface="Times New Roman"/>
              </a:rPr>
              <a:t>Nurses, </a:t>
            </a:r>
            <a:r>
              <a:rPr lang="en-US" sz="2400" dirty="0" smtClean="0">
                <a:solidFill>
                  <a:prstClr val="black"/>
                </a:solidFill>
                <a:ea typeface="Times New Roman"/>
                <a:cs typeface="Times New Roman"/>
              </a:rPr>
              <a:t>2014</a:t>
            </a:r>
            <a:endParaRPr lang="en-US" sz="2400" dirty="0">
              <a:solidFill>
                <a:prstClr val="black"/>
              </a:solidFill>
              <a:ea typeface="Times New Roman"/>
              <a:cs typeface="Times New Roman"/>
            </a:endParaRPr>
          </a:p>
          <a:p>
            <a:pPr lvl="0">
              <a:lnSpc>
                <a:spcPct val="115000"/>
              </a:lnSpc>
              <a:buFont typeface="Arial"/>
              <a:buChar char="•"/>
              <a:tabLst>
                <a:tab pos="457200" algn="l"/>
              </a:tabLst>
            </a:pPr>
            <a:r>
              <a:rPr lang="en-US" sz="2400" dirty="0">
                <a:solidFill>
                  <a:prstClr val="black"/>
                </a:solidFill>
                <a:ea typeface="Calibri"/>
                <a:cs typeface="Times New Roman"/>
              </a:rPr>
              <a:t>Atlee, John.  </a:t>
            </a:r>
            <a:r>
              <a:rPr lang="en-US" sz="2400" i="1" dirty="0">
                <a:solidFill>
                  <a:prstClr val="black"/>
                </a:solidFill>
                <a:ea typeface="Calibri"/>
                <a:cs typeface="Times New Roman"/>
              </a:rPr>
              <a:t>Complications in Anesthesia. </a:t>
            </a:r>
            <a:r>
              <a:rPr lang="en-US" sz="2400" dirty="0">
                <a:solidFill>
                  <a:prstClr val="black"/>
                </a:solidFill>
                <a:ea typeface="Calibri"/>
                <a:cs typeface="Times New Roman"/>
              </a:rPr>
              <a:t>2</a:t>
            </a:r>
            <a:r>
              <a:rPr lang="en-US" sz="2400" baseline="30000" dirty="0">
                <a:solidFill>
                  <a:prstClr val="black"/>
                </a:solidFill>
                <a:ea typeface="Calibri"/>
                <a:cs typeface="Times New Roman"/>
              </a:rPr>
              <a:t>nd</a:t>
            </a:r>
            <a:r>
              <a:rPr lang="en-US" sz="2400" dirty="0">
                <a:solidFill>
                  <a:prstClr val="black"/>
                </a:solidFill>
                <a:ea typeface="Calibri"/>
                <a:cs typeface="Times New Roman"/>
              </a:rPr>
              <a:t> Edition. </a:t>
            </a:r>
            <a:r>
              <a:rPr lang="en-US" sz="2400" dirty="0" smtClean="0">
                <a:solidFill>
                  <a:prstClr val="black"/>
                </a:solidFill>
                <a:ea typeface="Calibri"/>
                <a:cs typeface="Times New Roman"/>
              </a:rPr>
              <a:t>				Philadelphia</a:t>
            </a:r>
            <a:r>
              <a:rPr lang="en-US" sz="2400" dirty="0">
                <a:solidFill>
                  <a:prstClr val="black"/>
                </a:solidFill>
                <a:ea typeface="Calibri"/>
                <a:cs typeface="Times New Roman"/>
              </a:rPr>
              <a:t>: </a:t>
            </a:r>
            <a:r>
              <a:rPr lang="en-US" sz="2400" dirty="0" smtClean="0">
                <a:solidFill>
                  <a:prstClr val="black"/>
                </a:solidFill>
                <a:ea typeface="Calibri"/>
                <a:cs typeface="Times New Roman"/>
              </a:rPr>
              <a:t>Saunders </a:t>
            </a:r>
            <a:r>
              <a:rPr lang="en-US" sz="2400" dirty="0">
                <a:solidFill>
                  <a:prstClr val="black"/>
                </a:solidFill>
                <a:ea typeface="Calibri"/>
                <a:cs typeface="Times New Roman"/>
              </a:rPr>
              <a:t>Elsevier. 2007</a:t>
            </a:r>
          </a:p>
          <a:p>
            <a:r>
              <a:rPr lang="en-US" sz="2400" dirty="0" err="1"/>
              <a:t>Balas</a:t>
            </a:r>
            <a:r>
              <a:rPr lang="en-US" sz="2400" dirty="0"/>
              <a:t>, M, M. Rice, C. Chaperon, H. Smith, M. </a:t>
            </a:r>
            <a:r>
              <a:rPr lang="en-US" sz="2400" dirty="0" err="1"/>
              <a:t>Disbot</a:t>
            </a:r>
            <a:r>
              <a:rPr lang="en-US" sz="2400" dirty="0"/>
              <a:t>, and B. Fuchs.  </a:t>
            </a:r>
            <a:r>
              <a:rPr lang="en-US" sz="2400" dirty="0" smtClean="0"/>
              <a:t>	“</a:t>
            </a:r>
            <a:r>
              <a:rPr lang="en-US" sz="2400" dirty="0"/>
              <a:t>Management of Delirium in Critically  Ill Older Adults” </a:t>
            </a:r>
            <a:r>
              <a:rPr lang="en-US" sz="2400" dirty="0" smtClean="0"/>
              <a:t>	Critical Care Nurse  </a:t>
            </a:r>
            <a:r>
              <a:rPr lang="en-US" sz="2400" dirty="0"/>
              <a:t>Vol. 32,  August 2012. PP. 15-26. </a:t>
            </a:r>
          </a:p>
          <a:p>
            <a:r>
              <a:rPr lang="en-US" sz="2400" dirty="0"/>
              <a:t>Burns, Shari. “Delirium during Emergence From anesthesia: A </a:t>
            </a:r>
            <a:r>
              <a:rPr lang="en-US" sz="2400" dirty="0" smtClean="0"/>
              <a:t>	case study</a:t>
            </a:r>
            <a:r>
              <a:rPr lang="en-US" sz="2400" dirty="0"/>
              <a:t>.” </a:t>
            </a:r>
            <a:r>
              <a:rPr lang="en-US" sz="2400" i="1" dirty="0"/>
              <a:t>Critical Care Nurse</a:t>
            </a:r>
            <a:r>
              <a:rPr lang="en-US" sz="2400" dirty="0"/>
              <a:t>. Vol 23, No.1, February </a:t>
            </a:r>
            <a:r>
              <a:rPr lang="en-US" sz="2400" dirty="0" smtClean="0"/>
              <a:t>2003</a:t>
            </a:r>
            <a:endParaRPr lang="en-US" sz="2400" dirty="0" smtClean="0">
              <a:solidFill>
                <a:prstClr val="black"/>
              </a:solidFill>
              <a:ea typeface="Times New Roman"/>
              <a:cs typeface="Times New Roman"/>
            </a:endParaRPr>
          </a:p>
          <a:p>
            <a:pPr>
              <a:spcAft>
                <a:spcPts val="420"/>
              </a:spcAft>
              <a:buFont typeface="Arial"/>
              <a:buChar char="•"/>
              <a:tabLst>
                <a:tab pos="457200" algn="l"/>
              </a:tabLst>
            </a:pPr>
            <a:r>
              <a:rPr lang="en-US" sz="2400" dirty="0"/>
              <a:t>Card, Elizabeth. “Incidence and risk factors for emergence and </a:t>
            </a:r>
            <a:r>
              <a:rPr lang="en-US" sz="2400" dirty="0" smtClean="0"/>
              <a:t>			PACU delirium</a:t>
            </a:r>
            <a:r>
              <a:rPr lang="en-US" sz="2400" dirty="0"/>
              <a:t>.” Vanderbilt University Medical Center: </a:t>
            </a:r>
            <a:r>
              <a:rPr lang="en-US" sz="2400" dirty="0" err="1" smtClean="0"/>
              <a:t>Peri</a:t>
            </a:r>
            <a:r>
              <a:rPr lang="en-US" sz="2400" dirty="0" smtClean="0"/>
              <a:t>-			operative Clinical </a:t>
            </a:r>
            <a:r>
              <a:rPr lang="en-US" sz="2400" dirty="0"/>
              <a:t>Research Institute</a:t>
            </a:r>
          </a:p>
          <a:p>
            <a:pPr lvl="0">
              <a:spcAft>
                <a:spcPts val="420"/>
              </a:spcAft>
              <a:buFont typeface="Arial"/>
              <a:buChar char="•"/>
              <a:tabLst>
                <a:tab pos="457200" algn="l"/>
              </a:tabLst>
            </a:pPr>
            <a:endParaRPr lang="en-US" sz="2400" dirty="0" smtClean="0">
              <a:solidFill>
                <a:prstClr val="black"/>
              </a:solidFill>
              <a:ea typeface="Times New Roman"/>
              <a:cs typeface="Times New Roman"/>
            </a:endParaRPr>
          </a:p>
        </p:txBody>
      </p:sp>
    </p:spTree>
    <p:extLst>
      <p:ext uri="{BB962C8B-B14F-4D97-AF65-F5344CB8AC3E}">
        <p14:creationId xmlns:p14="http://schemas.microsoft.com/office/powerpoint/2010/main" val="386809716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152400" y="990600"/>
            <a:ext cx="8915400" cy="5135563"/>
          </a:xfrm>
        </p:spPr>
        <p:txBody>
          <a:bodyPr>
            <a:normAutofit lnSpcReduction="10000"/>
          </a:bodyPr>
          <a:lstStyle/>
          <a:p>
            <a:pPr lvl="0">
              <a:spcAft>
                <a:spcPts val="420"/>
              </a:spcAft>
              <a:buFont typeface="Arial"/>
              <a:buChar char="•"/>
              <a:tabLst>
                <a:tab pos="457200" algn="l"/>
              </a:tabLst>
            </a:pPr>
            <a:r>
              <a:rPr lang="en-US" sz="2400" dirty="0">
                <a:solidFill>
                  <a:prstClr val="black"/>
                </a:solidFill>
                <a:ea typeface="Times New Roman"/>
                <a:cs typeface="Times New Roman"/>
              </a:rPr>
              <a:t>Chung, F: Discharge criteria- a new trend.  Can J. </a:t>
            </a:r>
            <a:r>
              <a:rPr lang="en-US" sz="2400" dirty="0" err="1">
                <a:solidFill>
                  <a:prstClr val="black"/>
                </a:solidFill>
                <a:ea typeface="Times New Roman"/>
                <a:cs typeface="Times New Roman"/>
              </a:rPr>
              <a:t>Anaesth</a:t>
            </a:r>
            <a:r>
              <a:rPr lang="en-US" sz="2400" dirty="0">
                <a:solidFill>
                  <a:prstClr val="black"/>
                </a:solidFill>
                <a:ea typeface="Times New Roman"/>
                <a:cs typeface="Times New Roman"/>
              </a:rPr>
              <a:t>  </a:t>
            </a:r>
            <a:r>
              <a:rPr lang="en-US" sz="2400" dirty="0" smtClean="0">
                <a:solidFill>
                  <a:prstClr val="black"/>
                </a:solidFill>
                <a:ea typeface="Times New Roman"/>
                <a:cs typeface="Times New Roman"/>
              </a:rPr>
              <a:t>			42(11</a:t>
            </a:r>
            <a:r>
              <a:rPr lang="en-US" sz="2400" dirty="0">
                <a:solidFill>
                  <a:prstClr val="black"/>
                </a:solidFill>
                <a:ea typeface="Times New Roman"/>
                <a:cs typeface="Times New Roman"/>
              </a:rPr>
              <a:t>):1056</a:t>
            </a:r>
          </a:p>
          <a:p>
            <a:pPr lvl="0">
              <a:lnSpc>
                <a:spcPct val="115000"/>
              </a:lnSpc>
              <a:buFont typeface="Arial"/>
              <a:buChar char="•"/>
              <a:tabLst>
                <a:tab pos="457200" algn="l"/>
              </a:tabLst>
            </a:pPr>
            <a:r>
              <a:rPr lang="en-US" sz="2400" dirty="0">
                <a:solidFill>
                  <a:prstClr val="black"/>
                </a:solidFill>
                <a:ea typeface="Calibri"/>
                <a:cs typeface="Times New Roman"/>
              </a:rPr>
              <a:t>Cole, Daniel and Michelle </a:t>
            </a:r>
            <a:r>
              <a:rPr lang="en-US" sz="2400" dirty="0" err="1">
                <a:solidFill>
                  <a:prstClr val="black"/>
                </a:solidFill>
                <a:ea typeface="Calibri"/>
                <a:cs typeface="Times New Roman"/>
              </a:rPr>
              <a:t>Schlunt</a:t>
            </a:r>
            <a:r>
              <a:rPr lang="en-US" sz="2400" dirty="0">
                <a:solidFill>
                  <a:prstClr val="black"/>
                </a:solidFill>
                <a:ea typeface="Calibri"/>
                <a:cs typeface="Times New Roman"/>
              </a:rPr>
              <a:t>.  </a:t>
            </a:r>
            <a:r>
              <a:rPr lang="en-US" sz="2400" i="1" dirty="0">
                <a:solidFill>
                  <a:prstClr val="black"/>
                </a:solidFill>
                <a:ea typeface="Calibri"/>
                <a:cs typeface="Times New Roman"/>
              </a:rPr>
              <a:t>Adult Perioperative </a:t>
            </a:r>
            <a:r>
              <a:rPr lang="en-US" sz="2400" i="1" dirty="0" smtClean="0">
                <a:solidFill>
                  <a:prstClr val="black"/>
                </a:solidFill>
                <a:ea typeface="Calibri"/>
                <a:cs typeface="Times New Roman"/>
              </a:rPr>
              <a:t>				Anesthesia</a:t>
            </a:r>
            <a:r>
              <a:rPr lang="en-US" sz="2400" i="1" dirty="0">
                <a:solidFill>
                  <a:prstClr val="black"/>
                </a:solidFill>
                <a:ea typeface="Calibri"/>
                <a:cs typeface="Times New Roman"/>
              </a:rPr>
              <a:t>: The </a:t>
            </a:r>
            <a:r>
              <a:rPr lang="en-US" sz="2400" i="1" dirty="0" smtClean="0">
                <a:solidFill>
                  <a:prstClr val="black"/>
                </a:solidFill>
                <a:ea typeface="Calibri"/>
                <a:cs typeface="Times New Roman"/>
              </a:rPr>
              <a:t>Requisites </a:t>
            </a:r>
            <a:r>
              <a:rPr lang="en-US" sz="2400" i="1" dirty="0">
                <a:solidFill>
                  <a:prstClr val="black"/>
                </a:solidFill>
                <a:ea typeface="Calibri"/>
                <a:cs typeface="Times New Roman"/>
              </a:rPr>
              <a:t>in Anesthesiology.</a:t>
            </a:r>
            <a:r>
              <a:rPr lang="en-US" sz="2400" dirty="0">
                <a:solidFill>
                  <a:prstClr val="black"/>
                </a:solidFill>
                <a:ea typeface="Calibri"/>
                <a:cs typeface="Times New Roman"/>
              </a:rPr>
              <a:t> </a:t>
            </a:r>
            <a:r>
              <a:rPr lang="en-US" sz="2400" dirty="0" smtClean="0">
                <a:solidFill>
                  <a:prstClr val="black"/>
                </a:solidFill>
                <a:ea typeface="Calibri"/>
                <a:cs typeface="Times New Roman"/>
              </a:rPr>
              <a:t>				Philadelphia</a:t>
            </a:r>
            <a:r>
              <a:rPr lang="en-US" sz="2400" dirty="0">
                <a:solidFill>
                  <a:prstClr val="black"/>
                </a:solidFill>
                <a:ea typeface="Calibri"/>
                <a:cs typeface="Times New Roman"/>
              </a:rPr>
              <a:t>:  Mosby Elsevier. 2004</a:t>
            </a:r>
          </a:p>
          <a:p>
            <a:r>
              <a:rPr lang="en-US" sz="2400" dirty="0"/>
              <a:t>Jankowski, C.  “Anesthesia Alert-Prevent Post-Op Delirium and 	Dysfunction.”  Outpatient Surgery.  January  2013.</a:t>
            </a:r>
          </a:p>
          <a:p>
            <a:r>
              <a:rPr lang="en-US" sz="2400" dirty="0" err="1"/>
              <a:t>Hurford</a:t>
            </a:r>
            <a:r>
              <a:rPr lang="en-US" sz="2400" dirty="0"/>
              <a:t>, W.  “Delirium in the PACU an ICU.” Anesthesiology 2011.  	American Society of Anesthesiologists  Annual Meeting 2011. </a:t>
            </a:r>
            <a:r>
              <a:rPr lang="en-US" sz="2400" dirty="0" smtClean="0"/>
              <a:t>	Lecture 309</a:t>
            </a:r>
            <a:endParaRPr lang="en-US" sz="2400" dirty="0"/>
          </a:p>
          <a:p>
            <a:pPr>
              <a:lnSpc>
                <a:spcPct val="115000"/>
              </a:lnSpc>
              <a:buFont typeface="Arial"/>
              <a:buChar char="•"/>
              <a:tabLst>
                <a:tab pos="457200" algn="l"/>
              </a:tabLst>
            </a:pPr>
            <a:r>
              <a:rPr lang="en-US" sz="2400" dirty="0" smtClean="0">
                <a:solidFill>
                  <a:prstClr val="black"/>
                </a:solidFill>
                <a:ea typeface="Calibri"/>
                <a:cs typeface="Times New Roman"/>
              </a:rPr>
              <a:t> </a:t>
            </a:r>
            <a:r>
              <a:rPr lang="en-US" sz="2400" dirty="0" err="1"/>
              <a:t>Kannayiram</a:t>
            </a:r>
            <a:r>
              <a:rPr lang="en-US" sz="2400" dirty="0"/>
              <a:t>, </a:t>
            </a:r>
            <a:r>
              <a:rPr lang="en-US" sz="2400" dirty="0" err="1"/>
              <a:t>Alagiakrrishnan</a:t>
            </a:r>
            <a:r>
              <a:rPr lang="en-US" sz="2400" dirty="0"/>
              <a:t> and Iqbal Ahmed. “Delirium” </a:t>
            </a:r>
            <a:r>
              <a:rPr lang="en-US" sz="2400" dirty="0" smtClean="0"/>
              <a:t>			Accessed 2</a:t>
            </a:r>
            <a:r>
              <a:rPr lang="en-US" sz="2400" dirty="0"/>
              <a:t>//12/2014 from Medscape. 	</a:t>
            </a:r>
            <a:r>
              <a:rPr lang="en-US" sz="2400" dirty="0" smtClean="0"/>
              <a:t>				</a:t>
            </a:r>
            <a:r>
              <a:rPr lang="en-US" sz="2400" dirty="0" smtClean="0">
                <a:hlinkClick r:id="rId3"/>
              </a:rPr>
              <a:t>http</a:t>
            </a:r>
            <a:r>
              <a:rPr lang="en-US" sz="2400" dirty="0">
                <a:hlinkClick r:id="rId3"/>
              </a:rPr>
              <a:t>://emedicine.medscape.com/article/288890-overview</a:t>
            </a:r>
            <a:endParaRPr lang="en-US" sz="2400" dirty="0"/>
          </a:p>
          <a:p>
            <a:pPr lvl="0">
              <a:lnSpc>
                <a:spcPct val="115000"/>
              </a:lnSpc>
              <a:buFont typeface="Arial"/>
              <a:buChar char="•"/>
              <a:tabLst>
                <a:tab pos="457200" algn="l"/>
              </a:tabLst>
            </a:pPr>
            <a:endParaRPr lang="en-US" sz="2400" dirty="0">
              <a:solidFill>
                <a:prstClr val="black"/>
              </a:solidFill>
              <a:ea typeface="Calibri"/>
              <a:cs typeface="Times New Roman"/>
            </a:endParaRPr>
          </a:p>
          <a:p>
            <a:endParaRPr lang="en-US" dirty="0"/>
          </a:p>
        </p:txBody>
      </p:sp>
    </p:spTree>
    <p:extLst>
      <p:ext uri="{BB962C8B-B14F-4D97-AF65-F5344CB8AC3E}">
        <p14:creationId xmlns:p14="http://schemas.microsoft.com/office/powerpoint/2010/main" val="388845638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6200" y="1600200"/>
            <a:ext cx="8915400" cy="4525963"/>
          </a:xfrm>
        </p:spPr>
        <p:txBody>
          <a:bodyPr>
            <a:noAutofit/>
          </a:bodyPr>
          <a:lstStyle/>
          <a:p>
            <a:r>
              <a:rPr lang="en-US" sz="2200" dirty="0" err="1"/>
              <a:t>Litwack</a:t>
            </a:r>
            <a:r>
              <a:rPr lang="en-US" sz="2200" dirty="0"/>
              <a:t>, Kim. </a:t>
            </a:r>
            <a:r>
              <a:rPr lang="en-US" sz="2200" i="1" dirty="0"/>
              <a:t>Clinical Coach for Effective Perioperative Nursing Care</a:t>
            </a:r>
            <a:r>
              <a:rPr lang="en-US" sz="2200" dirty="0"/>
              <a:t>.  </a:t>
            </a:r>
            <a:r>
              <a:rPr lang="en-US" sz="2200" dirty="0" smtClean="0"/>
              <a:t>	Philadelphia</a:t>
            </a:r>
            <a:r>
              <a:rPr lang="en-US" sz="2200" dirty="0"/>
              <a:t>: F.A. Davis Company. 2009.</a:t>
            </a:r>
          </a:p>
          <a:p>
            <a:r>
              <a:rPr lang="en-US" sz="2200" dirty="0"/>
              <a:t>McGuire, Jason.  “The Incidence of and Risk Factors for Emergence </a:t>
            </a:r>
            <a:r>
              <a:rPr lang="en-US" sz="2200" dirty="0" smtClean="0"/>
              <a:t>	Delirium </a:t>
            </a:r>
            <a:r>
              <a:rPr lang="en-US" sz="2200" dirty="0"/>
              <a:t>in U.S. Military Combat </a:t>
            </a:r>
            <a:r>
              <a:rPr lang="en-US" sz="2200" dirty="0" smtClean="0"/>
              <a:t>Veterans</a:t>
            </a:r>
            <a:r>
              <a:rPr lang="en-US" sz="2200" dirty="0"/>
              <a:t>.” JOPAN Vol. 27, No. 4. pp. </a:t>
            </a:r>
            <a:r>
              <a:rPr lang="en-US" sz="2200" dirty="0" smtClean="0"/>
              <a:t>	236-245</a:t>
            </a:r>
            <a:endParaRPr lang="en-US" sz="2200" dirty="0"/>
          </a:p>
          <a:p>
            <a:r>
              <a:rPr lang="en-US" sz="2200" dirty="0"/>
              <a:t>Mayo Clinic Staff.  “Delirium”  </a:t>
            </a:r>
            <a:r>
              <a:rPr lang="en-US" sz="2200" dirty="0" smtClean="0"/>
              <a:t> 	http</a:t>
            </a:r>
            <a:r>
              <a:rPr lang="en-US" sz="2200" dirty="0"/>
              <a:t>://www.mayoclinic.com/health/deliarium/DS01064. </a:t>
            </a:r>
            <a:endParaRPr lang="en-US" sz="2200" dirty="0" smtClean="0"/>
          </a:p>
          <a:p>
            <a:pPr marL="0" indent="0">
              <a:buNone/>
            </a:pPr>
            <a:r>
              <a:rPr lang="en-US" sz="2200" dirty="0" smtClean="0"/>
              <a:t>	accessed </a:t>
            </a:r>
            <a:r>
              <a:rPr lang="en-US" sz="2200" dirty="0"/>
              <a:t>12/1/2012</a:t>
            </a:r>
          </a:p>
          <a:p>
            <a:r>
              <a:rPr lang="en-US" sz="2200" dirty="0"/>
              <a:t>McGuire, Jason.  “The Incidence of and Risk Factors for Emergence </a:t>
            </a:r>
            <a:r>
              <a:rPr lang="en-US" sz="2200" dirty="0" smtClean="0"/>
              <a:t>	Delirium </a:t>
            </a:r>
            <a:r>
              <a:rPr lang="en-US" sz="2200" dirty="0"/>
              <a:t>in U.S. Military Combat </a:t>
            </a:r>
            <a:r>
              <a:rPr lang="en-US" sz="2200" dirty="0" smtClean="0"/>
              <a:t>Veterans</a:t>
            </a:r>
            <a:r>
              <a:rPr lang="en-US" sz="2200" dirty="0"/>
              <a:t>.” JOPAN Vol. 27, No. 4. pp. </a:t>
            </a:r>
            <a:r>
              <a:rPr lang="en-US" sz="2200" dirty="0" smtClean="0"/>
              <a:t>	236-245</a:t>
            </a:r>
          </a:p>
          <a:p>
            <a:r>
              <a:rPr lang="en-US" sz="2200" dirty="0" smtClean="0"/>
              <a:t>National Institute for Health and Clinical Excellence.  Delirium: diagnosis, 	prevention ad management: 	Implementing NICE </a:t>
            </a:r>
            <a:r>
              <a:rPr lang="en-US" sz="2200" dirty="0" err="1" smtClean="0"/>
              <a:t>guidace</a:t>
            </a:r>
            <a:r>
              <a:rPr lang="en-US" sz="2200" dirty="0" smtClean="0"/>
              <a:t>.  July 	2010 accessed 2/28/2014 at </a:t>
            </a:r>
            <a:r>
              <a:rPr lang="en-US" sz="2200" dirty="0" smtClean="0">
                <a:hlinkClick r:id="rId3"/>
              </a:rPr>
              <a:t>www.nice.org.uk/guidace/CG103</a:t>
            </a:r>
            <a:endParaRPr lang="en-US" sz="2200" dirty="0" smtClean="0"/>
          </a:p>
        </p:txBody>
      </p:sp>
    </p:spTree>
    <p:extLst>
      <p:ext uri="{BB962C8B-B14F-4D97-AF65-F5344CB8AC3E}">
        <p14:creationId xmlns:p14="http://schemas.microsoft.com/office/powerpoint/2010/main" val="406338469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sz="2200" dirty="0"/>
              <a:t>Odom-</a:t>
            </a:r>
            <a:r>
              <a:rPr lang="en-US" sz="2200" dirty="0" err="1"/>
              <a:t>Forren</a:t>
            </a:r>
            <a:r>
              <a:rPr lang="en-US" sz="2200" dirty="0"/>
              <a:t>, Jan.  </a:t>
            </a:r>
            <a:r>
              <a:rPr lang="en-US" sz="2200" i="1" dirty="0"/>
              <a:t>Drain’s Perianesthesia Nursing: A Critical Care </a:t>
            </a:r>
            <a:r>
              <a:rPr lang="en-US" sz="2200" i="1" dirty="0" smtClean="0"/>
              <a:t>	Approach</a:t>
            </a:r>
            <a:r>
              <a:rPr lang="en-US" sz="2200" i="1" dirty="0"/>
              <a:t>.</a:t>
            </a:r>
            <a:r>
              <a:rPr lang="en-US" sz="2200" dirty="0"/>
              <a:t> 6</a:t>
            </a:r>
            <a:r>
              <a:rPr lang="en-US" sz="2200" baseline="30000" dirty="0"/>
              <a:t>th</a:t>
            </a:r>
            <a:r>
              <a:rPr lang="en-US" sz="2200" dirty="0"/>
              <a:t> edition.  St. Louis: </a:t>
            </a:r>
            <a:r>
              <a:rPr lang="en-US" sz="2200" dirty="0" smtClean="0"/>
              <a:t>Elsevier </a:t>
            </a:r>
            <a:r>
              <a:rPr lang="en-US" sz="2200" dirty="0"/>
              <a:t>2013.</a:t>
            </a:r>
          </a:p>
          <a:p>
            <a:r>
              <a:rPr lang="en-US" sz="2200" dirty="0"/>
              <a:t>Miller, R and M. Pardo. Basics of Anesthesia  6</a:t>
            </a:r>
            <a:r>
              <a:rPr lang="en-US" sz="2200" baseline="30000" dirty="0"/>
              <a:t>th</a:t>
            </a:r>
            <a:r>
              <a:rPr lang="en-US" sz="2200" dirty="0"/>
              <a:t> edition. </a:t>
            </a:r>
            <a:r>
              <a:rPr lang="en-US" sz="2200" dirty="0" smtClean="0"/>
              <a:t>	Philadelphia</a:t>
            </a:r>
            <a:r>
              <a:rPr lang="en-US" sz="2200" dirty="0"/>
              <a:t>: Elsevier Saunders. 2011.</a:t>
            </a:r>
          </a:p>
          <a:p>
            <a:r>
              <a:rPr lang="en-US" sz="2200" dirty="0" err="1"/>
              <a:t>Nagelhout</a:t>
            </a:r>
            <a:r>
              <a:rPr lang="en-US" sz="2200" dirty="0"/>
              <a:t>, John &amp; Karen </a:t>
            </a:r>
            <a:r>
              <a:rPr lang="en-US" sz="2200" dirty="0" err="1"/>
              <a:t>Plaus</a:t>
            </a:r>
            <a:r>
              <a:rPr lang="en-US" sz="2200" dirty="0"/>
              <a:t>. Handbook of Nurse Anesthesia. 4</a:t>
            </a:r>
            <a:r>
              <a:rPr lang="en-US" sz="2200" baseline="30000" dirty="0"/>
              <a:t>th</a:t>
            </a:r>
            <a:r>
              <a:rPr lang="en-US" sz="2200" dirty="0"/>
              <a:t> </a:t>
            </a:r>
            <a:r>
              <a:rPr lang="en-US" sz="2200" dirty="0" smtClean="0"/>
              <a:t>	Edition</a:t>
            </a:r>
            <a:r>
              <a:rPr lang="en-US" sz="2200" dirty="0"/>
              <a:t>.  St. Louis: Saunders Elsevier. </a:t>
            </a:r>
            <a:r>
              <a:rPr lang="en-US" sz="2200" dirty="0" smtClean="0"/>
              <a:t>2010</a:t>
            </a:r>
          </a:p>
          <a:p>
            <a:pPr lvl="0">
              <a:lnSpc>
                <a:spcPct val="115000"/>
              </a:lnSpc>
              <a:buFont typeface="Arial"/>
              <a:buChar char="•"/>
              <a:tabLst>
                <a:tab pos="457200" algn="l"/>
              </a:tabLst>
            </a:pPr>
            <a:r>
              <a:rPr lang="en-US" sz="2200" dirty="0" err="1">
                <a:solidFill>
                  <a:prstClr val="black"/>
                </a:solidFill>
                <a:ea typeface="Calibri"/>
                <a:cs typeface="Times New Roman"/>
              </a:rPr>
              <a:t>Pasero</a:t>
            </a:r>
            <a:r>
              <a:rPr lang="en-US" sz="2200" dirty="0">
                <a:solidFill>
                  <a:prstClr val="black"/>
                </a:solidFill>
                <a:ea typeface="Calibri"/>
                <a:cs typeface="Times New Roman"/>
              </a:rPr>
              <a:t>, Chris &amp; Margo </a:t>
            </a:r>
            <a:r>
              <a:rPr lang="en-US" sz="2200" dirty="0" err="1">
                <a:solidFill>
                  <a:prstClr val="black"/>
                </a:solidFill>
                <a:ea typeface="Calibri"/>
                <a:cs typeface="Times New Roman"/>
              </a:rPr>
              <a:t>McCaffery</a:t>
            </a:r>
            <a:r>
              <a:rPr lang="en-US" sz="2200" dirty="0">
                <a:solidFill>
                  <a:prstClr val="black"/>
                </a:solidFill>
                <a:ea typeface="Calibri"/>
                <a:cs typeface="Times New Roman"/>
              </a:rPr>
              <a:t>.  </a:t>
            </a:r>
            <a:r>
              <a:rPr lang="en-US" sz="2200" i="1" dirty="0">
                <a:solidFill>
                  <a:prstClr val="black"/>
                </a:solidFill>
                <a:ea typeface="Calibri"/>
                <a:cs typeface="Times New Roman"/>
              </a:rPr>
              <a:t>Pain Assessment and 			</a:t>
            </a:r>
            <a:r>
              <a:rPr lang="en-US" sz="2200" i="1" dirty="0" smtClean="0">
                <a:solidFill>
                  <a:prstClr val="black"/>
                </a:solidFill>
                <a:ea typeface="Calibri"/>
                <a:cs typeface="Times New Roman"/>
              </a:rPr>
              <a:t>Pharmacologic </a:t>
            </a:r>
            <a:r>
              <a:rPr lang="en-US" sz="2200" i="1" dirty="0">
                <a:solidFill>
                  <a:prstClr val="black"/>
                </a:solidFill>
                <a:ea typeface="Calibri"/>
                <a:cs typeface="Times New Roman"/>
              </a:rPr>
              <a:t>Management. </a:t>
            </a:r>
            <a:r>
              <a:rPr lang="en-US" sz="2200" dirty="0">
                <a:solidFill>
                  <a:prstClr val="black"/>
                </a:solidFill>
                <a:ea typeface="Calibri"/>
                <a:cs typeface="Times New Roman"/>
              </a:rPr>
              <a:t>St. Louis:  Elsevier Mosby.  2012</a:t>
            </a:r>
          </a:p>
          <a:p>
            <a:pPr lvl="0">
              <a:lnSpc>
                <a:spcPct val="115000"/>
              </a:lnSpc>
              <a:buFont typeface="Arial"/>
              <a:buChar char="•"/>
              <a:tabLst>
                <a:tab pos="457200" algn="l"/>
              </a:tabLst>
            </a:pPr>
            <a:r>
              <a:rPr lang="en-US" sz="2200" dirty="0" err="1">
                <a:solidFill>
                  <a:prstClr val="black"/>
                </a:solidFill>
                <a:ea typeface="Calibri"/>
                <a:cs typeface="Times New Roman"/>
              </a:rPr>
              <a:t>Putrycus</a:t>
            </a:r>
            <a:r>
              <a:rPr lang="en-US" sz="2200" dirty="0">
                <a:solidFill>
                  <a:prstClr val="black"/>
                </a:solidFill>
                <a:ea typeface="Calibri"/>
                <a:cs typeface="Times New Roman"/>
              </a:rPr>
              <a:t>, Barbara &amp; Jacqueline Ross.  </a:t>
            </a:r>
            <a:r>
              <a:rPr lang="en-US" sz="2200" i="1" dirty="0">
                <a:solidFill>
                  <a:prstClr val="black"/>
                </a:solidFill>
                <a:ea typeface="Calibri"/>
                <a:cs typeface="Times New Roman"/>
              </a:rPr>
              <a:t>ASPAN’s Certification Review 		for Perianesthesia Nursing. </a:t>
            </a:r>
            <a:r>
              <a:rPr lang="en-US" sz="2200" dirty="0">
                <a:solidFill>
                  <a:prstClr val="black"/>
                </a:solidFill>
                <a:ea typeface="Calibri"/>
                <a:cs typeface="Times New Roman"/>
              </a:rPr>
              <a:t> St. Louis: Elsevier Saunders 2013 </a:t>
            </a:r>
          </a:p>
          <a:p>
            <a:pPr>
              <a:lnSpc>
                <a:spcPct val="115000"/>
              </a:lnSpc>
              <a:buFont typeface="Arial"/>
              <a:buChar char="•"/>
              <a:tabLst>
                <a:tab pos="457200" algn="l"/>
              </a:tabLst>
            </a:pPr>
            <a:r>
              <a:rPr lang="en-US" sz="2200" dirty="0" err="1"/>
              <a:t>Radtke</a:t>
            </a:r>
            <a:r>
              <a:rPr lang="en-US" sz="2200" dirty="0"/>
              <a:t>, F.M, M. Franck, M. Schneider, A. </a:t>
            </a:r>
            <a:r>
              <a:rPr lang="en-US" sz="2200" dirty="0" err="1"/>
              <a:t>Luetz</a:t>
            </a:r>
            <a:r>
              <a:rPr lang="en-US" sz="2200" dirty="0"/>
              <a:t>, M. </a:t>
            </a:r>
            <a:r>
              <a:rPr lang="en-US" sz="2200" dirty="0" err="1"/>
              <a:t>Seeling</a:t>
            </a:r>
            <a:r>
              <a:rPr lang="en-US" sz="2200" dirty="0"/>
              <a:t>, A. Heinz, 	K.D. </a:t>
            </a:r>
            <a:r>
              <a:rPr lang="en-US" sz="2200" dirty="0" err="1"/>
              <a:t>Wernecke</a:t>
            </a:r>
            <a:r>
              <a:rPr lang="en-US" sz="2200" dirty="0"/>
              <a:t> and C.D. Spies.  “Comparison of three scores to 	screen for delirium in the Recovery Room.” </a:t>
            </a:r>
            <a:r>
              <a:rPr lang="en-US" sz="2200" i="1" dirty="0"/>
              <a:t>British Journal of 	Anesthesia. </a:t>
            </a:r>
            <a:r>
              <a:rPr lang="en-US" sz="2200" dirty="0"/>
              <a:t>2008. pp338-343</a:t>
            </a:r>
          </a:p>
          <a:p>
            <a:pPr lvl="0">
              <a:lnSpc>
                <a:spcPct val="115000"/>
              </a:lnSpc>
              <a:buFont typeface="Arial"/>
              <a:buChar char="•"/>
              <a:tabLst>
                <a:tab pos="457200" algn="l"/>
              </a:tabLst>
            </a:pPr>
            <a:endParaRPr lang="en-US" sz="2200" dirty="0" smtClean="0">
              <a:ea typeface="Calibri"/>
              <a:cs typeface="Times New Roman"/>
            </a:endParaRPr>
          </a:p>
        </p:txBody>
      </p:sp>
    </p:spTree>
    <p:extLst>
      <p:ext uri="{BB962C8B-B14F-4D97-AF65-F5344CB8AC3E}">
        <p14:creationId xmlns:p14="http://schemas.microsoft.com/office/powerpoint/2010/main" val="3590332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Angiotensin Receptor Blockers (ARBs)</a:t>
            </a:r>
            <a:endParaRPr lang="en-US"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dirty="0" smtClean="0"/>
              <a:t>Block chemical receptors for Angiotensin II on small arteries therefore arteries cannot constrict</a:t>
            </a:r>
          </a:p>
          <a:p>
            <a:pPr marL="0" indent="0" eaLnBrk="1" fontAlgn="auto" hangingPunct="1">
              <a:spcAft>
                <a:spcPts val="0"/>
              </a:spcAft>
              <a:buFont typeface="Arial" pitchFamily="34" charset="0"/>
              <a:buNone/>
              <a:defRPr/>
            </a:pPr>
            <a:r>
              <a:rPr lang="en-US" dirty="0" err="1" smtClean="0"/>
              <a:t>Cozaar</a:t>
            </a:r>
            <a:r>
              <a:rPr lang="en-US" dirty="0" smtClean="0"/>
              <a:t> (</a:t>
            </a:r>
            <a:r>
              <a:rPr lang="en-US" i="1" dirty="0" smtClean="0"/>
              <a:t>Losartan</a:t>
            </a:r>
            <a:r>
              <a:rPr lang="en-US" dirty="0" smtClean="0"/>
              <a:t>)		</a:t>
            </a:r>
            <a:r>
              <a:rPr lang="en-US" dirty="0" err="1" smtClean="0"/>
              <a:t>Hyzaar</a:t>
            </a:r>
            <a:r>
              <a:rPr lang="en-US" dirty="0" smtClean="0"/>
              <a:t> (</a:t>
            </a:r>
            <a:r>
              <a:rPr lang="en-US" i="1" dirty="0" smtClean="0"/>
              <a:t>Losartan/</a:t>
            </a:r>
            <a:r>
              <a:rPr lang="en-US" i="1" dirty="0" err="1" smtClean="0"/>
              <a:t>hctz</a:t>
            </a:r>
            <a:r>
              <a:rPr lang="en-US" dirty="0" smtClean="0"/>
              <a:t>)</a:t>
            </a:r>
          </a:p>
          <a:p>
            <a:pPr marL="0" indent="0" eaLnBrk="1" fontAlgn="auto" hangingPunct="1">
              <a:spcAft>
                <a:spcPts val="0"/>
              </a:spcAft>
              <a:buFont typeface="Arial" pitchFamily="34" charset="0"/>
              <a:buNone/>
              <a:defRPr/>
            </a:pPr>
            <a:r>
              <a:rPr lang="en-US" dirty="0" err="1" smtClean="0"/>
              <a:t>Diovan</a:t>
            </a:r>
            <a:r>
              <a:rPr lang="en-US" dirty="0" smtClean="0"/>
              <a:t> (</a:t>
            </a:r>
            <a:r>
              <a:rPr lang="en-US" i="1" dirty="0" smtClean="0"/>
              <a:t>Valsartan</a:t>
            </a:r>
            <a:r>
              <a:rPr lang="en-US" dirty="0" smtClean="0"/>
              <a:t>)	Avapro ( </a:t>
            </a:r>
            <a:r>
              <a:rPr lang="en-US" i="1" dirty="0" err="1" smtClean="0"/>
              <a:t>Irbesartan</a:t>
            </a:r>
            <a:r>
              <a:rPr lang="en-US" i="1" dirty="0" smtClean="0"/>
              <a:t>)</a:t>
            </a:r>
          </a:p>
          <a:p>
            <a:pPr marL="0" indent="0" eaLnBrk="1" fontAlgn="auto" hangingPunct="1">
              <a:spcAft>
                <a:spcPts val="0"/>
              </a:spcAft>
              <a:buFont typeface="Arial" pitchFamily="34" charset="0"/>
              <a:buNone/>
              <a:defRPr/>
            </a:pPr>
            <a:r>
              <a:rPr lang="en-US" dirty="0" err="1" smtClean="0"/>
              <a:t>Atacand</a:t>
            </a:r>
            <a:r>
              <a:rPr lang="en-US" dirty="0" smtClean="0"/>
              <a:t> (</a:t>
            </a:r>
            <a:r>
              <a:rPr lang="en-US" sz="3000" i="1" dirty="0" smtClean="0"/>
              <a:t>Candesartan</a:t>
            </a:r>
            <a:r>
              <a:rPr lang="en-US" dirty="0" smtClean="0"/>
              <a:t>)   </a:t>
            </a:r>
            <a:r>
              <a:rPr lang="en-US" dirty="0" err="1" smtClean="0"/>
              <a:t>Micardis</a:t>
            </a:r>
            <a:r>
              <a:rPr lang="en-US" dirty="0" smtClean="0"/>
              <a:t> (</a:t>
            </a:r>
            <a:r>
              <a:rPr lang="en-US" i="1" dirty="0" err="1" smtClean="0"/>
              <a:t>Telmisartan</a:t>
            </a:r>
            <a:r>
              <a:rPr lang="en-US" i="1" dirty="0" smtClean="0"/>
              <a:t>)</a:t>
            </a:r>
          </a:p>
          <a:p>
            <a:pPr marL="0" indent="0" eaLnBrk="1" fontAlgn="auto" hangingPunct="1">
              <a:spcAft>
                <a:spcPts val="0"/>
              </a:spcAft>
              <a:buFont typeface="Arial" pitchFamily="34" charset="0"/>
              <a:buNone/>
              <a:defRPr/>
            </a:pPr>
            <a:r>
              <a:rPr lang="en-US" dirty="0" smtClean="0"/>
              <a:t>Benicar (</a:t>
            </a:r>
            <a:r>
              <a:rPr lang="en-US" i="1" dirty="0" err="1" smtClean="0"/>
              <a:t>Olmesartan</a:t>
            </a:r>
            <a:r>
              <a:rPr lang="en-US" dirty="0" smtClean="0"/>
              <a:t>)    </a:t>
            </a:r>
            <a:r>
              <a:rPr lang="en-US" dirty="0" err="1" smtClean="0"/>
              <a:t>Teveten</a:t>
            </a:r>
            <a:r>
              <a:rPr lang="en-US" dirty="0" smtClean="0"/>
              <a:t> (</a:t>
            </a:r>
            <a:r>
              <a:rPr lang="en-US" i="1" dirty="0" err="1" smtClean="0"/>
              <a:t>Eprosartan</a:t>
            </a:r>
            <a:r>
              <a:rPr lang="en-US" i="1" dirty="0" smtClean="0"/>
              <a:t>)</a:t>
            </a:r>
          </a:p>
          <a:p>
            <a:pPr marL="0" indent="0" eaLnBrk="1" fontAlgn="auto" hangingPunct="1">
              <a:spcAft>
                <a:spcPts val="0"/>
              </a:spcAft>
              <a:buFont typeface="Arial" pitchFamily="34" charset="0"/>
              <a:buNone/>
              <a:defRPr/>
            </a:pPr>
            <a:r>
              <a:rPr lang="en-US" dirty="0" err="1" smtClean="0"/>
              <a:t>Exforge</a:t>
            </a:r>
            <a:r>
              <a:rPr lang="en-US" dirty="0" smtClean="0"/>
              <a:t>(</a:t>
            </a:r>
            <a:r>
              <a:rPr lang="en-US" i="1" dirty="0" smtClean="0"/>
              <a:t>Amlodipine/Valsartan)</a:t>
            </a:r>
          </a:p>
          <a:p>
            <a:pPr marL="0" indent="0" eaLnBrk="1" fontAlgn="auto" hangingPunct="1">
              <a:spcAft>
                <a:spcPts val="0"/>
              </a:spcAft>
              <a:buFont typeface="Arial" pitchFamily="34" charset="0"/>
              <a:buNone/>
              <a:defRPr/>
            </a:pPr>
            <a:r>
              <a:rPr lang="en-US" dirty="0" err="1" smtClean="0"/>
              <a:t>Avalide</a:t>
            </a:r>
            <a:r>
              <a:rPr lang="en-US" dirty="0" smtClean="0"/>
              <a:t> (</a:t>
            </a:r>
            <a:r>
              <a:rPr lang="en-US" i="1" dirty="0" err="1" smtClean="0"/>
              <a:t>Irbesartan</a:t>
            </a:r>
            <a:r>
              <a:rPr lang="en-US" i="1" dirty="0" smtClean="0"/>
              <a:t>/HCTZ)</a:t>
            </a:r>
          </a:p>
          <a:p>
            <a:pPr marL="0" indent="0" eaLnBrk="1" fontAlgn="auto" hangingPunct="1">
              <a:spcAft>
                <a:spcPts val="0"/>
              </a:spcAft>
              <a:buFont typeface="Arial" pitchFamily="34" charset="0"/>
              <a:buNone/>
              <a:defRPr/>
            </a:pPr>
            <a:r>
              <a:rPr lang="en-US" dirty="0" err="1" smtClean="0"/>
              <a:t>Azor</a:t>
            </a:r>
            <a:r>
              <a:rPr lang="en-US" dirty="0" smtClean="0"/>
              <a:t> (</a:t>
            </a:r>
            <a:r>
              <a:rPr lang="en-US" i="1" dirty="0" err="1" smtClean="0"/>
              <a:t>Olmesartan</a:t>
            </a:r>
            <a:r>
              <a:rPr lang="en-US" i="1" dirty="0" smtClean="0"/>
              <a:t>/Amlodipine)</a:t>
            </a:r>
            <a:endParaRPr lang="en-US" dirty="0" smtClean="0"/>
          </a:p>
          <a:p>
            <a:pPr marL="0" indent="0" eaLnBrk="1" fontAlgn="auto" hangingPunct="1">
              <a:spcAft>
                <a:spcPts val="0"/>
              </a:spcAft>
              <a:buFont typeface="Arial" pitchFamily="34" charset="0"/>
              <a:buNone/>
              <a:defRPr/>
            </a:pPr>
            <a:r>
              <a:rPr lang="en-US" dirty="0" err="1" smtClean="0"/>
              <a:t>Valturna</a:t>
            </a:r>
            <a:r>
              <a:rPr lang="en-US" dirty="0" smtClean="0"/>
              <a:t> (</a:t>
            </a:r>
            <a:r>
              <a:rPr lang="en-US" i="1" dirty="0" err="1" smtClean="0"/>
              <a:t>Aliskiren</a:t>
            </a:r>
            <a:r>
              <a:rPr lang="en-US" i="1" dirty="0" smtClean="0"/>
              <a:t>/Valsartan)</a:t>
            </a:r>
            <a:endParaRPr lang="en-US" dirty="0"/>
          </a:p>
        </p:txBody>
      </p:sp>
    </p:spTree>
    <p:extLst>
      <p:ext uri="{BB962C8B-B14F-4D97-AF65-F5344CB8AC3E}">
        <p14:creationId xmlns:p14="http://schemas.microsoft.com/office/powerpoint/2010/main" val="3476080114"/>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067800" cy="6392519"/>
          </a:xfrm>
          <a:prstGeom prst="rect">
            <a:avLst/>
          </a:prstGeom>
        </p:spPr>
        <p:txBody>
          <a:bodyPr wrap="square">
            <a:spAutoFit/>
          </a:bodyPr>
          <a:lstStyle/>
          <a:p>
            <a:pPr lvl="0">
              <a:lnSpc>
                <a:spcPct val="115000"/>
              </a:lnSpc>
              <a:buFont typeface="Arial"/>
              <a:buChar char="•"/>
              <a:tabLst>
                <a:tab pos="457200" algn="l"/>
              </a:tabLst>
            </a:pPr>
            <a:r>
              <a:rPr lang="en-US" sz="2400" dirty="0" smtClean="0">
                <a:solidFill>
                  <a:prstClr val="black"/>
                </a:solidFill>
                <a:ea typeface="Calibri"/>
                <a:cs typeface="Times New Roman"/>
              </a:rPr>
              <a:t>  Reed</a:t>
            </a:r>
            <a:r>
              <a:rPr lang="en-US" sz="2400" dirty="0">
                <a:solidFill>
                  <a:prstClr val="black"/>
                </a:solidFill>
                <a:ea typeface="Calibri"/>
                <a:cs typeface="Times New Roman"/>
              </a:rPr>
              <a:t>, Alan.  </a:t>
            </a:r>
            <a:r>
              <a:rPr lang="en-US" sz="2400" i="1" dirty="0">
                <a:solidFill>
                  <a:prstClr val="black"/>
                </a:solidFill>
                <a:ea typeface="Calibri"/>
                <a:cs typeface="Times New Roman"/>
              </a:rPr>
              <a:t>Clinical Cases in Anesthesia. </a:t>
            </a:r>
            <a:r>
              <a:rPr lang="en-US" sz="2400" dirty="0">
                <a:solidFill>
                  <a:prstClr val="black"/>
                </a:solidFill>
                <a:ea typeface="Calibri"/>
                <a:cs typeface="Times New Roman"/>
              </a:rPr>
              <a:t>2</a:t>
            </a:r>
            <a:r>
              <a:rPr lang="en-US" sz="2400" baseline="30000" dirty="0">
                <a:solidFill>
                  <a:prstClr val="black"/>
                </a:solidFill>
                <a:ea typeface="Calibri"/>
                <a:cs typeface="Times New Roman"/>
              </a:rPr>
              <a:t>nd</a:t>
            </a:r>
            <a:r>
              <a:rPr lang="en-US" sz="2400" dirty="0">
                <a:solidFill>
                  <a:prstClr val="black"/>
                </a:solidFill>
                <a:ea typeface="Calibri"/>
                <a:cs typeface="Times New Roman"/>
              </a:rPr>
              <a:t> Edition. New York: 			Churchill </a:t>
            </a:r>
            <a:r>
              <a:rPr lang="en-US" sz="2400" dirty="0" smtClean="0">
                <a:solidFill>
                  <a:prstClr val="black"/>
                </a:solidFill>
                <a:ea typeface="Calibri"/>
                <a:cs typeface="Times New Roman"/>
              </a:rPr>
              <a:t>Livingstone.1995</a:t>
            </a:r>
          </a:p>
          <a:p>
            <a:pPr lvl="0">
              <a:lnSpc>
                <a:spcPct val="115000"/>
              </a:lnSpc>
              <a:buFont typeface="Arial"/>
              <a:buChar char="•"/>
              <a:tabLst>
                <a:tab pos="457200" algn="l"/>
              </a:tabLst>
            </a:pPr>
            <a:r>
              <a:rPr lang="en-US" sz="2400" dirty="0">
                <a:solidFill>
                  <a:prstClr val="black"/>
                </a:solidFill>
                <a:cs typeface="Times New Roman"/>
              </a:rPr>
              <a:t> </a:t>
            </a:r>
            <a:r>
              <a:rPr lang="en-US" sz="2400" dirty="0" smtClean="0">
                <a:solidFill>
                  <a:prstClr val="black"/>
                </a:solidFill>
                <a:cs typeface="Times New Roman"/>
              </a:rPr>
              <a:t> </a:t>
            </a:r>
            <a:r>
              <a:rPr lang="en-US" sz="2400" dirty="0" err="1" smtClean="0"/>
              <a:t>Saccomano</a:t>
            </a:r>
            <a:r>
              <a:rPr lang="en-US" sz="2400" dirty="0"/>
              <a:t>, Scott. “Geriatric Nursing &amp; the Three D’s.”  Advance for 	Nurses.  Accessed 8/4/2013 at     	</a:t>
            </a:r>
            <a:r>
              <a:rPr lang="en-US" sz="2000" u="sng" dirty="0">
                <a:hlinkClick r:id="rId3"/>
              </a:rPr>
              <a:t>http://</a:t>
            </a:r>
            <a:r>
              <a:rPr lang="en-US" sz="2000" u="sng" dirty="0" smtClean="0">
                <a:hlinkClick r:id="rId3"/>
              </a:rPr>
              <a:t>nursing.advanceweb.com/Editorial/Content/PrintFriendly.aspx?CC=27	0366</a:t>
            </a:r>
            <a:endParaRPr lang="en-US" sz="2000" dirty="0" smtClean="0">
              <a:ea typeface="Calibri"/>
              <a:cs typeface="Times New Roman"/>
            </a:endParaRPr>
          </a:p>
          <a:p>
            <a:pPr marL="342900" lvl="0" indent="-342900">
              <a:lnSpc>
                <a:spcPct val="115000"/>
              </a:lnSpc>
              <a:buFont typeface="Arial"/>
              <a:buChar char="•"/>
              <a:tabLst>
                <a:tab pos="457200" algn="l"/>
              </a:tabLst>
            </a:pPr>
            <a:r>
              <a:rPr lang="en-US" sz="2400" dirty="0" smtClean="0">
                <a:solidFill>
                  <a:prstClr val="black"/>
                </a:solidFill>
                <a:ea typeface="Calibri"/>
                <a:cs typeface="Times New Roman"/>
              </a:rPr>
              <a:t>Schick</a:t>
            </a:r>
            <a:r>
              <a:rPr lang="en-US" sz="2400" dirty="0">
                <a:solidFill>
                  <a:prstClr val="black"/>
                </a:solidFill>
                <a:ea typeface="Calibri"/>
                <a:cs typeface="Times New Roman"/>
              </a:rPr>
              <a:t>, Lois  and Pamela </a:t>
            </a:r>
            <a:r>
              <a:rPr lang="en-US" sz="2400" dirty="0" err="1">
                <a:solidFill>
                  <a:prstClr val="black"/>
                </a:solidFill>
                <a:ea typeface="Calibri"/>
                <a:cs typeface="Times New Roman"/>
              </a:rPr>
              <a:t>Windle</a:t>
            </a:r>
            <a:r>
              <a:rPr lang="en-US" sz="2400" dirty="0">
                <a:solidFill>
                  <a:prstClr val="black"/>
                </a:solidFill>
                <a:ea typeface="Calibri"/>
                <a:cs typeface="Times New Roman"/>
              </a:rPr>
              <a:t> (Editors)  </a:t>
            </a:r>
            <a:r>
              <a:rPr lang="en-US" sz="2400" i="1" dirty="0" err="1">
                <a:solidFill>
                  <a:prstClr val="black"/>
                </a:solidFill>
                <a:ea typeface="Calibri"/>
                <a:cs typeface="Times New Roman"/>
              </a:rPr>
              <a:t>PeriAnesthesia</a:t>
            </a:r>
            <a:r>
              <a:rPr lang="en-US" sz="2400" i="1" dirty="0">
                <a:solidFill>
                  <a:prstClr val="black"/>
                </a:solidFill>
                <a:ea typeface="Calibri"/>
                <a:cs typeface="Times New Roman"/>
              </a:rPr>
              <a:t> Nursing </a:t>
            </a:r>
            <a:r>
              <a:rPr lang="en-US" sz="2400" i="1" dirty="0" smtClean="0">
                <a:solidFill>
                  <a:prstClr val="black"/>
                </a:solidFill>
                <a:ea typeface="Calibri"/>
                <a:cs typeface="Times New Roman"/>
              </a:rPr>
              <a:t>		Core </a:t>
            </a:r>
            <a:r>
              <a:rPr lang="en-US" sz="2400" i="1" dirty="0">
                <a:solidFill>
                  <a:prstClr val="black"/>
                </a:solidFill>
                <a:ea typeface="Calibri"/>
                <a:cs typeface="Times New Roman"/>
              </a:rPr>
              <a:t>Curriculum: </a:t>
            </a:r>
            <a:r>
              <a:rPr lang="en-US" sz="2400" i="1" dirty="0" err="1">
                <a:solidFill>
                  <a:prstClr val="black"/>
                </a:solidFill>
                <a:ea typeface="Calibri"/>
                <a:cs typeface="Times New Roman"/>
              </a:rPr>
              <a:t>Preprocedure</a:t>
            </a:r>
            <a:r>
              <a:rPr lang="en-US" sz="2400" i="1" dirty="0">
                <a:solidFill>
                  <a:prstClr val="black"/>
                </a:solidFill>
                <a:ea typeface="Calibri"/>
                <a:cs typeface="Times New Roman"/>
              </a:rPr>
              <a:t>, Phase I and Phase II PACU </a:t>
            </a:r>
            <a:r>
              <a:rPr lang="en-US" sz="2400" i="1" dirty="0" smtClean="0">
                <a:solidFill>
                  <a:prstClr val="black"/>
                </a:solidFill>
                <a:ea typeface="Calibri"/>
                <a:cs typeface="Times New Roman"/>
              </a:rPr>
              <a:t>			Nursing</a:t>
            </a:r>
            <a:r>
              <a:rPr lang="en-US" sz="2400" i="1" dirty="0">
                <a:solidFill>
                  <a:prstClr val="black"/>
                </a:solidFill>
                <a:ea typeface="Calibri"/>
                <a:cs typeface="Times New Roman"/>
              </a:rPr>
              <a:t>.</a:t>
            </a:r>
            <a:r>
              <a:rPr lang="en-US" sz="2400" dirty="0">
                <a:solidFill>
                  <a:prstClr val="black"/>
                </a:solidFill>
                <a:ea typeface="Calibri"/>
                <a:cs typeface="Times New Roman"/>
              </a:rPr>
              <a:t>  </a:t>
            </a:r>
            <a:r>
              <a:rPr lang="en-US" sz="2400" dirty="0" smtClean="0">
                <a:solidFill>
                  <a:prstClr val="black"/>
                </a:solidFill>
                <a:ea typeface="Calibri"/>
                <a:cs typeface="Times New Roman"/>
              </a:rPr>
              <a:t>3</a:t>
            </a:r>
            <a:r>
              <a:rPr lang="en-US" dirty="0" smtClean="0">
                <a:solidFill>
                  <a:prstClr val="black"/>
                </a:solidFill>
                <a:ea typeface="Calibri"/>
                <a:cs typeface="Times New Roman"/>
              </a:rPr>
              <a:t>rd</a:t>
            </a:r>
            <a:r>
              <a:rPr lang="en-US" sz="2400" dirty="0" smtClean="0">
                <a:solidFill>
                  <a:prstClr val="black"/>
                </a:solidFill>
                <a:ea typeface="Calibri"/>
                <a:cs typeface="Times New Roman"/>
              </a:rPr>
              <a:t> </a:t>
            </a:r>
            <a:r>
              <a:rPr lang="en-US" sz="2400" dirty="0">
                <a:solidFill>
                  <a:prstClr val="black"/>
                </a:solidFill>
                <a:ea typeface="Calibri"/>
                <a:cs typeface="Times New Roman"/>
              </a:rPr>
              <a:t>Edition.  St. Louis, MO:  Saunders Elsevier, </a:t>
            </a:r>
            <a:r>
              <a:rPr lang="en-US" sz="2400" dirty="0" smtClean="0">
                <a:solidFill>
                  <a:prstClr val="black"/>
                </a:solidFill>
                <a:ea typeface="Calibri"/>
                <a:cs typeface="Times New Roman"/>
              </a:rPr>
              <a:t>2016.</a:t>
            </a:r>
          </a:p>
          <a:p>
            <a:pPr marL="342900" lvl="0" indent="-342900">
              <a:lnSpc>
                <a:spcPct val="115000"/>
              </a:lnSpc>
              <a:buFont typeface="Arial"/>
              <a:buChar char="•"/>
              <a:tabLst>
                <a:tab pos="457200" algn="l"/>
              </a:tabLst>
            </a:pPr>
            <a:r>
              <a:rPr lang="en-US" sz="2400" dirty="0" smtClean="0"/>
              <a:t>Skidmore-Roth</a:t>
            </a:r>
            <a:r>
              <a:rPr lang="en-US" sz="2400" dirty="0"/>
              <a:t>, Linda. Herbs &amp; Natural supplements. 4</a:t>
            </a:r>
            <a:r>
              <a:rPr lang="en-US" sz="2400" baseline="30000" dirty="0"/>
              <a:t>th</a:t>
            </a:r>
            <a:r>
              <a:rPr lang="en-US" sz="2400" dirty="0"/>
              <a:t> edition. St. </a:t>
            </a:r>
            <a:r>
              <a:rPr lang="en-US" sz="2400" dirty="0" smtClean="0"/>
              <a:t>		Louis</a:t>
            </a:r>
            <a:r>
              <a:rPr lang="en-US" sz="2400" dirty="0"/>
              <a:t>: </a:t>
            </a:r>
            <a:r>
              <a:rPr lang="en-US" sz="2400" dirty="0" smtClean="0"/>
              <a:t>Mosby </a:t>
            </a:r>
            <a:r>
              <a:rPr lang="en-US" sz="2400" dirty="0"/>
              <a:t>Elsevier. </a:t>
            </a:r>
            <a:r>
              <a:rPr lang="en-US" sz="2400" dirty="0" smtClean="0"/>
              <a:t>2010.</a:t>
            </a:r>
          </a:p>
          <a:p>
            <a:pPr marL="342900" lvl="0" indent="-342900">
              <a:lnSpc>
                <a:spcPct val="115000"/>
              </a:lnSpc>
              <a:buFont typeface="Arial"/>
              <a:buChar char="•"/>
              <a:tabLst>
                <a:tab pos="457200" algn="l"/>
              </a:tabLst>
            </a:pPr>
            <a:r>
              <a:rPr lang="en-US" sz="2400" dirty="0" err="1" smtClean="0"/>
              <a:t>Stannard</a:t>
            </a:r>
            <a:r>
              <a:rPr lang="en-US" sz="2400" dirty="0"/>
              <a:t>, Daphne &amp; Dina </a:t>
            </a:r>
            <a:r>
              <a:rPr lang="en-US" sz="2400" dirty="0" err="1"/>
              <a:t>Krenzischek</a:t>
            </a:r>
            <a:r>
              <a:rPr lang="en-US" sz="2400" dirty="0"/>
              <a:t>.  </a:t>
            </a:r>
            <a:r>
              <a:rPr lang="en-US" sz="2400" dirty="0" err="1"/>
              <a:t>PeriAnesthesia</a:t>
            </a:r>
            <a:r>
              <a:rPr lang="en-US" sz="2400" dirty="0"/>
              <a:t> </a:t>
            </a:r>
            <a:r>
              <a:rPr lang="en-US" sz="2400" i="1" dirty="0"/>
              <a:t>Nursing Care: </a:t>
            </a:r>
            <a:r>
              <a:rPr lang="en-US" sz="2400" i="1" dirty="0" smtClean="0"/>
              <a:t>		A Bedside </a:t>
            </a:r>
            <a:r>
              <a:rPr lang="en-US" sz="2400" i="1" dirty="0"/>
              <a:t>guide for Safe Recovery</a:t>
            </a:r>
            <a:r>
              <a:rPr lang="en-US" sz="2400" dirty="0"/>
              <a:t>.  Sudbury, MA:  Jones &amp; </a:t>
            </a:r>
            <a:r>
              <a:rPr lang="en-US" sz="2400" dirty="0" smtClean="0"/>
              <a:t>			Bartlett Learning</a:t>
            </a:r>
            <a:r>
              <a:rPr lang="en-US" sz="2400" dirty="0"/>
              <a:t>. 2012</a:t>
            </a:r>
          </a:p>
          <a:p>
            <a:pPr marL="342900" lvl="0" indent="-342900">
              <a:lnSpc>
                <a:spcPct val="115000"/>
              </a:lnSpc>
              <a:buFont typeface="Arial"/>
              <a:buChar char="•"/>
              <a:tabLst>
                <a:tab pos="457200" algn="l"/>
              </a:tabLst>
            </a:pPr>
            <a:endParaRPr lang="en-US" sz="2400" dirty="0">
              <a:solidFill>
                <a:prstClr val="black"/>
              </a:solidFill>
              <a:ea typeface="Calibri"/>
              <a:cs typeface="Times New Roman"/>
            </a:endParaRPr>
          </a:p>
        </p:txBody>
      </p:sp>
      <p:sp>
        <p:nvSpPr>
          <p:cNvPr id="3" name="Title 2"/>
          <p:cNvSpPr>
            <a:spLocks noGrp="1"/>
          </p:cNvSpPr>
          <p:nvPr>
            <p:ph type="title"/>
          </p:nvPr>
        </p:nvSpPr>
        <p:spPr>
          <a:xfrm>
            <a:off x="457200" y="274638"/>
            <a:ext cx="8229600" cy="411162"/>
          </a:xfrm>
        </p:spPr>
        <p:txBody>
          <a:bodyPr>
            <a:normAutofit fontScale="90000"/>
          </a:bodyPr>
          <a:lstStyle/>
          <a:p>
            <a:r>
              <a:rPr lang="en-US" dirty="0" smtClean="0"/>
              <a:t>References</a:t>
            </a:r>
            <a:endParaRPr lang="en-US" dirty="0"/>
          </a:p>
        </p:txBody>
      </p:sp>
    </p:spTree>
    <p:extLst>
      <p:ext uri="{BB962C8B-B14F-4D97-AF65-F5344CB8AC3E}">
        <p14:creationId xmlns:p14="http://schemas.microsoft.com/office/powerpoint/2010/main" val="359508778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76200"/>
            <a:ext cx="8229600" cy="487362"/>
          </a:xfrm>
        </p:spPr>
        <p:txBody>
          <a:bodyPr>
            <a:normAutofit fontScale="90000"/>
          </a:bodyPr>
          <a:lstStyle/>
          <a:p>
            <a:pPr eaLnBrk="1" hangingPunct="1">
              <a:defRPr/>
            </a:pPr>
            <a:r>
              <a:rPr lang="en-US" dirty="0" smtClean="0"/>
              <a:t>References</a:t>
            </a:r>
          </a:p>
        </p:txBody>
      </p:sp>
      <p:sp>
        <p:nvSpPr>
          <p:cNvPr id="3" name="Content Placeholder 2"/>
          <p:cNvSpPr>
            <a:spLocks noGrp="1"/>
          </p:cNvSpPr>
          <p:nvPr>
            <p:ph idx="1"/>
          </p:nvPr>
        </p:nvSpPr>
        <p:spPr>
          <a:xfrm>
            <a:off x="152400" y="762000"/>
            <a:ext cx="8991600" cy="4830763"/>
          </a:xfrm>
        </p:spPr>
        <p:txBody>
          <a:bodyPr rtlCol="0">
            <a:normAutofit fontScale="25000" lnSpcReduction="20000"/>
          </a:bodyPr>
          <a:lstStyle/>
          <a:p>
            <a:r>
              <a:rPr lang="en-US" sz="8800" dirty="0" smtClean="0"/>
              <a:t> </a:t>
            </a:r>
          </a:p>
          <a:p>
            <a:r>
              <a:rPr lang="en-US" sz="9600" dirty="0" smtClean="0"/>
              <a:t>Tobias, J.  “Clinical uses of </a:t>
            </a:r>
            <a:r>
              <a:rPr lang="en-US" sz="9600" dirty="0" err="1" smtClean="0"/>
              <a:t>dexmedetomidine</a:t>
            </a:r>
            <a:r>
              <a:rPr lang="en-US" sz="9600" dirty="0" smtClean="0"/>
              <a:t> in pediatric 	anesthesiology and critical care.”  Seminars in </a:t>
            </a:r>
            <a:r>
              <a:rPr lang="en-US" sz="9600" dirty="0" err="1" smtClean="0"/>
              <a:t>Anesthsia</a:t>
            </a:r>
            <a:r>
              <a:rPr lang="en-US" sz="9600" dirty="0" smtClean="0"/>
              <a:t>, 	Perioperative Medicine and Pain.  St. Louis: Elsevier. 2006. 25. 	pp. 57-64. </a:t>
            </a:r>
          </a:p>
          <a:p>
            <a:r>
              <a:rPr lang="en-US" sz="9600" dirty="0" smtClean="0"/>
              <a:t>Vivian Man Ying Yuen.  “</a:t>
            </a:r>
            <a:r>
              <a:rPr lang="en-US" sz="9600" dirty="0" err="1" smtClean="0"/>
              <a:t>Dexmedetomidine</a:t>
            </a:r>
            <a:r>
              <a:rPr lang="en-US" sz="9600" dirty="0" smtClean="0"/>
              <a:t>: perioperative 	applications in Children”. Pediatric Anesthesia.  Blackwell 	Publishing 2010.  20:  256-	264.  </a:t>
            </a:r>
          </a:p>
          <a:p>
            <a:r>
              <a:rPr lang="en-US" sz="9600" dirty="0" smtClean="0"/>
              <a:t>Wells, L. and D. </a:t>
            </a:r>
            <a:r>
              <a:rPr lang="en-US" sz="9600" dirty="0" err="1" smtClean="0"/>
              <a:t>Rasch</a:t>
            </a:r>
            <a:r>
              <a:rPr lang="en-US" sz="9600" dirty="0" smtClean="0"/>
              <a:t>. “Emergence Delirium after </a:t>
            </a:r>
            <a:r>
              <a:rPr lang="en-US" sz="9600" dirty="0" err="1" smtClean="0"/>
              <a:t>Sevoflurane</a:t>
            </a:r>
            <a:r>
              <a:rPr lang="en-US" sz="9600" dirty="0" smtClean="0"/>
              <a:t> 	</a:t>
            </a:r>
            <a:r>
              <a:rPr lang="en-US" sz="9600" dirty="0" err="1" smtClean="0"/>
              <a:t>Anesthsia</a:t>
            </a:r>
            <a:r>
              <a:rPr lang="en-US" sz="9600" dirty="0" smtClean="0"/>
              <a:t>: A Paranoid delusion.”  Anesthesia &amp; Analgesia 	June 	1999. Vol.88, 	No 6.  p. 1308</a:t>
            </a:r>
          </a:p>
          <a:p>
            <a:r>
              <a:rPr lang="en-US" sz="9600" dirty="0" err="1" smtClean="0"/>
              <a:t>Ziolkowski</a:t>
            </a:r>
            <a:r>
              <a:rPr lang="en-US" sz="9600" dirty="0" smtClean="0"/>
              <a:t>, Linda. “Herbal Agents and the Perianesthesia Patient”  	Presentation April 21, 2009 at 28</a:t>
            </a:r>
            <a:r>
              <a:rPr lang="en-US" sz="9600" baseline="30000" dirty="0" smtClean="0"/>
              <a:t>th</a:t>
            </a:r>
            <a:r>
              <a:rPr lang="en-US" sz="9600" dirty="0" smtClean="0"/>
              <a:t> ASPAN National Conference 	in Washington, D.C.</a:t>
            </a:r>
          </a:p>
          <a:p>
            <a:endParaRPr lang="en-US" sz="6800" dirty="0"/>
          </a:p>
          <a:p>
            <a:endParaRPr lang="en-US" sz="6800" dirty="0"/>
          </a:p>
          <a:p>
            <a:pPr eaLnBrk="1" fontAlgn="auto" hangingPunct="1">
              <a:spcAft>
                <a:spcPts val="0"/>
              </a:spcAft>
              <a:buFont typeface="Arial" pitchFamily="34" charset="0"/>
              <a:buChar char="•"/>
              <a:defRPr/>
            </a:pPr>
            <a:r>
              <a:rPr lang="en-US" sz="6800" dirty="0" smtClean="0"/>
              <a:t> </a:t>
            </a:r>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706551668"/>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19200"/>
            <a:ext cx="8991600" cy="6141874"/>
          </a:xfrm>
          <a:prstGeom prst="rect">
            <a:avLst/>
          </a:prstGeom>
        </p:spPr>
        <p:txBody>
          <a:bodyPr wrap="square">
            <a:spAutoFit/>
          </a:bodyPr>
          <a:lstStyle/>
          <a:p>
            <a:pPr marL="342900" lvl="0" indent="-342900">
              <a:lnSpc>
                <a:spcPct val="115000"/>
              </a:lnSpc>
              <a:buFont typeface="Arial"/>
              <a:buChar char="•"/>
              <a:tabLst>
                <a:tab pos="457200" algn="l"/>
              </a:tabLst>
            </a:pPr>
            <a:r>
              <a:rPr lang="en-US" sz="2400" dirty="0" smtClean="0">
                <a:solidFill>
                  <a:prstClr val="black"/>
                </a:solidFill>
                <a:ea typeface="Calibri"/>
                <a:cs typeface="Times New Roman"/>
              </a:rPr>
              <a:t>His </a:t>
            </a:r>
            <a:r>
              <a:rPr lang="en-US" sz="2400" dirty="0">
                <a:solidFill>
                  <a:prstClr val="black"/>
                </a:solidFill>
                <a:ea typeface="Calibri"/>
                <a:cs typeface="Times New Roman"/>
              </a:rPr>
              <a:t>and hers heart disease accessed at </a:t>
            </a:r>
            <a:r>
              <a:rPr lang="en-US" sz="2400" u="sng" dirty="0">
                <a:solidFill>
                  <a:srgbClr val="0000FF"/>
                </a:solidFill>
                <a:ea typeface="Calibri"/>
                <a:cs typeface="Times New Roman"/>
                <a:hlinkClick r:id="rId3"/>
              </a:rPr>
              <a:t>http://www.health.harvard.edu/fhg/updates/his-and-hers-heart-disease.shtml</a:t>
            </a:r>
            <a:endParaRPr lang="en-US" sz="2400" dirty="0">
              <a:solidFill>
                <a:prstClr val="black"/>
              </a:solidFill>
              <a:ea typeface="Calibri"/>
              <a:cs typeface="Times New Roman"/>
            </a:endParaRPr>
          </a:p>
          <a:p>
            <a:pPr marL="342900" lvl="0" indent="-342900">
              <a:lnSpc>
                <a:spcPct val="115000"/>
              </a:lnSpc>
              <a:buFont typeface="Arial"/>
              <a:buChar char="•"/>
              <a:tabLst>
                <a:tab pos="457200" algn="l"/>
              </a:tabLst>
            </a:pPr>
            <a:r>
              <a:rPr lang="en-US" sz="2400" dirty="0">
                <a:solidFill>
                  <a:prstClr val="black"/>
                </a:solidFill>
                <a:ea typeface="Calibri"/>
                <a:cs typeface="Times New Roman"/>
              </a:rPr>
              <a:t>Obstructive Sleep Apnea. Accessed at </a:t>
            </a:r>
            <a:r>
              <a:rPr lang="en-US" sz="2400" u="sng" dirty="0">
                <a:solidFill>
                  <a:srgbClr val="0000FF"/>
                </a:solidFill>
                <a:ea typeface="Calibri"/>
                <a:cs typeface="Times New Roman"/>
                <a:hlinkClick r:id="rId4"/>
              </a:rPr>
              <a:t>www.CritCareMD.com</a:t>
            </a:r>
            <a:endParaRPr lang="en-US" sz="2400" dirty="0">
              <a:solidFill>
                <a:prstClr val="black"/>
              </a:solidFill>
              <a:ea typeface="Calibri"/>
              <a:cs typeface="Times New Roman"/>
            </a:endParaRPr>
          </a:p>
          <a:p>
            <a:pPr marL="342900" lvl="0" indent="-342900">
              <a:lnSpc>
                <a:spcPct val="115000"/>
              </a:lnSpc>
              <a:buFont typeface="Arial"/>
              <a:buChar char="•"/>
              <a:tabLst>
                <a:tab pos="457200" algn="l"/>
              </a:tabLst>
            </a:pPr>
            <a:r>
              <a:rPr lang="en-US" sz="2400" dirty="0">
                <a:solidFill>
                  <a:prstClr val="black"/>
                </a:solidFill>
                <a:ea typeface="Calibri"/>
                <a:cs typeface="Times New Roman"/>
              </a:rPr>
              <a:t>Pulmonary Disorders accessed at </a:t>
            </a:r>
            <a:r>
              <a:rPr lang="en-US" sz="2400" u="sng" dirty="0">
                <a:solidFill>
                  <a:srgbClr val="0000FF"/>
                </a:solidFill>
                <a:ea typeface="Calibri"/>
                <a:cs typeface="Times New Roman"/>
                <a:hlinkClick r:id="rId5"/>
              </a:rPr>
              <a:t>http://dynamicnursingeducation.com/class.php?class_id=55&amp;pid=18</a:t>
            </a:r>
            <a:endParaRPr lang="en-US" sz="2400" dirty="0">
              <a:solidFill>
                <a:prstClr val="black"/>
              </a:solidFill>
              <a:ea typeface="Calibri"/>
              <a:cs typeface="Times New Roman"/>
            </a:endParaRPr>
          </a:p>
          <a:p>
            <a:pPr marL="342900" lvl="0" indent="-342900">
              <a:lnSpc>
                <a:spcPct val="115000"/>
              </a:lnSpc>
              <a:buFont typeface="Arial"/>
              <a:buChar char="•"/>
              <a:tabLst>
                <a:tab pos="457200" algn="l"/>
              </a:tabLst>
            </a:pPr>
            <a:r>
              <a:rPr lang="en-US" sz="2400" dirty="0">
                <a:solidFill>
                  <a:prstClr val="black"/>
                </a:solidFill>
                <a:ea typeface="Calibri"/>
                <a:cs typeface="Times New Roman"/>
              </a:rPr>
              <a:t>Sutherland, Sara.  “Pulmonary Embolism: Treatment and Medication” at  </a:t>
            </a:r>
            <a:r>
              <a:rPr lang="en-US" sz="2400" u="sng" dirty="0">
                <a:solidFill>
                  <a:srgbClr val="0000FF"/>
                </a:solidFill>
                <a:ea typeface="Calibri"/>
                <a:cs typeface="Times New Roman"/>
                <a:hlinkClick r:id="rId6"/>
              </a:rPr>
              <a:t>http://emedicine.medscape.com/article/759765-treatment</a:t>
            </a:r>
            <a:endParaRPr lang="en-US" sz="2400" dirty="0">
              <a:solidFill>
                <a:prstClr val="black"/>
              </a:solidFill>
              <a:ea typeface="Calibri"/>
              <a:cs typeface="Times New Roman"/>
            </a:endParaRPr>
          </a:p>
          <a:p>
            <a:pPr marL="342900" lvl="0" indent="-342900">
              <a:lnSpc>
                <a:spcPct val="115000"/>
              </a:lnSpc>
              <a:buFont typeface="Arial"/>
              <a:buChar char="•"/>
              <a:tabLst>
                <a:tab pos="457200" algn="l"/>
              </a:tabLst>
            </a:pPr>
            <a:r>
              <a:rPr lang="en-US" sz="2400" dirty="0">
                <a:solidFill>
                  <a:prstClr val="black"/>
                </a:solidFill>
                <a:ea typeface="Calibri"/>
                <a:cs typeface="Times New Roman"/>
              </a:rPr>
              <a:t>What is Obstructive Sleep Apnea (OSA)? Accessed </a:t>
            </a:r>
            <a:r>
              <a:rPr lang="en-US" sz="2400" dirty="0" smtClean="0">
                <a:solidFill>
                  <a:prstClr val="black"/>
                </a:solidFill>
                <a:ea typeface="Calibri"/>
                <a:cs typeface="Times New Roman"/>
              </a:rPr>
              <a:t>at </a:t>
            </a:r>
            <a:r>
              <a:rPr lang="en-US" sz="2400" u="sng" dirty="0" smtClean="0">
                <a:solidFill>
                  <a:srgbClr val="0000FF"/>
                </a:solidFill>
                <a:ea typeface="Calibri"/>
                <a:cs typeface="Times New Roman"/>
                <a:hlinkClick r:id="rId7"/>
              </a:rPr>
              <a:t>http</a:t>
            </a:r>
            <a:r>
              <a:rPr lang="en-US" sz="2400" u="sng" dirty="0">
                <a:solidFill>
                  <a:srgbClr val="0000FF"/>
                </a:solidFill>
                <a:ea typeface="Calibri"/>
                <a:cs typeface="Times New Roman"/>
                <a:hlinkClick r:id="rId7"/>
              </a:rPr>
              <a:t>://www.medicalnewstoday.com/articles/178633.php</a:t>
            </a:r>
            <a:r>
              <a:rPr lang="en-US" sz="2400" dirty="0">
                <a:solidFill>
                  <a:prstClr val="black"/>
                </a:solidFill>
                <a:ea typeface="Calibri"/>
                <a:cs typeface="Times New Roman"/>
              </a:rPr>
              <a:t> </a:t>
            </a:r>
          </a:p>
          <a:p>
            <a:pPr lvl="0">
              <a:lnSpc>
                <a:spcPct val="115000"/>
              </a:lnSpc>
              <a:spcAft>
                <a:spcPts val="1000"/>
              </a:spcAft>
            </a:pPr>
            <a:r>
              <a:rPr lang="en-US" sz="2400" dirty="0">
                <a:solidFill>
                  <a:prstClr val="black"/>
                </a:solidFill>
                <a:ea typeface="Calibri"/>
                <a:cs typeface="Times New Roman"/>
              </a:rPr>
              <a:t> </a:t>
            </a:r>
          </a:p>
          <a:p>
            <a:pPr lvl="0">
              <a:lnSpc>
                <a:spcPct val="115000"/>
              </a:lnSpc>
              <a:spcAft>
                <a:spcPts val="1000"/>
              </a:spcAft>
            </a:pPr>
            <a:r>
              <a:rPr lang="en-US" sz="2400" dirty="0">
                <a:solidFill>
                  <a:prstClr val="black"/>
                </a:solidFill>
                <a:ea typeface="Calibri"/>
                <a:cs typeface="Times New Roman"/>
              </a:rPr>
              <a:t> </a:t>
            </a:r>
          </a:p>
        </p:txBody>
      </p:sp>
      <p:sp>
        <p:nvSpPr>
          <p:cNvPr id="3" name="Title 2"/>
          <p:cNvSpPr>
            <a:spLocks noGrp="1"/>
          </p:cNvSpPr>
          <p:nvPr>
            <p:ph type="title"/>
          </p:nvPr>
        </p:nvSpPr>
        <p:spPr/>
        <p:txBody>
          <a:bodyPr>
            <a:normAutofit fontScale="90000"/>
          </a:bodyPr>
          <a:lstStyle/>
          <a:p>
            <a:r>
              <a:rPr lang="en-US" dirty="0" smtClean="0"/>
              <a:t> ON Line References</a:t>
            </a:r>
            <a:br>
              <a:rPr lang="en-US" dirty="0" smtClean="0"/>
            </a:br>
            <a:endParaRPr lang="en-US" dirty="0"/>
          </a:p>
        </p:txBody>
      </p:sp>
    </p:spTree>
    <p:extLst>
      <p:ext uri="{BB962C8B-B14F-4D97-AF65-F5344CB8AC3E}">
        <p14:creationId xmlns:p14="http://schemas.microsoft.com/office/powerpoint/2010/main" val="396464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ACE/ARBS</a:t>
            </a:r>
          </a:p>
        </p:txBody>
      </p:sp>
      <p:sp>
        <p:nvSpPr>
          <p:cNvPr id="13315" name="Content Placeholder 2"/>
          <p:cNvSpPr>
            <a:spLocks noGrp="1"/>
          </p:cNvSpPr>
          <p:nvPr>
            <p:ph idx="1"/>
          </p:nvPr>
        </p:nvSpPr>
        <p:spPr/>
        <p:txBody>
          <a:bodyPr/>
          <a:lstStyle/>
          <a:p>
            <a:pPr eaLnBrk="1" hangingPunct="1"/>
            <a:r>
              <a:rPr lang="en-US" smtClean="0"/>
              <a:t>Risk of hypotension</a:t>
            </a:r>
          </a:p>
          <a:p>
            <a:pPr eaLnBrk="1" hangingPunct="1"/>
            <a:r>
              <a:rPr lang="en-US" smtClean="0"/>
              <a:t>If prolonged surgical procedure  with expected fluid shifts:</a:t>
            </a:r>
          </a:p>
          <a:p>
            <a:pPr lvl="1" eaLnBrk="1" hangingPunct="1"/>
            <a:r>
              <a:rPr lang="en-US" smtClean="0"/>
              <a:t>Take if for hypertension</a:t>
            </a:r>
          </a:p>
          <a:p>
            <a:pPr lvl="1" eaLnBrk="1" hangingPunct="1"/>
            <a:r>
              <a:rPr lang="en-US" smtClean="0"/>
              <a:t>Hold if for heart failure</a:t>
            </a:r>
          </a:p>
        </p:txBody>
      </p:sp>
    </p:spTree>
    <p:extLst>
      <p:ext uri="{BB962C8B-B14F-4D97-AF65-F5344CB8AC3E}">
        <p14:creationId xmlns:p14="http://schemas.microsoft.com/office/powerpoint/2010/main" val="2034022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Medications</a:t>
            </a:r>
            <a:endParaRPr lang="en-US" dirty="0"/>
          </a:p>
        </p:txBody>
      </p:sp>
      <p:sp>
        <p:nvSpPr>
          <p:cNvPr id="3" name="Content Placeholder 2"/>
          <p:cNvSpPr>
            <a:spLocks noGrp="1"/>
          </p:cNvSpPr>
          <p:nvPr>
            <p:ph idx="1"/>
          </p:nvPr>
        </p:nvSpPr>
        <p:spPr/>
        <p:txBody>
          <a:bodyPr/>
          <a:lstStyle/>
          <a:p>
            <a:r>
              <a:rPr lang="en-US" dirty="0" smtClean="0"/>
              <a:t>Statins – Continue</a:t>
            </a:r>
          </a:p>
          <a:p>
            <a:r>
              <a:rPr lang="en-US" dirty="0" smtClean="0"/>
              <a:t>Diuretics: Hold at least the morning of surgery</a:t>
            </a:r>
          </a:p>
          <a:p>
            <a:r>
              <a:rPr lang="en-US" dirty="0" smtClean="0"/>
              <a:t>MAO Inhibitors: </a:t>
            </a:r>
            <a:r>
              <a:rPr lang="en-US" dirty="0" err="1" smtClean="0"/>
              <a:t>Nardil</a:t>
            </a:r>
            <a:r>
              <a:rPr lang="en-US" dirty="0" smtClean="0"/>
              <a:t>, </a:t>
            </a:r>
            <a:r>
              <a:rPr lang="en-US" dirty="0" err="1" smtClean="0"/>
              <a:t>Parnate</a:t>
            </a:r>
            <a:r>
              <a:rPr lang="en-US" dirty="0" smtClean="0"/>
              <a:t>, &amp; </a:t>
            </a:r>
            <a:r>
              <a:rPr lang="en-US" dirty="0" err="1" smtClean="0"/>
              <a:t>Marplan</a:t>
            </a:r>
            <a:r>
              <a:rPr lang="en-US" dirty="0" smtClean="0"/>
              <a:t>  - 	Stop 2 weeks preoperatively for elective 	surgery.</a:t>
            </a:r>
          </a:p>
          <a:p>
            <a:endParaRPr lang="en-US" dirty="0" smtClean="0"/>
          </a:p>
          <a:p>
            <a:endParaRPr lang="en-US" dirty="0"/>
          </a:p>
        </p:txBody>
      </p:sp>
    </p:spTree>
    <p:extLst>
      <p:ext uri="{BB962C8B-B14F-4D97-AF65-F5344CB8AC3E}">
        <p14:creationId xmlns:p14="http://schemas.microsoft.com/office/powerpoint/2010/main" val="3583065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  Meds</a:t>
            </a:r>
          </a:p>
        </p:txBody>
      </p:sp>
      <p:sp>
        <p:nvSpPr>
          <p:cNvPr id="3" name="Content Placeholder 2"/>
          <p:cNvSpPr>
            <a:spLocks noGrp="1"/>
          </p:cNvSpPr>
          <p:nvPr>
            <p:ph idx="1"/>
          </p:nvPr>
        </p:nvSpPr>
        <p:spPr>
          <a:xfrm>
            <a:off x="457200" y="1219200"/>
            <a:ext cx="8229600" cy="4906963"/>
          </a:xfrm>
        </p:spPr>
        <p:txBody>
          <a:bodyPr rtlCol="0">
            <a:normAutofit fontScale="92500" lnSpcReduction="10000"/>
          </a:bodyPr>
          <a:lstStyle/>
          <a:p>
            <a:pPr eaLnBrk="1" fontAlgn="auto" hangingPunct="1">
              <a:spcAft>
                <a:spcPts val="0"/>
              </a:spcAft>
              <a:defRPr/>
            </a:pPr>
            <a:r>
              <a:rPr lang="en-US" dirty="0" smtClean="0"/>
              <a:t>Reflux meds: continue</a:t>
            </a:r>
          </a:p>
          <a:p>
            <a:pPr eaLnBrk="1" fontAlgn="auto" hangingPunct="1">
              <a:spcAft>
                <a:spcPts val="0"/>
              </a:spcAft>
              <a:defRPr/>
            </a:pPr>
            <a:r>
              <a:rPr lang="en-US" dirty="0" smtClean="0"/>
              <a:t>Pain Meds: continue as long as they do not contain NSAID.  </a:t>
            </a:r>
            <a:r>
              <a:rPr lang="en-US" dirty="0" err="1" smtClean="0"/>
              <a:t>Oxycontin</a:t>
            </a:r>
            <a:r>
              <a:rPr lang="en-US" dirty="0" smtClean="0"/>
              <a:t> – continue</a:t>
            </a:r>
          </a:p>
          <a:p>
            <a:pPr eaLnBrk="1" fontAlgn="auto" hangingPunct="1">
              <a:spcAft>
                <a:spcPts val="0"/>
              </a:spcAft>
              <a:defRPr/>
            </a:pPr>
            <a:r>
              <a:rPr lang="en-US" dirty="0" smtClean="0"/>
              <a:t>Thyroid: Continue</a:t>
            </a:r>
          </a:p>
          <a:p>
            <a:pPr eaLnBrk="1" fontAlgn="auto" hangingPunct="1">
              <a:spcAft>
                <a:spcPts val="0"/>
              </a:spcAft>
              <a:defRPr/>
            </a:pPr>
            <a:r>
              <a:rPr lang="en-US" dirty="0" smtClean="0"/>
              <a:t>Seizure/Parkinson meds: Continue unless neurology instructs to hold</a:t>
            </a:r>
          </a:p>
          <a:p>
            <a:pPr eaLnBrk="1" fontAlgn="auto" hangingPunct="1">
              <a:spcAft>
                <a:spcPts val="0"/>
              </a:spcAft>
              <a:defRPr/>
            </a:pPr>
            <a:r>
              <a:rPr lang="en-US" dirty="0" smtClean="0"/>
              <a:t>Antidepressants/Psych meds: </a:t>
            </a:r>
            <a:r>
              <a:rPr lang="en-US" dirty="0"/>
              <a:t>continue </a:t>
            </a:r>
            <a:endParaRPr lang="en-US" dirty="0" smtClean="0"/>
          </a:p>
          <a:p>
            <a:pPr eaLnBrk="1" fontAlgn="auto" hangingPunct="1">
              <a:spcAft>
                <a:spcPts val="0"/>
              </a:spcAft>
              <a:defRPr/>
            </a:pPr>
            <a:r>
              <a:rPr lang="en-US" dirty="0" smtClean="0"/>
              <a:t>MAO </a:t>
            </a:r>
            <a:r>
              <a:rPr lang="en-US" dirty="0"/>
              <a:t>Inhibitors: continue and alert </a:t>
            </a:r>
            <a:r>
              <a:rPr lang="en-US" dirty="0" smtClean="0"/>
              <a:t>Anesthesia</a:t>
            </a:r>
          </a:p>
          <a:p>
            <a:pPr eaLnBrk="1" fontAlgn="auto" hangingPunct="1">
              <a:spcAft>
                <a:spcPts val="0"/>
              </a:spcAft>
              <a:defRPr/>
            </a:pPr>
            <a:r>
              <a:rPr lang="en-US" dirty="0" smtClean="0"/>
              <a:t>Diuretics: Withhold AM dose to avoid dehydration and low blood volume</a:t>
            </a:r>
            <a:endParaRPr lang="en-US" dirty="0"/>
          </a:p>
        </p:txBody>
      </p:sp>
    </p:spTree>
    <p:extLst>
      <p:ext uri="{BB962C8B-B14F-4D97-AF65-F5344CB8AC3E}">
        <p14:creationId xmlns:p14="http://schemas.microsoft.com/office/powerpoint/2010/main" val="2726203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411162"/>
          </a:xfrm>
        </p:spPr>
        <p:txBody>
          <a:bodyPr>
            <a:normAutofit fontScale="90000"/>
          </a:bodyPr>
          <a:lstStyle/>
          <a:p>
            <a:pPr eaLnBrk="1" hangingPunct="1"/>
            <a:r>
              <a:rPr lang="en-US" dirty="0" smtClean="0"/>
              <a:t>  Meds</a:t>
            </a:r>
          </a:p>
        </p:txBody>
      </p:sp>
      <p:sp>
        <p:nvSpPr>
          <p:cNvPr id="3" name="Content Placeholder 2"/>
          <p:cNvSpPr>
            <a:spLocks noGrp="1"/>
          </p:cNvSpPr>
          <p:nvPr>
            <p:ph idx="1"/>
          </p:nvPr>
        </p:nvSpPr>
        <p:spPr>
          <a:xfrm>
            <a:off x="304800" y="838200"/>
            <a:ext cx="8382000" cy="5791200"/>
          </a:xfrm>
        </p:spPr>
        <p:txBody>
          <a:bodyPr rtlCol="0">
            <a:normAutofit fontScale="92500" lnSpcReduction="20000"/>
          </a:bodyPr>
          <a:lstStyle/>
          <a:p>
            <a:pPr eaLnBrk="1" fontAlgn="auto" hangingPunct="1">
              <a:spcAft>
                <a:spcPts val="0"/>
              </a:spcAft>
              <a:defRPr/>
            </a:pPr>
            <a:r>
              <a:rPr lang="en-US" dirty="0" smtClean="0"/>
              <a:t>Anticoagulants: Balance risk of increased bleeding against risk of forming clots</a:t>
            </a:r>
          </a:p>
          <a:p>
            <a:pPr lvl="1" eaLnBrk="1" fontAlgn="auto" hangingPunct="1">
              <a:spcAft>
                <a:spcPts val="0"/>
              </a:spcAft>
              <a:defRPr/>
            </a:pPr>
            <a:r>
              <a:rPr lang="en-US" sz="3200" dirty="0" smtClean="0"/>
              <a:t>Aspirin: 1 week prior to major surgery</a:t>
            </a:r>
          </a:p>
          <a:p>
            <a:pPr lvl="1">
              <a:defRPr/>
            </a:pPr>
            <a:r>
              <a:rPr lang="en-US" sz="3200" dirty="0"/>
              <a:t>NSAIDs stop 3-5 </a:t>
            </a:r>
            <a:r>
              <a:rPr lang="en-US" sz="3200" dirty="0" smtClean="0"/>
              <a:t>days</a:t>
            </a:r>
          </a:p>
          <a:p>
            <a:pPr lvl="1" eaLnBrk="1" fontAlgn="auto" hangingPunct="1">
              <a:spcAft>
                <a:spcPts val="0"/>
              </a:spcAft>
              <a:defRPr/>
            </a:pPr>
            <a:r>
              <a:rPr lang="en-US" sz="3200" dirty="0" smtClean="0"/>
              <a:t>Coumadin: Stop 4-5 doses before surgery</a:t>
            </a:r>
          </a:p>
          <a:p>
            <a:pPr lvl="1" eaLnBrk="1" fontAlgn="auto" hangingPunct="1">
              <a:spcAft>
                <a:spcPts val="0"/>
              </a:spcAft>
              <a:defRPr/>
            </a:pPr>
            <a:r>
              <a:rPr lang="en-US" sz="3200" dirty="0" err="1" smtClean="0"/>
              <a:t>Clopidrogrel</a:t>
            </a:r>
            <a:r>
              <a:rPr lang="en-US" sz="3200" dirty="0" smtClean="0"/>
              <a:t> (Plavix): Stop 1 week before</a:t>
            </a:r>
          </a:p>
          <a:p>
            <a:pPr lvl="1" eaLnBrk="1" fontAlgn="auto" hangingPunct="1">
              <a:spcAft>
                <a:spcPts val="0"/>
              </a:spcAft>
              <a:defRPr/>
            </a:pPr>
            <a:r>
              <a:rPr lang="en-US" sz="3200" dirty="0" err="1" smtClean="0"/>
              <a:t>Ticlopidine</a:t>
            </a:r>
            <a:r>
              <a:rPr lang="en-US" sz="3200" dirty="0" smtClean="0"/>
              <a:t> (</a:t>
            </a:r>
            <a:r>
              <a:rPr lang="en-US" sz="3200" dirty="0" err="1"/>
              <a:t>Ticlid</a:t>
            </a:r>
            <a:r>
              <a:rPr lang="en-US" sz="3200" dirty="0" smtClean="0"/>
              <a:t>): 10-14 days before surgery</a:t>
            </a:r>
          </a:p>
          <a:p>
            <a:pPr lvl="1" eaLnBrk="1" fontAlgn="auto" hangingPunct="1">
              <a:spcAft>
                <a:spcPts val="0"/>
              </a:spcAft>
              <a:defRPr/>
            </a:pPr>
            <a:r>
              <a:rPr lang="en-US" sz="3200" i="1" dirty="0" err="1" smtClean="0"/>
              <a:t>Lovenox</a:t>
            </a:r>
            <a:r>
              <a:rPr lang="en-US" sz="3200" i="1" dirty="0" smtClean="0"/>
              <a:t> – hold 1 day before</a:t>
            </a:r>
          </a:p>
          <a:p>
            <a:pPr eaLnBrk="1" fontAlgn="auto" hangingPunct="1">
              <a:spcAft>
                <a:spcPts val="0"/>
              </a:spcAft>
              <a:defRPr/>
            </a:pPr>
            <a:r>
              <a:rPr lang="en-US" dirty="0" smtClean="0"/>
              <a:t>Diabetic meds:</a:t>
            </a:r>
          </a:p>
          <a:p>
            <a:pPr lvl="1" eaLnBrk="1" fontAlgn="auto" hangingPunct="1">
              <a:spcAft>
                <a:spcPts val="0"/>
              </a:spcAft>
              <a:defRPr/>
            </a:pPr>
            <a:r>
              <a:rPr lang="en-US" sz="3200" dirty="0" smtClean="0"/>
              <a:t>Check Glucose on Admission</a:t>
            </a:r>
          </a:p>
          <a:p>
            <a:pPr lvl="1" eaLnBrk="1" fontAlgn="auto" hangingPunct="1">
              <a:spcAft>
                <a:spcPts val="0"/>
              </a:spcAft>
              <a:defRPr/>
            </a:pPr>
            <a:r>
              <a:rPr lang="en-US" sz="3200" dirty="0" smtClean="0"/>
              <a:t>Insulin: Usually withhold morning of surgery or ½ dose of Intermediate/Long acting</a:t>
            </a:r>
          </a:p>
          <a:p>
            <a:pPr lvl="1" eaLnBrk="1" fontAlgn="auto" hangingPunct="1">
              <a:spcAft>
                <a:spcPts val="0"/>
              </a:spcAft>
              <a:defRPr/>
            </a:pPr>
            <a:r>
              <a:rPr lang="en-US" sz="3200" dirty="0" smtClean="0"/>
              <a:t>Oral </a:t>
            </a:r>
            <a:r>
              <a:rPr lang="en-US" sz="3200" dirty="0" err="1" smtClean="0"/>
              <a:t>antidiabetic</a:t>
            </a:r>
            <a:r>
              <a:rPr lang="en-US" sz="3200" dirty="0" smtClean="0"/>
              <a:t> agents: Withhold AM dose</a:t>
            </a:r>
          </a:p>
          <a:p>
            <a:pPr lvl="1" eaLnBrk="1" fontAlgn="auto" hangingPunct="1">
              <a:spcAft>
                <a:spcPts val="0"/>
              </a:spcAft>
              <a:defRPr/>
            </a:pPr>
            <a:endParaRPr lang="en-US" dirty="0"/>
          </a:p>
        </p:txBody>
      </p:sp>
    </p:spTree>
    <p:extLst>
      <p:ext uri="{BB962C8B-B14F-4D97-AF65-F5344CB8AC3E}">
        <p14:creationId xmlns:p14="http://schemas.microsoft.com/office/powerpoint/2010/main" val="987428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411162"/>
          </a:xfrm>
        </p:spPr>
        <p:txBody>
          <a:bodyPr>
            <a:normAutofit fontScale="90000"/>
          </a:bodyPr>
          <a:lstStyle/>
          <a:p>
            <a:pPr eaLnBrk="1" hangingPunct="1"/>
            <a:r>
              <a:rPr lang="en-US" b="1" dirty="0" smtClean="0"/>
              <a:t>OBJECTIVES</a:t>
            </a:r>
          </a:p>
        </p:txBody>
      </p:sp>
      <p:sp>
        <p:nvSpPr>
          <p:cNvPr id="7171" name="Rectangle 3"/>
          <p:cNvSpPr>
            <a:spLocks noGrp="1" noChangeArrowheads="1"/>
          </p:cNvSpPr>
          <p:nvPr>
            <p:ph idx="1"/>
          </p:nvPr>
        </p:nvSpPr>
        <p:spPr>
          <a:xfrm>
            <a:off x="457200" y="1447800"/>
            <a:ext cx="8229600" cy="4678363"/>
          </a:xfrm>
        </p:spPr>
        <p:txBody>
          <a:bodyPr/>
          <a:lstStyle/>
          <a:p>
            <a:pPr eaLnBrk="1" hangingPunct="1"/>
            <a:r>
              <a:rPr lang="en-US" b="1" dirty="0" smtClean="0"/>
              <a:t>Identify Effective Methods of Patient Education </a:t>
            </a:r>
          </a:p>
          <a:p>
            <a:r>
              <a:rPr lang="en-US" b="1" dirty="0" smtClean="0"/>
              <a:t>Identify recommended practices in preparing patients for surgery</a:t>
            </a:r>
          </a:p>
          <a:p>
            <a:r>
              <a:rPr lang="en-US" b="1" dirty="0" smtClean="0"/>
              <a:t> Identify herbals that may negatively interact with anesthetics.</a:t>
            </a:r>
            <a:r>
              <a:rPr lang="en-US" dirty="0" smtClean="0"/>
              <a:t/>
            </a:r>
            <a:br>
              <a:rPr lang="en-US" dirty="0" smtClean="0"/>
            </a:br>
            <a:endParaRPr lang="en-US" dirty="0" smtClean="0"/>
          </a:p>
          <a:p>
            <a:pPr eaLnBrk="1" hangingPunct="1">
              <a:lnSpc>
                <a:spcPct val="80000"/>
              </a:lnSpc>
              <a:buFontTx/>
              <a:buNone/>
            </a:pPr>
            <a:endParaRPr lang="en-US" sz="2800" b="1" dirty="0" smtClean="0"/>
          </a:p>
          <a:p>
            <a:pPr eaLnBrk="1" hangingPunct="1">
              <a:lnSpc>
                <a:spcPct val="80000"/>
              </a:lnSpc>
            </a:pPr>
            <a:endParaRPr lang="en-US" sz="2800" b="1" dirty="0" smtClean="0"/>
          </a:p>
        </p:txBody>
      </p:sp>
    </p:spTree>
    <p:extLst>
      <p:ext uri="{BB962C8B-B14F-4D97-AF65-F5344CB8AC3E}">
        <p14:creationId xmlns:p14="http://schemas.microsoft.com/office/powerpoint/2010/main" val="1906124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Herbals, Vitamins &amp; Supplements</a:t>
            </a:r>
          </a:p>
        </p:txBody>
      </p:sp>
      <p:sp>
        <p:nvSpPr>
          <p:cNvPr id="16387" name="Content Placeholder 2"/>
          <p:cNvSpPr>
            <a:spLocks noGrp="1"/>
          </p:cNvSpPr>
          <p:nvPr>
            <p:ph idx="1"/>
          </p:nvPr>
        </p:nvSpPr>
        <p:spPr/>
        <p:txBody>
          <a:bodyPr>
            <a:normAutofit lnSpcReduction="10000"/>
          </a:bodyPr>
          <a:lstStyle/>
          <a:p>
            <a:pPr eaLnBrk="1" hangingPunct="1"/>
            <a:r>
              <a:rPr lang="en-US" dirty="0" smtClean="0"/>
              <a:t>Check with patients specifically about vitamin and herbal supplements</a:t>
            </a:r>
          </a:p>
          <a:p>
            <a:pPr eaLnBrk="1" hangingPunct="1"/>
            <a:r>
              <a:rPr lang="en-US" dirty="0" smtClean="0"/>
              <a:t>Instructions</a:t>
            </a:r>
          </a:p>
          <a:p>
            <a:pPr lvl="1" eaLnBrk="1" hangingPunct="1"/>
            <a:r>
              <a:rPr lang="en-US" dirty="0" smtClean="0"/>
              <a:t>Vitamins/herbals to stop</a:t>
            </a:r>
          </a:p>
          <a:p>
            <a:pPr lvl="1" eaLnBrk="1" hangingPunct="1"/>
            <a:r>
              <a:rPr lang="en-US" dirty="0" smtClean="0"/>
              <a:t>When to stop</a:t>
            </a:r>
          </a:p>
          <a:p>
            <a:pPr lvl="1" eaLnBrk="1" hangingPunct="1"/>
            <a:r>
              <a:rPr lang="en-US" dirty="0" smtClean="0"/>
              <a:t>Multivitamins should be held (Most contain Vitamin E)</a:t>
            </a:r>
          </a:p>
          <a:p>
            <a:pPr lvl="1" eaLnBrk="1" hangingPunct="1"/>
            <a:r>
              <a:rPr lang="en-US" dirty="0" smtClean="0"/>
              <a:t>Vitamin E increases risk of bleeding</a:t>
            </a:r>
          </a:p>
          <a:p>
            <a:pPr eaLnBrk="1" hangingPunct="1"/>
            <a:r>
              <a:rPr lang="en-US" i="1" dirty="0" smtClean="0"/>
              <a:t>Hold herbals 7 days before procedure</a:t>
            </a:r>
          </a:p>
        </p:txBody>
      </p:sp>
    </p:spTree>
    <p:extLst>
      <p:ext uri="{BB962C8B-B14F-4D97-AF65-F5344CB8AC3E}">
        <p14:creationId xmlns:p14="http://schemas.microsoft.com/office/powerpoint/2010/main" val="3687513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1" dirty="0" smtClean="0"/>
              <a:t>Herbal Remedies</a:t>
            </a:r>
          </a:p>
        </p:txBody>
      </p:sp>
      <p:sp>
        <p:nvSpPr>
          <p:cNvPr id="31747" name="Rectangle 3"/>
          <p:cNvSpPr>
            <a:spLocks noGrp="1" noChangeArrowheads="1"/>
          </p:cNvSpPr>
          <p:nvPr>
            <p:ph idx="1"/>
          </p:nvPr>
        </p:nvSpPr>
        <p:spPr>
          <a:xfrm>
            <a:off x="0" y="1600200"/>
            <a:ext cx="8915400" cy="4525963"/>
          </a:xfrm>
        </p:spPr>
        <p:txBody>
          <a:bodyPr>
            <a:normAutofit lnSpcReduction="10000"/>
          </a:bodyPr>
          <a:lstStyle/>
          <a:p>
            <a:pPr marL="609600" indent="-609600" eaLnBrk="1" hangingPunct="1"/>
            <a:r>
              <a:rPr lang="en-US" u="sng" smtClean="0"/>
              <a:t>Ginseng</a:t>
            </a:r>
            <a:r>
              <a:rPr lang="en-US" smtClean="0"/>
              <a:t> - Used to enhance energy	Stimulant + = tachycardia, </a:t>
            </a:r>
            <a:r>
              <a:rPr lang="en-US" smtClean="0">
                <a:sym typeface="Symbol" pitchFamily="18" charset="2"/>
              </a:rPr>
              <a:t></a:t>
            </a:r>
            <a:r>
              <a:rPr lang="en-US" smtClean="0"/>
              <a:t> BP,  decrease effect of warfarin so blood clots, </a:t>
            </a:r>
            <a:r>
              <a:rPr lang="en-US" i="1" smtClean="0">
                <a:sym typeface="Symbol" pitchFamily="18" charset="2"/>
              </a:rPr>
              <a:t> glucose levels  &amp; insulin, &amp; seizures</a:t>
            </a:r>
            <a:r>
              <a:rPr lang="en-US" i="1" smtClean="0"/>
              <a:t>  </a:t>
            </a:r>
          </a:p>
          <a:p>
            <a:pPr marL="609600" indent="-609600" eaLnBrk="1" hangingPunct="1"/>
            <a:r>
              <a:rPr lang="en-US" u="sng" smtClean="0"/>
              <a:t>Ephedra</a:t>
            </a:r>
            <a:r>
              <a:rPr lang="en-US" smtClean="0"/>
              <a:t> - Used as diet aid interacts with inhalants = </a:t>
            </a:r>
            <a:r>
              <a:rPr lang="en-US" smtClean="0">
                <a:sym typeface="Symbol" pitchFamily="18" charset="2"/>
              </a:rPr>
              <a:t></a:t>
            </a:r>
            <a:r>
              <a:rPr lang="en-US" smtClean="0"/>
              <a:t> BP, &amp; irregular heart rate</a:t>
            </a:r>
          </a:p>
          <a:p>
            <a:pPr marL="609600" indent="-609600" eaLnBrk="1" hangingPunct="1"/>
            <a:r>
              <a:rPr lang="en-US" u="sng" smtClean="0"/>
              <a:t>Feverfew</a:t>
            </a:r>
            <a:r>
              <a:rPr lang="en-US" smtClean="0"/>
              <a:t> - Used for migraines inhibits platelet  activity so patients bleed, </a:t>
            </a:r>
            <a:r>
              <a:rPr lang="en-US" i="1" smtClean="0">
                <a:sym typeface="Symbol" pitchFamily="18" charset="2"/>
              </a:rPr>
              <a:t>inhibit</a:t>
            </a:r>
            <a:r>
              <a:rPr lang="en-US" i="1" smtClean="0"/>
              <a:t> iron absorption, long term users may have rebound headaches with sudden withdrawal</a:t>
            </a:r>
            <a:r>
              <a:rPr lang="en-US" i="1" smtClean="0">
                <a:solidFill>
                  <a:srgbClr val="FFC000"/>
                </a:solidFill>
              </a:rPr>
              <a:t>.</a:t>
            </a:r>
            <a:endParaRPr lang="en-US" smtClean="0">
              <a:solidFill>
                <a:srgbClr val="FFC000"/>
              </a:solidFill>
            </a:endParaRPr>
          </a:p>
        </p:txBody>
      </p:sp>
    </p:spTree>
    <p:extLst>
      <p:ext uri="{BB962C8B-B14F-4D97-AF65-F5344CB8AC3E}">
        <p14:creationId xmlns:p14="http://schemas.microsoft.com/office/powerpoint/2010/main" val="2454394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dirty="0" smtClean="0"/>
              <a:t>Herbal Remedies</a:t>
            </a:r>
          </a:p>
        </p:txBody>
      </p:sp>
      <p:sp>
        <p:nvSpPr>
          <p:cNvPr id="32771" name="Rectangle 3"/>
          <p:cNvSpPr>
            <a:spLocks noGrp="1" noChangeArrowheads="1"/>
          </p:cNvSpPr>
          <p:nvPr>
            <p:ph idx="1"/>
          </p:nvPr>
        </p:nvSpPr>
        <p:spPr/>
        <p:txBody>
          <a:bodyPr>
            <a:normAutofit fontScale="92500"/>
          </a:bodyPr>
          <a:lstStyle/>
          <a:p>
            <a:pPr eaLnBrk="1" hangingPunct="1"/>
            <a:r>
              <a:rPr lang="en-US" u="sng" smtClean="0"/>
              <a:t>Garlic</a:t>
            </a:r>
            <a:r>
              <a:rPr lang="en-US" smtClean="0"/>
              <a:t> - Used to lower lipids, inhibits platelet activity.  </a:t>
            </a:r>
            <a:r>
              <a:rPr lang="en-US" i="1" smtClean="0"/>
              <a:t>↓ effect of oral contraceptives. Do not use in hypothyroidism (↓ iodine uptake)</a:t>
            </a:r>
          </a:p>
          <a:p>
            <a:pPr eaLnBrk="1" hangingPunct="1"/>
            <a:r>
              <a:rPr lang="en-US" u="sng" smtClean="0"/>
              <a:t>Valerian</a:t>
            </a:r>
            <a:r>
              <a:rPr lang="en-US" smtClean="0"/>
              <a:t> - used as mild sedative Causes potential increase in effect of barbiturates.</a:t>
            </a:r>
            <a:r>
              <a:rPr lang="en-US" i="1" smtClean="0"/>
              <a:t> Negate effects of Warfarin and meds containing phenytoin</a:t>
            </a:r>
            <a:endParaRPr lang="en-US" smtClean="0"/>
          </a:p>
          <a:p>
            <a:pPr eaLnBrk="1" hangingPunct="1"/>
            <a:r>
              <a:rPr lang="en-US" u="sng" smtClean="0"/>
              <a:t>Ginkgo biloba</a:t>
            </a:r>
            <a:r>
              <a:rPr lang="en-US" smtClean="0"/>
              <a:t> - Circulatory stimulant Decreases platelet activity and 	clotting ability, </a:t>
            </a:r>
            <a:r>
              <a:rPr lang="en-US" i="1" smtClean="0"/>
              <a:t>↑  risk of seizure, </a:t>
            </a:r>
            <a:endParaRPr lang="en-US" smtClean="0"/>
          </a:p>
          <a:p>
            <a:pPr eaLnBrk="1" hangingPunct="1"/>
            <a:endParaRPr lang="en-US" smtClean="0"/>
          </a:p>
        </p:txBody>
      </p:sp>
    </p:spTree>
    <p:extLst>
      <p:ext uri="{BB962C8B-B14F-4D97-AF65-F5344CB8AC3E}">
        <p14:creationId xmlns:p14="http://schemas.microsoft.com/office/powerpoint/2010/main" val="1971482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b="1" dirty="0" smtClean="0"/>
              <a:t>Herbal Remedies</a:t>
            </a:r>
          </a:p>
        </p:txBody>
      </p:sp>
      <p:sp>
        <p:nvSpPr>
          <p:cNvPr id="33795" name="Rectangle 3"/>
          <p:cNvSpPr>
            <a:spLocks noGrp="1" noChangeArrowheads="1"/>
          </p:cNvSpPr>
          <p:nvPr>
            <p:ph idx="1"/>
          </p:nvPr>
        </p:nvSpPr>
        <p:spPr>
          <a:xfrm>
            <a:off x="0" y="1371600"/>
            <a:ext cx="9144000" cy="5181600"/>
          </a:xfrm>
        </p:spPr>
        <p:txBody>
          <a:bodyPr/>
          <a:lstStyle/>
          <a:p>
            <a:pPr marL="609600" indent="-609600" eaLnBrk="1" hangingPunct="1"/>
            <a:r>
              <a:rPr lang="en-US" u="sng" smtClean="0"/>
              <a:t>St. John’s Wort</a:t>
            </a:r>
            <a:r>
              <a:rPr lang="en-US" smtClean="0"/>
              <a:t> - used to treat anxiety and depression.  May prolong effects of narcotics &amp; anesthetics,</a:t>
            </a:r>
            <a:r>
              <a:rPr lang="en-US" i="1" smtClean="0"/>
              <a:t> </a:t>
            </a:r>
            <a:r>
              <a:rPr lang="en-US" smtClean="0">
                <a:sym typeface="Symbol" pitchFamily="18" charset="2"/>
              </a:rPr>
              <a:t> </a:t>
            </a:r>
            <a:r>
              <a:rPr lang="en-US" i="1" smtClean="0"/>
              <a:t>MAO inhibition, </a:t>
            </a:r>
            <a:r>
              <a:rPr lang="en-US" smtClean="0">
                <a:sym typeface="Symbol" pitchFamily="18" charset="2"/>
              </a:rPr>
              <a:t> </a:t>
            </a:r>
            <a:r>
              <a:rPr lang="en-US" i="1" smtClean="0">
                <a:sym typeface="Symbol" pitchFamily="18" charset="2"/>
              </a:rPr>
              <a:t>photosensitivity</a:t>
            </a:r>
            <a:endParaRPr lang="en-US" i="1" smtClean="0"/>
          </a:p>
          <a:p>
            <a:pPr marL="609600" indent="-609600" eaLnBrk="1" hangingPunct="1"/>
            <a:r>
              <a:rPr lang="en-US" u="sng" smtClean="0"/>
              <a:t>Echinacea</a:t>
            </a:r>
            <a:r>
              <a:rPr lang="en-US" smtClean="0"/>
              <a:t> - Used to enhance immune system.  May cause  hepatoxicity and liver 	damage, </a:t>
            </a:r>
            <a:r>
              <a:rPr lang="en-US" i="1" smtClean="0"/>
              <a:t>long term use leads to immunosuppression</a:t>
            </a:r>
            <a:endParaRPr lang="en-US" smtClean="0"/>
          </a:p>
          <a:p>
            <a:pPr marL="609600" indent="-609600" eaLnBrk="1" hangingPunct="1"/>
            <a:r>
              <a:rPr lang="en-US" u="sng" smtClean="0"/>
              <a:t>Ginger</a:t>
            </a:r>
            <a:r>
              <a:rPr lang="en-US" smtClean="0"/>
              <a:t> - Used to treat nausea.  Can increase bleeding time, </a:t>
            </a:r>
            <a:r>
              <a:rPr lang="en-US" i="1" smtClean="0">
                <a:sym typeface="Symbol" pitchFamily="18" charset="2"/>
              </a:rPr>
              <a:t> absorption of all meds given</a:t>
            </a:r>
            <a:endParaRPr lang="en-US" i="1" smtClean="0"/>
          </a:p>
        </p:txBody>
      </p:sp>
    </p:spTree>
    <p:extLst>
      <p:ext uri="{BB962C8B-B14F-4D97-AF65-F5344CB8AC3E}">
        <p14:creationId xmlns:p14="http://schemas.microsoft.com/office/powerpoint/2010/main" val="243029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Herbal Remedies</a:t>
            </a:r>
          </a:p>
        </p:txBody>
      </p:sp>
      <p:sp>
        <p:nvSpPr>
          <p:cNvPr id="34819" name="Rectangle 3"/>
          <p:cNvSpPr>
            <a:spLocks noGrp="1" noChangeArrowheads="1"/>
          </p:cNvSpPr>
          <p:nvPr>
            <p:ph idx="1"/>
          </p:nvPr>
        </p:nvSpPr>
        <p:spPr>
          <a:xfrm>
            <a:off x="457200" y="1752600"/>
            <a:ext cx="8229600" cy="4525963"/>
          </a:xfrm>
        </p:spPr>
        <p:txBody>
          <a:bodyPr>
            <a:normAutofit fontScale="92500"/>
          </a:bodyPr>
          <a:lstStyle/>
          <a:p>
            <a:pPr eaLnBrk="1" hangingPunct="1"/>
            <a:r>
              <a:rPr lang="en-US" u="sng" dirty="0" smtClean="0"/>
              <a:t>Goldenseal </a:t>
            </a:r>
            <a:r>
              <a:rPr lang="en-US" dirty="0" smtClean="0"/>
              <a:t>- used as a diuretic and		 laxative.  Can worsen edema and </a:t>
            </a:r>
            <a:r>
              <a:rPr lang="en-US" dirty="0" smtClean="0">
                <a:sym typeface="Symbol" pitchFamily="18" charset="2"/>
              </a:rPr>
              <a:t></a:t>
            </a:r>
            <a:r>
              <a:rPr lang="en-US" dirty="0" smtClean="0"/>
              <a:t> BP, </a:t>
            </a:r>
            <a:r>
              <a:rPr lang="en-US" i="1" dirty="0" smtClean="0"/>
              <a:t>increase effects of ETOH, anticoagulants, beta blockers, </a:t>
            </a:r>
            <a:r>
              <a:rPr lang="en-US" i="1" dirty="0" err="1" smtClean="0"/>
              <a:t>antidyysrhytmics</a:t>
            </a:r>
            <a:r>
              <a:rPr lang="en-US" i="1" dirty="0" smtClean="0"/>
              <a:t>.  Slow benzo metabolism and ↓ blood sugar</a:t>
            </a:r>
            <a:endParaRPr lang="en-US" dirty="0" smtClean="0"/>
          </a:p>
          <a:p>
            <a:pPr eaLnBrk="1" hangingPunct="1"/>
            <a:r>
              <a:rPr lang="en-US" u="sng" dirty="0" smtClean="0"/>
              <a:t>Licorice</a:t>
            </a:r>
            <a:r>
              <a:rPr lang="en-US" dirty="0" smtClean="0"/>
              <a:t> - Used to treat gastritis and duodenal ulcers.  Can cause edema and chronic liver problems.  Can increase risk of renal insufficiency, </a:t>
            </a:r>
            <a:r>
              <a:rPr lang="en-US" i="1" dirty="0" smtClean="0"/>
              <a:t>hypokalemia, effects of corticosteroids</a:t>
            </a:r>
          </a:p>
        </p:txBody>
      </p:sp>
    </p:spTree>
    <p:extLst>
      <p:ext uri="{BB962C8B-B14F-4D97-AF65-F5344CB8AC3E}">
        <p14:creationId xmlns:p14="http://schemas.microsoft.com/office/powerpoint/2010/main" val="2127821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Herbal Remedies</a:t>
            </a:r>
            <a:endParaRPr lang="en-US" dirty="0"/>
          </a:p>
        </p:txBody>
      </p:sp>
      <p:sp>
        <p:nvSpPr>
          <p:cNvPr id="3" name="Content Placeholder 2"/>
          <p:cNvSpPr>
            <a:spLocks noGrp="1"/>
          </p:cNvSpPr>
          <p:nvPr>
            <p:ph idx="1"/>
          </p:nvPr>
        </p:nvSpPr>
        <p:spPr/>
        <p:txBody>
          <a:bodyPr/>
          <a:lstStyle/>
          <a:p>
            <a:r>
              <a:rPr lang="en-US" u="sng" dirty="0" smtClean="0"/>
              <a:t>Fish oil</a:t>
            </a:r>
            <a:r>
              <a:rPr lang="en-US" dirty="0" smtClean="0"/>
              <a:t>:  Hyperlipidemia, hypertension, Diabetes, CAD</a:t>
            </a:r>
          </a:p>
          <a:p>
            <a:r>
              <a:rPr lang="en-US" u="sng" dirty="0" smtClean="0"/>
              <a:t>Kava</a:t>
            </a:r>
            <a:r>
              <a:rPr lang="en-US" dirty="0" smtClean="0"/>
              <a:t>:  Use for anxiety, stress, insomnia, </a:t>
            </a:r>
            <a:r>
              <a:rPr lang="en-US" i="1" dirty="0" smtClean="0"/>
              <a:t> Potentiate benzodiazepines</a:t>
            </a:r>
            <a:endParaRPr lang="en-US" dirty="0" smtClean="0"/>
          </a:p>
          <a:p>
            <a:r>
              <a:rPr lang="en-US" u="sng" dirty="0" err="1" smtClean="0"/>
              <a:t>Quease</a:t>
            </a:r>
            <a:r>
              <a:rPr lang="en-US" u="sng" dirty="0" smtClean="0"/>
              <a:t> Ease</a:t>
            </a:r>
            <a:r>
              <a:rPr lang="en-US" dirty="0" smtClean="0"/>
              <a:t>:  Aromatherapy using essential oils (peppermint, ginger, spearmint) to treat nausea &amp; vomiting.  Lavender added as anxiolytic and antispasmodic.</a:t>
            </a:r>
          </a:p>
          <a:p>
            <a:endParaRPr lang="en-US" dirty="0"/>
          </a:p>
          <a:p>
            <a:endParaRPr lang="en-US" dirty="0"/>
          </a:p>
        </p:txBody>
      </p:sp>
    </p:spTree>
    <p:extLst>
      <p:ext uri="{BB962C8B-B14F-4D97-AF65-F5344CB8AC3E}">
        <p14:creationId xmlns:p14="http://schemas.microsoft.com/office/powerpoint/2010/main" val="22597959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Herbal Remedies</a:t>
            </a:r>
            <a:endParaRPr lang="en-US" dirty="0"/>
          </a:p>
        </p:txBody>
      </p:sp>
      <p:sp>
        <p:nvSpPr>
          <p:cNvPr id="3" name="Content Placeholder 2"/>
          <p:cNvSpPr>
            <a:spLocks noGrp="1"/>
          </p:cNvSpPr>
          <p:nvPr>
            <p:ph idx="1"/>
          </p:nvPr>
        </p:nvSpPr>
        <p:spPr/>
        <p:txBody>
          <a:bodyPr/>
          <a:lstStyle/>
          <a:p>
            <a:r>
              <a:rPr lang="en-US" dirty="0" err="1" smtClean="0"/>
              <a:t>Quease</a:t>
            </a:r>
            <a:r>
              <a:rPr lang="en-US" dirty="0" smtClean="0"/>
              <a:t> Ease:  Aromatherapy using essential oils (peppermint, ginger, spearmint) to treat nausea &amp; vomiting.  Lavender added as anxiolytic and antispasmodic.</a:t>
            </a:r>
          </a:p>
          <a:p>
            <a:endParaRPr lang="en-US" dirty="0"/>
          </a:p>
          <a:p>
            <a:endParaRPr lang="en-US" dirty="0"/>
          </a:p>
        </p:txBody>
      </p:sp>
    </p:spTree>
    <p:extLst>
      <p:ext uri="{BB962C8B-B14F-4D97-AF65-F5344CB8AC3E}">
        <p14:creationId xmlns:p14="http://schemas.microsoft.com/office/powerpoint/2010/main" val="468641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74638"/>
            <a:ext cx="8229600" cy="792162"/>
          </a:xfrm>
        </p:spPr>
        <p:txBody>
          <a:bodyPr/>
          <a:lstStyle/>
          <a:p>
            <a:r>
              <a:rPr lang="en-US" smtClean="0"/>
              <a:t>Cultural Diversity</a:t>
            </a:r>
          </a:p>
        </p:txBody>
      </p:sp>
      <p:sp>
        <p:nvSpPr>
          <p:cNvPr id="40963" name="Content Placeholder 2"/>
          <p:cNvSpPr>
            <a:spLocks noGrp="1"/>
          </p:cNvSpPr>
          <p:nvPr>
            <p:ph sz="half" idx="1"/>
          </p:nvPr>
        </p:nvSpPr>
        <p:spPr>
          <a:xfrm>
            <a:off x="457200" y="1219200"/>
            <a:ext cx="4038600" cy="4906963"/>
          </a:xfrm>
        </p:spPr>
        <p:txBody>
          <a:bodyPr>
            <a:normAutofit fontScale="92500" lnSpcReduction="10000"/>
          </a:bodyPr>
          <a:lstStyle/>
          <a:p>
            <a:r>
              <a:rPr lang="en-US" sz="3200" smtClean="0"/>
              <a:t>Members of ethnic groups share similar </a:t>
            </a:r>
          </a:p>
          <a:p>
            <a:pPr lvl="1"/>
            <a:r>
              <a:rPr lang="en-US" sz="3200" smtClean="0"/>
              <a:t>History</a:t>
            </a:r>
          </a:p>
          <a:p>
            <a:pPr lvl="1"/>
            <a:r>
              <a:rPr lang="en-US" sz="3200" smtClean="0"/>
              <a:t>Language</a:t>
            </a:r>
          </a:p>
          <a:p>
            <a:pPr lvl="1"/>
            <a:r>
              <a:rPr lang="en-US" sz="3200" smtClean="0"/>
              <a:t>Customs</a:t>
            </a:r>
          </a:p>
          <a:p>
            <a:pPr lvl="1"/>
            <a:r>
              <a:rPr lang="en-US" sz="3200" smtClean="0"/>
              <a:t>Characteristics</a:t>
            </a:r>
          </a:p>
        </p:txBody>
      </p:sp>
      <p:sp>
        <p:nvSpPr>
          <p:cNvPr id="40964" name="Content Placeholder 3"/>
          <p:cNvSpPr>
            <a:spLocks noGrp="1"/>
          </p:cNvSpPr>
          <p:nvPr>
            <p:ph sz="half" idx="2"/>
          </p:nvPr>
        </p:nvSpPr>
        <p:spPr>
          <a:xfrm>
            <a:off x="4267200" y="1066800"/>
            <a:ext cx="4648200" cy="5059363"/>
          </a:xfrm>
        </p:spPr>
        <p:txBody>
          <a:bodyPr>
            <a:normAutofit fontScale="92500" lnSpcReduction="10000"/>
          </a:bodyPr>
          <a:lstStyle/>
          <a:p>
            <a:r>
              <a:rPr lang="en-US" sz="3200" smtClean="0"/>
              <a:t>Cultural Assessment includes information</a:t>
            </a:r>
          </a:p>
          <a:p>
            <a:pPr lvl="1"/>
            <a:r>
              <a:rPr lang="en-US" sz="3200" smtClean="0"/>
              <a:t>Cultural health beliefs</a:t>
            </a:r>
          </a:p>
          <a:p>
            <a:pPr lvl="1"/>
            <a:r>
              <a:rPr lang="en-US" sz="3200" smtClean="0"/>
              <a:t>Communication methods</a:t>
            </a:r>
          </a:p>
          <a:p>
            <a:pPr lvl="1"/>
            <a:r>
              <a:rPr lang="en-US" sz="3200" smtClean="0"/>
              <a:t>Cultural restrictions</a:t>
            </a:r>
          </a:p>
          <a:p>
            <a:pPr lvl="1"/>
            <a:r>
              <a:rPr lang="en-US" sz="3200" smtClean="0"/>
              <a:t>Social networks</a:t>
            </a:r>
          </a:p>
          <a:p>
            <a:pPr lvl="1"/>
            <a:r>
              <a:rPr lang="en-US" sz="3200" smtClean="0"/>
              <a:t>Nutritional status</a:t>
            </a:r>
          </a:p>
          <a:p>
            <a:pPr lvl="1"/>
            <a:r>
              <a:rPr lang="en-US" sz="3200" smtClean="0"/>
              <a:t>Religion</a:t>
            </a:r>
          </a:p>
          <a:p>
            <a:pPr lvl="1"/>
            <a:r>
              <a:rPr lang="en-US" sz="3200" smtClean="0"/>
              <a:t>Values &amp; beliefs</a:t>
            </a:r>
          </a:p>
          <a:p>
            <a:endParaRPr lang="en-US" sz="3200" smtClean="0"/>
          </a:p>
        </p:txBody>
      </p:sp>
    </p:spTree>
    <p:extLst>
      <p:ext uri="{BB962C8B-B14F-4D97-AF65-F5344CB8AC3E}">
        <p14:creationId xmlns:p14="http://schemas.microsoft.com/office/powerpoint/2010/main" val="4152743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8229600" cy="792162"/>
          </a:xfrm>
        </p:spPr>
        <p:txBody>
          <a:bodyPr/>
          <a:lstStyle/>
          <a:p>
            <a:r>
              <a:rPr lang="en-US" dirty="0" smtClean="0"/>
              <a:t>Cultural Sensitivity</a:t>
            </a:r>
          </a:p>
        </p:txBody>
      </p:sp>
      <p:sp>
        <p:nvSpPr>
          <p:cNvPr id="41987" name="Content Placeholder 2"/>
          <p:cNvSpPr>
            <a:spLocks noGrp="1"/>
          </p:cNvSpPr>
          <p:nvPr>
            <p:ph sz="half" idx="1"/>
          </p:nvPr>
        </p:nvSpPr>
        <p:spPr>
          <a:xfrm>
            <a:off x="0" y="1371600"/>
            <a:ext cx="4495800" cy="4754563"/>
          </a:xfrm>
        </p:spPr>
        <p:txBody>
          <a:bodyPr>
            <a:normAutofit lnSpcReduction="10000"/>
          </a:bodyPr>
          <a:lstStyle/>
          <a:p>
            <a:r>
              <a:rPr lang="en-US" sz="3200" dirty="0" smtClean="0"/>
              <a:t>Ethnic norms influence</a:t>
            </a:r>
          </a:p>
          <a:p>
            <a:pPr lvl="1"/>
            <a:r>
              <a:rPr lang="en-US" sz="3200" dirty="0" smtClean="0"/>
              <a:t>Diet ( no porcine or bovine products)</a:t>
            </a:r>
          </a:p>
          <a:p>
            <a:pPr lvl="1"/>
            <a:r>
              <a:rPr lang="en-US" sz="3200" dirty="0" smtClean="0"/>
              <a:t>Responses to pain</a:t>
            </a:r>
          </a:p>
          <a:p>
            <a:pPr lvl="1"/>
            <a:r>
              <a:rPr lang="en-US" sz="3200" dirty="0" smtClean="0"/>
              <a:t>Compliance with self care activities &amp; medical treatments</a:t>
            </a:r>
          </a:p>
          <a:p>
            <a:pPr lvl="1"/>
            <a:r>
              <a:rPr lang="en-US" sz="3200" dirty="0" smtClean="0"/>
              <a:t>Trust in health care providers</a:t>
            </a:r>
          </a:p>
        </p:txBody>
      </p:sp>
      <p:sp>
        <p:nvSpPr>
          <p:cNvPr id="41988" name="Content Placeholder 3"/>
          <p:cNvSpPr>
            <a:spLocks noGrp="1"/>
          </p:cNvSpPr>
          <p:nvPr>
            <p:ph sz="half" idx="2"/>
          </p:nvPr>
        </p:nvSpPr>
        <p:spPr>
          <a:xfrm>
            <a:off x="4648200" y="1295400"/>
            <a:ext cx="4038600" cy="4830763"/>
          </a:xfrm>
        </p:spPr>
        <p:txBody>
          <a:bodyPr>
            <a:normAutofit lnSpcReduction="10000"/>
          </a:bodyPr>
          <a:lstStyle/>
          <a:p>
            <a:r>
              <a:rPr lang="en-US" sz="3200" dirty="0" smtClean="0"/>
              <a:t>Cultural Considerations</a:t>
            </a:r>
          </a:p>
          <a:p>
            <a:pPr lvl="1"/>
            <a:r>
              <a:rPr lang="en-US" sz="3200" dirty="0" smtClean="0"/>
              <a:t>Assault &amp; Battery</a:t>
            </a:r>
          </a:p>
          <a:p>
            <a:pPr lvl="1"/>
            <a:r>
              <a:rPr lang="en-US" sz="3200" dirty="0" smtClean="0"/>
              <a:t>Respect patient’s cultural values &amp; beliefs regarding touching</a:t>
            </a:r>
          </a:p>
          <a:p>
            <a:pPr lvl="1"/>
            <a:endParaRPr lang="en-US" dirty="0" smtClean="0"/>
          </a:p>
        </p:txBody>
      </p:sp>
    </p:spTree>
    <p:extLst>
      <p:ext uri="{BB962C8B-B14F-4D97-AF65-F5344CB8AC3E}">
        <p14:creationId xmlns:p14="http://schemas.microsoft.com/office/powerpoint/2010/main" val="539100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411162"/>
          </a:xfrm>
        </p:spPr>
        <p:txBody>
          <a:bodyPr>
            <a:normAutofit fontScale="90000"/>
          </a:bodyPr>
          <a:lstStyle/>
          <a:p>
            <a:pPr eaLnBrk="1" hangingPunct="1"/>
            <a:r>
              <a:rPr lang="en-US" b="1" dirty="0" smtClean="0"/>
              <a:t>Cultural awareness of  touch</a:t>
            </a:r>
          </a:p>
        </p:txBody>
      </p:sp>
      <p:sp>
        <p:nvSpPr>
          <p:cNvPr id="43011" name="Content Placeholder 2"/>
          <p:cNvSpPr>
            <a:spLocks noGrp="1"/>
          </p:cNvSpPr>
          <p:nvPr>
            <p:ph sz="half" idx="1"/>
          </p:nvPr>
        </p:nvSpPr>
        <p:spPr>
          <a:xfrm>
            <a:off x="5862" y="685800"/>
            <a:ext cx="4724400" cy="6096000"/>
          </a:xfrm>
        </p:spPr>
        <p:txBody>
          <a:bodyPr>
            <a:noAutofit/>
          </a:bodyPr>
          <a:lstStyle/>
          <a:p>
            <a:pPr eaLnBrk="1" hangingPunct="1"/>
            <a:r>
              <a:rPr lang="en-US" sz="2400" u="sng" dirty="0" smtClean="0"/>
              <a:t>Hispanics</a:t>
            </a:r>
          </a:p>
          <a:p>
            <a:pPr lvl="1" eaLnBrk="1" hangingPunct="1"/>
            <a:r>
              <a:rPr lang="en-US" sz="2200" dirty="0" smtClean="0"/>
              <a:t>Highly tactile-may embrace &amp; shake hands</a:t>
            </a:r>
          </a:p>
          <a:p>
            <a:pPr lvl="1" eaLnBrk="1" hangingPunct="1"/>
            <a:r>
              <a:rPr lang="en-US" sz="2200" dirty="0" smtClean="0"/>
              <a:t>Very modest; May request health care provider of same gender</a:t>
            </a:r>
          </a:p>
          <a:p>
            <a:pPr lvl="1" eaLnBrk="1" hangingPunct="1"/>
            <a:r>
              <a:rPr lang="en-US" sz="2200" dirty="0" smtClean="0"/>
              <a:t> Illness/pain may be seen as punishment for misdeeds</a:t>
            </a:r>
          </a:p>
          <a:p>
            <a:pPr lvl="1" eaLnBrk="1" hangingPunct="1"/>
            <a:r>
              <a:rPr lang="en-US" sz="2200" dirty="0" smtClean="0"/>
              <a:t>May use home remedies</a:t>
            </a:r>
          </a:p>
          <a:p>
            <a:pPr eaLnBrk="1" hangingPunct="1"/>
            <a:r>
              <a:rPr lang="en-US" sz="2400" u="sng" dirty="0" smtClean="0"/>
              <a:t>Asians/Pacific Islanders</a:t>
            </a:r>
          </a:p>
          <a:p>
            <a:pPr lvl="1" eaLnBrk="1" hangingPunct="1"/>
            <a:r>
              <a:rPr lang="en-US" sz="2200" dirty="0" smtClean="0"/>
              <a:t>Avoid touching  </a:t>
            </a:r>
          </a:p>
          <a:p>
            <a:pPr lvl="1" eaLnBrk="1" hangingPunct="1"/>
            <a:r>
              <a:rPr lang="en-US" sz="2200" dirty="0" smtClean="0"/>
              <a:t>Touching during an argument = loss of control (shame)</a:t>
            </a:r>
          </a:p>
          <a:p>
            <a:pPr lvl="1" eaLnBrk="1" hangingPunct="1"/>
            <a:r>
              <a:rPr lang="en-US" sz="2200" dirty="0" smtClean="0"/>
              <a:t>Oneness; Balance Yin &amp; Yang</a:t>
            </a:r>
          </a:p>
          <a:p>
            <a:pPr lvl="1" eaLnBrk="1" hangingPunct="1"/>
            <a:r>
              <a:rPr lang="en-US" sz="2200" dirty="0" smtClean="0"/>
              <a:t>5 elements; Fire, Earth, Metal, Water, Wood</a:t>
            </a:r>
          </a:p>
          <a:p>
            <a:pPr lvl="1" eaLnBrk="1" hangingPunct="1"/>
            <a:r>
              <a:rPr lang="en-US" sz="2200" dirty="0" smtClean="0"/>
              <a:t>Agrees even if do not understand</a:t>
            </a:r>
          </a:p>
        </p:txBody>
      </p:sp>
      <p:sp>
        <p:nvSpPr>
          <p:cNvPr id="2" name="Content Placeholder 1"/>
          <p:cNvSpPr>
            <a:spLocks noGrp="1"/>
          </p:cNvSpPr>
          <p:nvPr>
            <p:ph sz="half" idx="2"/>
          </p:nvPr>
        </p:nvSpPr>
        <p:spPr>
          <a:xfrm>
            <a:off x="4648200" y="838200"/>
            <a:ext cx="4343400" cy="5715000"/>
          </a:xfrm>
        </p:spPr>
        <p:txBody>
          <a:bodyPr>
            <a:normAutofit fontScale="77500" lnSpcReduction="20000"/>
          </a:bodyPr>
          <a:lstStyle/>
          <a:p>
            <a:pPr eaLnBrk="1" hangingPunct="1"/>
            <a:r>
              <a:rPr lang="en-US" u="sng" dirty="0"/>
              <a:t>African Americans</a:t>
            </a:r>
          </a:p>
          <a:p>
            <a:pPr lvl="1" eaLnBrk="1" hangingPunct="1"/>
            <a:r>
              <a:rPr lang="en-US" sz="2800" dirty="0"/>
              <a:t>May not like to be touched without permission</a:t>
            </a:r>
          </a:p>
          <a:p>
            <a:pPr lvl="1" eaLnBrk="1" hangingPunct="1"/>
            <a:r>
              <a:rPr lang="en-US" sz="2800" dirty="0"/>
              <a:t>May exercise level of distrust initially </a:t>
            </a:r>
          </a:p>
          <a:p>
            <a:pPr lvl="1" eaLnBrk="1" hangingPunct="1"/>
            <a:r>
              <a:rPr lang="en-US" sz="2800" dirty="0"/>
              <a:t>Touching another’s hair may be viewed as offensive</a:t>
            </a:r>
          </a:p>
          <a:p>
            <a:pPr eaLnBrk="1" hangingPunct="1"/>
            <a:r>
              <a:rPr lang="en-US" u="sng" dirty="0" smtClean="0"/>
              <a:t>Native Americans</a:t>
            </a:r>
            <a:endParaRPr lang="en-US" u="sng" dirty="0"/>
          </a:p>
          <a:p>
            <a:pPr lvl="1" eaLnBrk="1" hangingPunct="1"/>
            <a:r>
              <a:rPr lang="en-US" sz="2800" dirty="0"/>
              <a:t>May not like to be touched without permission (touch of  dead baby </a:t>
            </a:r>
            <a:r>
              <a:rPr lang="en-US" sz="2800" dirty="0" smtClean="0"/>
              <a:t>prohibited)</a:t>
            </a:r>
            <a:endParaRPr lang="en-US" sz="2800" dirty="0"/>
          </a:p>
          <a:p>
            <a:pPr lvl="1" eaLnBrk="1" hangingPunct="1"/>
            <a:r>
              <a:rPr lang="en-US" sz="2800" dirty="0"/>
              <a:t>Nonverbal communication is </a:t>
            </a:r>
            <a:r>
              <a:rPr lang="en-US" sz="2800" dirty="0" smtClean="0"/>
              <a:t>important; Shake </a:t>
            </a:r>
            <a:r>
              <a:rPr lang="en-US" sz="2800" dirty="0"/>
              <a:t>hands </a:t>
            </a:r>
            <a:r>
              <a:rPr lang="en-US" sz="2800" dirty="0" smtClean="0"/>
              <a:t>lightly</a:t>
            </a:r>
          </a:p>
          <a:p>
            <a:pPr lvl="1" eaLnBrk="1" hangingPunct="1"/>
            <a:r>
              <a:rPr lang="en-US" sz="2800" dirty="0" smtClean="0"/>
              <a:t>Illness disruption of balance</a:t>
            </a:r>
          </a:p>
          <a:p>
            <a:pPr lvl="1" eaLnBrk="1" hangingPunct="1"/>
            <a:r>
              <a:rPr lang="en-US" sz="2800" dirty="0" smtClean="0"/>
              <a:t>Respect for elders; strong sense of family</a:t>
            </a:r>
            <a:endParaRPr lang="en-US" sz="2800" dirty="0"/>
          </a:p>
          <a:p>
            <a:endParaRPr lang="en-US" dirty="0"/>
          </a:p>
        </p:txBody>
      </p:sp>
    </p:spTree>
    <p:extLst>
      <p:ext uri="{BB962C8B-B14F-4D97-AF65-F5344CB8AC3E}">
        <p14:creationId xmlns:p14="http://schemas.microsoft.com/office/powerpoint/2010/main" val="2456080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1401762"/>
          </a:xfrm>
        </p:spPr>
        <p:txBody>
          <a:bodyPr>
            <a:normAutofit fontScale="90000"/>
          </a:bodyPr>
          <a:lstStyle/>
          <a:p>
            <a:r>
              <a:rPr lang="en-US" dirty="0" smtClean="0"/>
              <a:t>Preoperative Nursing Assessment components</a:t>
            </a:r>
          </a:p>
        </p:txBody>
      </p:sp>
      <p:sp>
        <p:nvSpPr>
          <p:cNvPr id="35843" name="Content Placeholder 2"/>
          <p:cNvSpPr>
            <a:spLocks noGrp="1"/>
          </p:cNvSpPr>
          <p:nvPr>
            <p:ph idx="1"/>
          </p:nvPr>
        </p:nvSpPr>
        <p:spPr/>
        <p:txBody>
          <a:bodyPr/>
          <a:lstStyle/>
          <a:p>
            <a:r>
              <a:rPr lang="en-US" dirty="0" smtClean="0"/>
              <a:t>Patient questionnaires</a:t>
            </a:r>
          </a:p>
          <a:p>
            <a:r>
              <a:rPr lang="en-US" dirty="0" smtClean="0"/>
              <a:t>Individual interviews</a:t>
            </a:r>
          </a:p>
          <a:p>
            <a:r>
              <a:rPr lang="en-US" dirty="0" smtClean="0"/>
              <a:t>History &amp; Physical</a:t>
            </a:r>
          </a:p>
          <a:p>
            <a:r>
              <a:rPr lang="en-US" dirty="0" smtClean="0"/>
              <a:t>Testing</a:t>
            </a:r>
          </a:p>
          <a:p>
            <a:r>
              <a:rPr lang="en-US" dirty="0" smtClean="0"/>
              <a:t>Teaching/Education</a:t>
            </a:r>
          </a:p>
          <a:p>
            <a:r>
              <a:rPr lang="en-US" dirty="0" smtClean="0"/>
              <a:t>Evaluation</a:t>
            </a:r>
          </a:p>
        </p:txBody>
      </p:sp>
    </p:spTree>
    <p:extLst>
      <p:ext uri="{BB962C8B-B14F-4D97-AF65-F5344CB8AC3E}">
        <p14:creationId xmlns:p14="http://schemas.microsoft.com/office/powerpoint/2010/main" val="40953065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8229600" cy="639762"/>
          </a:xfrm>
        </p:spPr>
        <p:txBody>
          <a:bodyPr rtlCol="0">
            <a:normAutofit fontScale="90000"/>
          </a:bodyPr>
          <a:lstStyle/>
          <a:p>
            <a:pPr eaLnBrk="1" fontAlgn="auto" hangingPunct="1">
              <a:spcAft>
                <a:spcPts val="0"/>
              </a:spcAft>
              <a:defRPr/>
            </a:pPr>
            <a:r>
              <a:rPr lang="en-US" dirty="0" smtClean="0"/>
              <a:t> </a:t>
            </a:r>
            <a:r>
              <a:rPr lang="en-US" b="1" dirty="0" err="1" smtClean="0"/>
              <a:t>Transcultural</a:t>
            </a:r>
            <a:r>
              <a:rPr lang="en-US" b="1" dirty="0" smtClean="0"/>
              <a:t> Nursing  Approaches</a:t>
            </a:r>
          </a:p>
        </p:txBody>
      </p:sp>
      <p:sp>
        <p:nvSpPr>
          <p:cNvPr id="53251" name="Content Placeholder 2"/>
          <p:cNvSpPr>
            <a:spLocks noGrp="1"/>
          </p:cNvSpPr>
          <p:nvPr>
            <p:ph idx="1"/>
          </p:nvPr>
        </p:nvSpPr>
        <p:spPr>
          <a:xfrm>
            <a:off x="0" y="1143000"/>
            <a:ext cx="9144000" cy="5715000"/>
          </a:xfrm>
        </p:spPr>
        <p:txBody>
          <a:bodyPr rtlCol="0">
            <a:normAutofit fontScale="92500" lnSpcReduction="10000"/>
          </a:bodyPr>
          <a:lstStyle/>
          <a:p>
            <a:pPr eaLnBrk="1" fontAlgn="auto" hangingPunct="1">
              <a:spcAft>
                <a:spcPts val="0"/>
              </a:spcAft>
              <a:defRPr/>
            </a:pPr>
            <a:r>
              <a:rPr lang="en-US" dirty="0" smtClean="0"/>
              <a:t> Use a caring tone of voice &amp; facial expressions to help 	alleviate pt’s fears and anxieties</a:t>
            </a:r>
          </a:p>
          <a:p>
            <a:pPr eaLnBrk="1" fontAlgn="auto" hangingPunct="1">
              <a:spcAft>
                <a:spcPts val="0"/>
              </a:spcAft>
              <a:defRPr/>
            </a:pPr>
            <a:r>
              <a:rPr lang="en-US" dirty="0" smtClean="0"/>
              <a:t>Speak slowly &amp; distinctly, but Not loudly</a:t>
            </a:r>
          </a:p>
          <a:p>
            <a:pPr eaLnBrk="1" fontAlgn="auto" hangingPunct="1">
              <a:spcAft>
                <a:spcPts val="0"/>
              </a:spcAft>
              <a:defRPr/>
            </a:pPr>
            <a:r>
              <a:rPr lang="en-US" dirty="0" smtClean="0"/>
              <a:t>Use gestures, pictures and play acting to help pt. 	understand</a:t>
            </a:r>
          </a:p>
          <a:p>
            <a:pPr eaLnBrk="1" fontAlgn="auto" hangingPunct="1">
              <a:spcAft>
                <a:spcPts val="0"/>
              </a:spcAft>
              <a:defRPr/>
            </a:pPr>
            <a:r>
              <a:rPr lang="en-US" dirty="0" smtClean="0"/>
              <a:t>Repeat the message in different ways if necessary</a:t>
            </a:r>
          </a:p>
          <a:p>
            <a:pPr eaLnBrk="1" fontAlgn="auto" hangingPunct="1">
              <a:spcAft>
                <a:spcPts val="0"/>
              </a:spcAft>
              <a:defRPr/>
            </a:pPr>
            <a:r>
              <a:rPr lang="en-US" dirty="0" smtClean="0"/>
              <a:t>Be alert to and use words the patient seems to 	understand</a:t>
            </a:r>
          </a:p>
          <a:p>
            <a:pPr eaLnBrk="1" fontAlgn="auto" hangingPunct="1">
              <a:spcAft>
                <a:spcPts val="0"/>
              </a:spcAft>
              <a:defRPr/>
            </a:pPr>
            <a:r>
              <a:rPr lang="en-US" dirty="0" smtClean="0"/>
              <a:t>Keep messages simple</a:t>
            </a:r>
          </a:p>
          <a:p>
            <a:pPr eaLnBrk="1" fontAlgn="auto" hangingPunct="1">
              <a:spcAft>
                <a:spcPts val="0"/>
              </a:spcAft>
              <a:defRPr/>
            </a:pPr>
            <a:r>
              <a:rPr lang="en-US" dirty="0" smtClean="0"/>
              <a:t>Avoid jargon</a:t>
            </a:r>
          </a:p>
          <a:p>
            <a:pPr eaLnBrk="1" fontAlgn="auto" hangingPunct="1">
              <a:spcAft>
                <a:spcPts val="0"/>
              </a:spcAft>
              <a:defRPr/>
            </a:pPr>
            <a:r>
              <a:rPr lang="en-US" dirty="0" smtClean="0"/>
              <a:t>Use an appropriate language dictionary</a:t>
            </a:r>
          </a:p>
        </p:txBody>
      </p:sp>
    </p:spTree>
    <p:extLst>
      <p:ext uri="{BB962C8B-B14F-4D97-AF65-F5344CB8AC3E}">
        <p14:creationId xmlns:p14="http://schemas.microsoft.com/office/powerpoint/2010/main" val="792511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10000" y="318135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solidFill>
                  <a:srgbClr val="FFFF00"/>
                </a:solidFill>
              </a:rPr>
              <a:t>=</a:t>
            </a:r>
          </a:p>
        </p:txBody>
      </p:sp>
      <p:sp>
        <p:nvSpPr>
          <p:cNvPr id="87043" name="Rectangle 3"/>
          <p:cNvSpPr>
            <a:spLocks noGrp="1" noChangeArrowheads="1"/>
          </p:cNvSpPr>
          <p:nvPr>
            <p:ph type="ctrTitle" idx="4294967295"/>
          </p:nvPr>
        </p:nvSpPr>
        <p:spPr>
          <a:xfrm>
            <a:off x="0" y="457200"/>
            <a:ext cx="8763000" cy="6019800"/>
          </a:xfrm>
        </p:spPr>
        <p:txBody>
          <a:bodyPr/>
          <a:lstStyle/>
          <a:p>
            <a:pPr eaLnBrk="1" hangingPunct="1"/>
            <a:r>
              <a:rPr lang="en-US" dirty="0" smtClean="0"/>
              <a:t>To offer patients the BEST in preoperative care, nurses need to create an environment in which patients are free to identify their fears and anxieties</a:t>
            </a:r>
            <a:br>
              <a:rPr lang="en-US" dirty="0" smtClean="0"/>
            </a:br>
            <a:endParaRPr lang="en-US" dirty="0" smtClean="0"/>
          </a:p>
        </p:txBody>
      </p:sp>
    </p:spTree>
    <p:extLst>
      <p:ext uri="{BB962C8B-B14F-4D97-AF65-F5344CB8AC3E}">
        <p14:creationId xmlns:p14="http://schemas.microsoft.com/office/powerpoint/2010/main" val="1995803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idx="4294967295"/>
          </p:nvPr>
        </p:nvSpPr>
        <p:spPr>
          <a:xfrm>
            <a:off x="0" y="1752600"/>
            <a:ext cx="8991600" cy="4419600"/>
          </a:xfrm>
        </p:spPr>
        <p:txBody>
          <a:bodyPr/>
          <a:lstStyle/>
          <a:p>
            <a:pPr eaLnBrk="1" hangingPunct="1"/>
            <a:r>
              <a:rPr lang="en-US" sz="4100" dirty="0" smtClean="0"/>
              <a:t>Hurried environment leaves patients feeling confused and rushed through the system jeopardizing the essence of patient focused preoperative care</a:t>
            </a:r>
          </a:p>
        </p:txBody>
      </p:sp>
    </p:spTree>
    <p:extLst>
      <p:ext uri="{BB962C8B-B14F-4D97-AF65-F5344CB8AC3E}">
        <p14:creationId xmlns:p14="http://schemas.microsoft.com/office/powerpoint/2010/main" val="3491184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t>Preoperative Education benefit for nurses and institution</a:t>
            </a:r>
          </a:p>
        </p:txBody>
      </p:sp>
      <p:sp>
        <p:nvSpPr>
          <p:cNvPr id="45059" name="Rectangle 3"/>
          <p:cNvSpPr>
            <a:spLocks noGrp="1" noChangeArrowheads="1"/>
          </p:cNvSpPr>
          <p:nvPr>
            <p:ph idx="1"/>
          </p:nvPr>
        </p:nvSpPr>
        <p:spPr/>
        <p:txBody>
          <a:bodyPr/>
          <a:lstStyle/>
          <a:p>
            <a:pPr eaLnBrk="1" hangingPunct="1"/>
            <a:r>
              <a:rPr lang="en-US" smtClean="0"/>
              <a:t>Prepared patient</a:t>
            </a:r>
          </a:p>
          <a:p>
            <a:pPr eaLnBrk="1" hangingPunct="1"/>
            <a:r>
              <a:rPr lang="en-US" smtClean="0"/>
              <a:t>Increased job satisfaction</a:t>
            </a:r>
          </a:p>
          <a:p>
            <a:pPr eaLnBrk="1" hangingPunct="1"/>
            <a:r>
              <a:rPr lang="en-US" smtClean="0"/>
              <a:t>Reduced potential for litigation</a:t>
            </a:r>
          </a:p>
          <a:p>
            <a:pPr eaLnBrk="1" hangingPunct="1"/>
            <a:r>
              <a:rPr lang="en-US" smtClean="0"/>
              <a:t>Decreased complaints about care</a:t>
            </a:r>
          </a:p>
          <a:p>
            <a:pPr eaLnBrk="1" hangingPunct="1"/>
            <a:r>
              <a:rPr lang="en-US" smtClean="0"/>
              <a:t>Decreased Length of Stay</a:t>
            </a:r>
          </a:p>
          <a:p>
            <a:pPr eaLnBrk="1" hangingPunct="1"/>
            <a:r>
              <a:rPr lang="en-US" smtClean="0"/>
              <a:t>Compliance with TJC requirements</a:t>
            </a:r>
          </a:p>
        </p:txBody>
      </p:sp>
    </p:spTree>
    <p:extLst>
      <p:ext uri="{BB962C8B-B14F-4D97-AF65-F5344CB8AC3E}">
        <p14:creationId xmlns:p14="http://schemas.microsoft.com/office/powerpoint/2010/main" val="276969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Learner Characteristics</a:t>
            </a:r>
          </a:p>
        </p:txBody>
      </p:sp>
      <p:sp>
        <p:nvSpPr>
          <p:cNvPr id="46083" name="Rectangle 3"/>
          <p:cNvSpPr>
            <a:spLocks noGrp="1" noChangeArrowheads="1"/>
          </p:cNvSpPr>
          <p:nvPr>
            <p:ph idx="1"/>
          </p:nvPr>
        </p:nvSpPr>
        <p:spPr/>
        <p:txBody>
          <a:bodyPr/>
          <a:lstStyle/>
          <a:p>
            <a:pPr marL="609600" indent="-609600" eaLnBrk="1" hangingPunct="1"/>
            <a:r>
              <a:rPr lang="en-US" smtClean="0"/>
              <a:t>Language</a:t>
            </a:r>
          </a:p>
          <a:p>
            <a:pPr marL="609600" indent="-609600" eaLnBrk="1" hangingPunct="1"/>
            <a:r>
              <a:rPr lang="en-US" smtClean="0"/>
              <a:t>Special needs</a:t>
            </a:r>
          </a:p>
          <a:p>
            <a:pPr marL="609600" indent="-609600" eaLnBrk="1" hangingPunct="1"/>
            <a:r>
              <a:rPr lang="en-US" smtClean="0"/>
              <a:t>Age</a:t>
            </a:r>
            <a:endParaRPr lang="en-US" i="1" smtClean="0"/>
          </a:p>
          <a:p>
            <a:pPr marL="609600" indent="-609600" eaLnBrk="1" hangingPunct="1"/>
            <a:r>
              <a:rPr lang="en-US" smtClean="0"/>
              <a:t>Pediatric: developmental stage</a:t>
            </a:r>
          </a:p>
          <a:p>
            <a:pPr marL="609600" indent="-609600" eaLnBrk="1" hangingPunct="1"/>
            <a:r>
              <a:rPr lang="en-US" smtClean="0"/>
              <a:t>Geriatric: age related challenges</a:t>
            </a:r>
          </a:p>
        </p:txBody>
      </p:sp>
    </p:spTree>
    <p:extLst>
      <p:ext uri="{BB962C8B-B14F-4D97-AF65-F5344CB8AC3E}">
        <p14:creationId xmlns:p14="http://schemas.microsoft.com/office/powerpoint/2010/main" val="1473935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Learner Characteristics</a:t>
            </a:r>
          </a:p>
        </p:txBody>
      </p:sp>
      <p:sp>
        <p:nvSpPr>
          <p:cNvPr id="47107" name="Rectangle 3"/>
          <p:cNvSpPr>
            <a:spLocks noGrp="1" noChangeArrowheads="1"/>
          </p:cNvSpPr>
          <p:nvPr>
            <p:ph idx="1"/>
          </p:nvPr>
        </p:nvSpPr>
        <p:spPr>
          <a:xfrm>
            <a:off x="457200" y="1295400"/>
            <a:ext cx="8229600" cy="4830763"/>
          </a:xfrm>
        </p:spPr>
        <p:txBody>
          <a:bodyPr>
            <a:normAutofit fontScale="92500" lnSpcReduction="10000"/>
          </a:bodyPr>
          <a:lstStyle/>
          <a:p>
            <a:pPr marL="609600" indent="-609600" eaLnBrk="1" hangingPunct="1">
              <a:lnSpc>
                <a:spcPct val="90000"/>
              </a:lnSpc>
            </a:pPr>
            <a:r>
              <a:rPr lang="en-US" dirty="0" smtClean="0"/>
              <a:t>Demographics</a:t>
            </a:r>
          </a:p>
          <a:p>
            <a:pPr marL="609600" indent="-609600" eaLnBrk="1" hangingPunct="1">
              <a:lnSpc>
                <a:spcPct val="90000"/>
              </a:lnSpc>
            </a:pPr>
            <a:r>
              <a:rPr lang="en-US" dirty="0" smtClean="0"/>
              <a:t>Primary language</a:t>
            </a:r>
          </a:p>
          <a:p>
            <a:pPr marL="609600" indent="-609600" eaLnBrk="1" hangingPunct="1">
              <a:lnSpc>
                <a:spcPct val="90000"/>
              </a:lnSpc>
            </a:pPr>
            <a:r>
              <a:rPr lang="en-US" dirty="0" smtClean="0"/>
              <a:t>Special learning considerations</a:t>
            </a:r>
          </a:p>
          <a:p>
            <a:pPr marL="990600" lvl="1" indent="-533400" eaLnBrk="1" hangingPunct="1">
              <a:lnSpc>
                <a:spcPct val="90000"/>
              </a:lnSpc>
            </a:pPr>
            <a:r>
              <a:rPr lang="en-US" sz="3200" dirty="0" smtClean="0"/>
              <a:t>Reading level</a:t>
            </a:r>
          </a:p>
          <a:p>
            <a:pPr marL="990600" lvl="1" indent="-533400" eaLnBrk="1" hangingPunct="1">
              <a:lnSpc>
                <a:spcPct val="90000"/>
              </a:lnSpc>
            </a:pPr>
            <a:r>
              <a:rPr lang="en-US" sz="3200" dirty="0" smtClean="0"/>
              <a:t>Sensory limitations</a:t>
            </a:r>
          </a:p>
          <a:p>
            <a:pPr marL="990600" lvl="1" indent="-533400" eaLnBrk="1" hangingPunct="1">
              <a:lnSpc>
                <a:spcPct val="90000"/>
              </a:lnSpc>
            </a:pPr>
            <a:r>
              <a:rPr lang="en-US" sz="3200" dirty="0" smtClean="0"/>
              <a:t>Preferred level of learning</a:t>
            </a:r>
          </a:p>
          <a:p>
            <a:pPr marL="990600" lvl="1" indent="-533400" eaLnBrk="1" hangingPunct="1">
              <a:lnSpc>
                <a:spcPct val="90000"/>
              </a:lnSpc>
            </a:pPr>
            <a:r>
              <a:rPr lang="en-US" sz="3200" dirty="0" smtClean="0"/>
              <a:t>Physical condition</a:t>
            </a:r>
          </a:p>
          <a:p>
            <a:pPr marL="609600" indent="-609600" eaLnBrk="1" hangingPunct="1">
              <a:lnSpc>
                <a:spcPct val="90000"/>
              </a:lnSpc>
            </a:pPr>
            <a:r>
              <a:rPr lang="en-US" dirty="0" smtClean="0"/>
              <a:t>Developmental level</a:t>
            </a:r>
          </a:p>
          <a:p>
            <a:pPr marL="990600" lvl="1" indent="-533400" eaLnBrk="1" hangingPunct="1">
              <a:lnSpc>
                <a:spcPct val="90000"/>
              </a:lnSpc>
            </a:pPr>
            <a:r>
              <a:rPr lang="en-US" sz="3200" dirty="0" smtClean="0"/>
              <a:t>Mental, emotional, educational limitations</a:t>
            </a:r>
          </a:p>
          <a:p>
            <a:pPr marL="990600" lvl="1" indent="-533400" eaLnBrk="1" hangingPunct="1">
              <a:lnSpc>
                <a:spcPct val="90000"/>
              </a:lnSpc>
            </a:pPr>
            <a:r>
              <a:rPr lang="en-US" sz="3200" dirty="0" smtClean="0"/>
              <a:t>Motivation &amp; attitude</a:t>
            </a:r>
          </a:p>
        </p:txBody>
      </p:sp>
    </p:spTree>
    <p:extLst>
      <p:ext uri="{BB962C8B-B14F-4D97-AF65-F5344CB8AC3E}">
        <p14:creationId xmlns:p14="http://schemas.microsoft.com/office/powerpoint/2010/main" val="2195567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Principles of Adult Learning </a:t>
            </a:r>
          </a:p>
        </p:txBody>
      </p:sp>
      <p:sp>
        <p:nvSpPr>
          <p:cNvPr id="48131" name="Rectangle 3"/>
          <p:cNvSpPr>
            <a:spLocks noGrp="1" noChangeArrowheads="1"/>
          </p:cNvSpPr>
          <p:nvPr>
            <p:ph idx="1"/>
          </p:nvPr>
        </p:nvSpPr>
        <p:spPr/>
        <p:txBody>
          <a:bodyPr/>
          <a:lstStyle/>
          <a:p>
            <a:pPr marL="609600" indent="-609600" eaLnBrk="1" hangingPunct="1"/>
            <a:r>
              <a:rPr lang="en-US" smtClean="0"/>
              <a:t>Knowles: Focus on facilitating the acquisition of the content by the learner not just on transmitting the content.</a:t>
            </a:r>
          </a:p>
          <a:p>
            <a:pPr marL="609600" indent="-609600" eaLnBrk="1" hangingPunct="1"/>
            <a:r>
              <a:rPr lang="en-US" smtClean="0"/>
              <a:t>Adult Learner Characteristics</a:t>
            </a:r>
          </a:p>
          <a:p>
            <a:pPr marL="990600" lvl="1" indent="-533400" eaLnBrk="1" hangingPunct="1"/>
            <a:r>
              <a:rPr lang="en-US" smtClean="0"/>
              <a:t>Internal motivation</a:t>
            </a:r>
          </a:p>
          <a:p>
            <a:pPr marL="990600" lvl="1" indent="-533400" eaLnBrk="1" hangingPunct="1"/>
            <a:r>
              <a:rPr lang="en-US" smtClean="0"/>
              <a:t>Self-directed</a:t>
            </a:r>
          </a:p>
          <a:p>
            <a:pPr marL="990600" lvl="1" indent="-533400" eaLnBrk="1" hangingPunct="1"/>
            <a:r>
              <a:rPr lang="en-US" smtClean="0"/>
              <a:t>Role of experience as a learning resource</a:t>
            </a:r>
          </a:p>
          <a:p>
            <a:pPr marL="990600" lvl="1" indent="-533400" eaLnBrk="1" hangingPunct="1"/>
            <a:r>
              <a:rPr lang="en-US" smtClean="0"/>
              <a:t>Problem centered orientation to learning</a:t>
            </a:r>
          </a:p>
        </p:txBody>
      </p:sp>
    </p:spTree>
    <p:extLst>
      <p:ext uri="{BB962C8B-B14F-4D97-AF65-F5344CB8AC3E}">
        <p14:creationId xmlns:p14="http://schemas.microsoft.com/office/powerpoint/2010/main" val="3378666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785249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Adults &amp; Child Learner</a:t>
            </a:r>
          </a:p>
        </p:txBody>
      </p:sp>
      <p:sp>
        <p:nvSpPr>
          <p:cNvPr id="50179" name="Rectangle 3"/>
          <p:cNvSpPr>
            <a:spLocks noGrp="1" noChangeArrowheads="1"/>
          </p:cNvSpPr>
          <p:nvPr>
            <p:ph idx="1"/>
          </p:nvPr>
        </p:nvSpPr>
        <p:spPr>
          <a:xfrm>
            <a:off x="457200" y="1295400"/>
            <a:ext cx="8229600" cy="5562600"/>
          </a:xfrm>
        </p:spPr>
        <p:txBody>
          <a:bodyPr/>
          <a:lstStyle/>
          <a:p>
            <a:pPr marL="609600" indent="-609600" eaLnBrk="1" hangingPunct="1">
              <a:lnSpc>
                <a:spcPct val="90000"/>
              </a:lnSpc>
            </a:pPr>
            <a:r>
              <a:rPr lang="en-US" sz="2800" b="1" u="sng" smtClean="0"/>
              <a:t>Adult</a:t>
            </a:r>
            <a:endParaRPr lang="en-US" sz="2800" b="1" smtClean="0"/>
          </a:p>
          <a:p>
            <a:pPr marL="609600" indent="-609600" eaLnBrk="1" hangingPunct="1">
              <a:lnSpc>
                <a:spcPct val="90000"/>
              </a:lnSpc>
              <a:buFontTx/>
              <a:buNone/>
            </a:pPr>
            <a:r>
              <a:rPr lang="en-US" sz="2800" smtClean="0"/>
              <a:t>	Internal motivation</a:t>
            </a:r>
          </a:p>
          <a:p>
            <a:pPr marL="609600" indent="-609600" eaLnBrk="1" hangingPunct="1">
              <a:lnSpc>
                <a:spcPct val="90000"/>
              </a:lnSpc>
              <a:buFontTx/>
              <a:buNone/>
            </a:pPr>
            <a:r>
              <a:rPr lang="en-US" sz="2800" smtClean="0"/>
              <a:t>	Self-direction</a:t>
            </a:r>
          </a:p>
          <a:p>
            <a:pPr marL="609600" indent="-609600" eaLnBrk="1" hangingPunct="1">
              <a:lnSpc>
                <a:spcPct val="90000"/>
              </a:lnSpc>
              <a:buFontTx/>
              <a:buNone/>
            </a:pPr>
            <a:r>
              <a:rPr lang="en-US" sz="2800" smtClean="0"/>
              <a:t>	Role of experience as a learning resource</a:t>
            </a:r>
          </a:p>
          <a:p>
            <a:pPr marL="609600" indent="-609600" eaLnBrk="1" hangingPunct="1">
              <a:lnSpc>
                <a:spcPct val="90000"/>
              </a:lnSpc>
              <a:buFontTx/>
              <a:buNone/>
            </a:pPr>
            <a:r>
              <a:rPr lang="en-US" sz="2800" smtClean="0"/>
              <a:t>	Difficult to accept New concepts</a:t>
            </a:r>
          </a:p>
          <a:p>
            <a:pPr marL="609600" indent="-609600" eaLnBrk="1" hangingPunct="1">
              <a:lnSpc>
                <a:spcPct val="90000"/>
              </a:lnSpc>
              <a:buFontTx/>
              <a:buNone/>
            </a:pPr>
            <a:r>
              <a:rPr lang="en-US" sz="2800" smtClean="0"/>
              <a:t>	Problem centered orientation to learning</a:t>
            </a:r>
            <a:endParaRPr lang="en-US" sz="2800" u="sng" smtClean="0"/>
          </a:p>
          <a:p>
            <a:pPr marL="609600" indent="-609600" eaLnBrk="1" hangingPunct="1">
              <a:lnSpc>
                <a:spcPct val="90000"/>
              </a:lnSpc>
            </a:pPr>
            <a:r>
              <a:rPr lang="en-US" sz="2800" b="1" u="sng" smtClean="0"/>
              <a:t>Child</a:t>
            </a:r>
            <a:endParaRPr lang="en-US" sz="2800" b="1" smtClean="0"/>
          </a:p>
          <a:p>
            <a:pPr marL="609600" indent="-609600" eaLnBrk="1" hangingPunct="1">
              <a:lnSpc>
                <a:spcPct val="90000"/>
              </a:lnSpc>
              <a:buFontTx/>
              <a:buNone/>
            </a:pPr>
            <a:r>
              <a:rPr lang="en-US" sz="2800" smtClean="0"/>
              <a:t>	Does not assume responsibility for learning 	(Dependent on adult)</a:t>
            </a:r>
          </a:p>
          <a:p>
            <a:pPr marL="609600" indent="-609600" eaLnBrk="1" hangingPunct="1">
              <a:lnSpc>
                <a:spcPct val="90000"/>
              </a:lnSpc>
              <a:buFontTx/>
              <a:buNone/>
            </a:pPr>
            <a:r>
              <a:rPr lang="en-US" sz="2800" smtClean="0"/>
              <a:t>	Less experience to rely on</a:t>
            </a:r>
          </a:p>
          <a:p>
            <a:pPr marL="609600" indent="-609600" eaLnBrk="1" hangingPunct="1">
              <a:lnSpc>
                <a:spcPct val="90000"/>
              </a:lnSpc>
              <a:buFontTx/>
              <a:buNone/>
            </a:pPr>
            <a:r>
              <a:rPr lang="en-US" sz="2800" smtClean="0"/>
              <a:t>	Open to new concepts</a:t>
            </a:r>
          </a:p>
          <a:p>
            <a:pPr marL="609600" indent="-609600" eaLnBrk="1" hangingPunct="1">
              <a:lnSpc>
                <a:spcPct val="90000"/>
              </a:lnSpc>
              <a:buFontTx/>
              <a:buNone/>
            </a:pPr>
            <a:r>
              <a:rPr lang="en-US" sz="2800" smtClean="0"/>
              <a:t>	Subject centered</a:t>
            </a:r>
          </a:p>
        </p:txBody>
      </p:sp>
    </p:spTree>
    <p:extLst>
      <p:ext uri="{BB962C8B-B14F-4D97-AF65-F5344CB8AC3E}">
        <p14:creationId xmlns:p14="http://schemas.microsoft.com/office/powerpoint/2010/main" val="11747542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62000" y="274638"/>
            <a:ext cx="4495800" cy="1143000"/>
          </a:xfrm>
        </p:spPr>
        <p:txBody>
          <a:bodyPr rtlCol="0">
            <a:normAutofit fontScale="90000"/>
          </a:bodyPr>
          <a:lstStyle/>
          <a:p>
            <a:pPr eaLnBrk="1" fontAlgn="auto" hangingPunct="1">
              <a:spcAft>
                <a:spcPts val="0"/>
              </a:spcAft>
              <a:defRPr/>
            </a:pPr>
            <a:r>
              <a:rPr lang="en-US" sz="4000" dirty="0" smtClean="0"/>
              <a:t>Trust </a:t>
            </a:r>
            <a:r>
              <a:rPr lang="en-US" sz="4000" dirty="0" err="1" smtClean="0"/>
              <a:t>vs</a:t>
            </a:r>
            <a:r>
              <a:rPr lang="en-US" sz="4000" dirty="0" smtClean="0"/>
              <a:t> Mistrust</a:t>
            </a:r>
            <a:br>
              <a:rPr lang="en-US" sz="4000" dirty="0" smtClean="0"/>
            </a:br>
            <a:r>
              <a:rPr lang="en-US" sz="4000" dirty="0" smtClean="0"/>
              <a:t>(0 – 1 year)</a:t>
            </a:r>
          </a:p>
        </p:txBody>
      </p:sp>
      <p:sp>
        <p:nvSpPr>
          <p:cNvPr id="52227" name="Rectangle 3"/>
          <p:cNvSpPr>
            <a:spLocks noGrp="1" noChangeArrowheads="1"/>
          </p:cNvSpPr>
          <p:nvPr>
            <p:ph idx="1"/>
          </p:nvPr>
        </p:nvSpPr>
        <p:spPr>
          <a:xfrm>
            <a:off x="228600" y="1600200"/>
            <a:ext cx="8686800" cy="4525963"/>
          </a:xfrm>
        </p:spPr>
        <p:txBody>
          <a:bodyPr>
            <a:normAutofit lnSpcReduction="10000"/>
          </a:bodyPr>
          <a:lstStyle/>
          <a:p>
            <a:pPr marL="609600" indent="-609600" eaLnBrk="1" hangingPunct="1"/>
            <a:r>
              <a:rPr lang="en-US" dirty="0" smtClean="0"/>
              <a:t>Consider Growth &amp; Development</a:t>
            </a:r>
          </a:p>
          <a:p>
            <a:pPr marL="609600" indent="-609600" eaLnBrk="1" hangingPunct="1"/>
            <a:r>
              <a:rPr lang="en-US" dirty="0" smtClean="0"/>
              <a:t>Anxiety &amp; stranger anxiety </a:t>
            </a:r>
            <a:r>
              <a:rPr lang="en-US" dirty="0" smtClean="0">
                <a:sym typeface="Symbol" pitchFamily="18" charset="2"/>
              </a:rPr>
              <a:t></a:t>
            </a:r>
            <a:endParaRPr lang="en-US" dirty="0" smtClean="0"/>
          </a:p>
          <a:p>
            <a:pPr marL="609600" indent="-609600" eaLnBrk="1" hangingPunct="1"/>
            <a:r>
              <a:rPr lang="en-US" dirty="0" smtClean="0"/>
              <a:t>Spend time getting acquainted</a:t>
            </a:r>
          </a:p>
          <a:p>
            <a:pPr marL="609600" indent="-609600" eaLnBrk="1" hangingPunct="1"/>
            <a:r>
              <a:rPr lang="en-US" dirty="0" smtClean="0"/>
              <a:t>Encourage use of new or familiar play objects</a:t>
            </a:r>
          </a:p>
          <a:p>
            <a:pPr marL="609600" indent="-609600" eaLnBrk="1" hangingPunct="1"/>
            <a:r>
              <a:rPr lang="en-US" dirty="0" smtClean="0"/>
              <a:t>Allow child to use transitional objects ( blanket, pacifier)</a:t>
            </a:r>
          </a:p>
          <a:p>
            <a:pPr marL="609600" indent="-609600" eaLnBrk="1" hangingPunct="1"/>
            <a:r>
              <a:rPr lang="en-US" dirty="0" smtClean="0"/>
              <a:t>Teach parents to participate in care</a:t>
            </a:r>
          </a:p>
          <a:p>
            <a:pPr marL="609600" indent="-609600" eaLnBrk="1" hangingPunct="1"/>
            <a:r>
              <a:rPr lang="en-US" dirty="0" smtClean="0"/>
              <a:t>Handle child gently &amp; speak in soft tones</a:t>
            </a:r>
          </a:p>
        </p:txBody>
      </p:sp>
    </p:spTree>
    <p:extLst>
      <p:ext uri="{BB962C8B-B14F-4D97-AF65-F5344CB8AC3E}">
        <p14:creationId xmlns:p14="http://schemas.microsoft.com/office/powerpoint/2010/main" val="146363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lIns="90488" tIns="44450" rIns="90488" bIns="44450"/>
          <a:lstStyle/>
          <a:p>
            <a:pPr eaLnBrk="1" hangingPunct="1"/>
            <a:r>
              <a:rPr lang="en-US" sz="4100" dirty="0" smtClean="0"/>
              <a:t>Pre-Procedure Assessment</a:t>
            </a:r>
          </a:p>
        </p:txBody>
      </p:sp>
      <p:sp>
        <p:nvSpPr>
          <p:cNvPr id="9219" name="Rectangle 3"/>
          <p:cNvSpPr>
            <a:spLocks noGrp="1" noChangeArrowheads="1"/>
          </p:cNvSpPr>
          <p:nvPr>
            <p:ph idx="1"/>
          </p:nvPr>
        </p:nvSpPr>
        <p:spPr>
          <a:xfrm>
            <a:off x="152400" y="1600200"/>
            <a:ext cx="8915400" cy="4525963"/>
          </a:xfrm>
        </p:spPr>
        <p:txBody>
          <a:bodyPr lIns="90488" tIns="44450" rIns="90488" bIns="44450"/>
          <a:lstStyle/>
          <a:p>
            <a:pPr eaLnBrk="1" hangingPunct="1"/>
            <a:r>
              <a:rPr lang="en-US" sz="3600" dirty="0" smtClean="0"/>
              <a:t>Pre-operative documentation of:</a:t>
            </a:r>
          </a:p>
          <a:p>
            <a:pPr eaLnBrk="1" hangingPunct="1">
              <a:buFont typeface="Arial" pitchFamily="34" charset="0"/>
              <a:buNone/>
            </a:pPr>
            <a:r>
              <a:rPr lang="en-US" sz="3600" dirty="0" smtClean="0"/>
              <a:t>		-Pre-procedure Assessment &amp; teaching</a:t>
            </a:r>
          </a:p>
          <a:p>
            <a:pPr eaLnBrk="1" hangingPunct="1">
              <a:buFont typeface="Arial" pitchFamily="34" charset="0"/>
              <a:buNone/>
            </a:pPr>
            <a:r>
              <a:rPr lang="en-US" sz="3600" dirty="0" smtClean="0"/>
              <a:t>		-History/physical</a:t>
            </a:r>
          </a:p>
          <a:p>
            <a:pPr eaLnBrk="1" hangingPunct="1">
              <a:buFont typeface="Arial" pitchFamily="34" charset="0"/>
              <a:buNone/>
            </a:pPr>
            <a:r>
              <a:rPr lang="en-US" sz="3600" dirty="0" smtClean="0"/>
              <a:t>		-Signed and witnessed consent</a:t>
            </a:r>
          </a:p>
          <a:p>
            <a:pPr eaLnBrk="1" hangingPunct="1">
              <a:buFont typeface="Arial" pitchFamily="34" charset="0"/>
              <a:buNone/>
            </a:pPr>
            <a:r>
              <a:rPr lang="en-US" sz="3600" dirty="0" smtClean="0"/>
              <a:t>			Surgical</a:t>
            </a:r>
          </a:p>
          <a:p>
            <a:pPr eaLnBrk="1" hangingPunct="1">
              <a:buFont typeface="Arial" pitchFamily="34" charset="0"/>
              <a:buNone/>
            </a:pPr>
            <a:r>
              <a:rPr lang="en-US" sz="3600" dirty="0" smtClean="0"/>
              <a:t>			Anesthesia</a:t>
            </a:r>
          </a:p>
          <a:p>
            <a:pPr eaLnBrk="1" hangingPunct="1"/>
            <a:endParaRPr lang="en-US" b="1" dirty="0" smtClean="0"/>
          </a:p>
          <a:p>
            <a:pPr eaLnBrk="1" hangingPunct="1"/>
            <a:endParaRPr lang="en-US" b="1" dirty="0" smtClean="0"/>
          </a:p>
        </p:txBody>
      </p:sp>
    </p:spTree>
    <p:extLst>
      <p:ext uri="{BB962C8B-B14F-4D97-AF65-F5344CB8AC3E}">
        <p14:creationId xmlns:p14="http://schemas.microsoft.com/office/powerpoint/2010/main" val="156768590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274638"/>
            <a:ext cx="6629400" cy="1143000"/>
          </a:xfrm>
        </p:spPr>
        <p:txBody>
          <a:bodyPr rtlCol="0">
            <a:normAutofit fontScale="90000"/>
          </a:bodyPr>
          <a:lstStyle/>
          <a:p>
            <a:pPr eaLnBrk="1" fontAlgn="auto" hangingPunct="1">
              <a:spcAft>
                <a:spcPts val="0"/>
              </a:spcAft>
              <a:defRPr/>
            </a:pPr>
            <a:r>
              <a:rPr lang="en-US" sz="4000" dirty="0" smtClean="0"/>
              <a:t>Autonomy vs. Shame &amp; Doubt</a:t>
            </a:r>
            <a:br>
              <a:rPr lang="en-US" sz="4000" dirty="0" smtClean="0"/>
            </a:br>
            <a:r>
              <a:rPr lang="en-US" sz="4000" dirty="0" smtClean="0"/>
              <a:t>(1-3 years)</a:t>
            </a:r>
          </a:p>
        </p:txBody>
      </p:sp>
      <p:sp>
        <p:nvSpPr>
          <p:cNvPr id="54275" name="Rectangle 3"/>
          <p:cNvSpPr>
            <a:spLocks noGrp="1" noChangeArrowheads="1"/>
          </p:cNvSpPr>
          <p:nvPr>
            <p:ph idx="1"/>
          </p:nvPr>
        </p:nvSpPr>
        <p:spPr>
          <a:xfrm>
            <a:off x="0" y="1600200"/>
            <a:ext cx="8915400" cy="5257800"/>
          </a:xfrm>
        </p:spPr>
        <p:txBody>
          <a:bodyPr/>
          <a:lstStyle/>
          <a:p>
            <a:pPr marL="609600" indent="-609600" eaLnBrk="1" hangingPunct="1"/>
            <a:r>
              <a:rPr lang="en-US" smtClean="0"/>
              <a:t>Children strive to maintain autonomy</a:t>
            </a:r>
          </a:p>
          <a:p>
            <a:pPr marL="609600" indent="-609600" eaLnBrk="1" hangingPunct="1"/>
            <a:r>
              <a:rPr lang="en-US" smtClean="0"/>
              <a:t>Give simple, direct and honest explanations</a:t>
            </a:r>
          </a:p>
          <a:p>
            <a:pPr marL="609600" indent="-609600" eaLnBrk="1" hangingPunct="1"/>
            <a:r>
              <a:rPr lang="en-US" smtClean="0"/>
              <a:t>Strong fear of abandonment</a:t>
            </a:r>
          </a:p>
          <a:p>
            <a:pPr marL="609600" indent="-609600" eaLnBrk="1" hangingPunct="1"/>
            <a:r>
              <a:rPr lang="en-US" smtClean="0"/>
              <a:t>Psychosocial skills are developing</a:t>
            </a:r>
          </a:p>
          <a:p>
            <a:pPr marL="609600" indent="-609600" eaLnBrk="1" hangingPunct="1"/>
            <a:r>
              <a:rPr lang="en-US" smtClean="0"/>
              <a:t>Play can be useful to </a:t>
            </a:r>
            <a:r>
              <a:rPr lang="en-US" smtClean="0">
                <a:sym typeface="Symbol" pitchFamily="18" charset="2"/>
              </a:rPr>
              <a:t></a:t>
            </a:r>
            <a:r>
              <a:rPr lang="en-US" smtClean="0"/>
              <a:t> anxiety (puppets, coloring books</a:t>
            </a:r>
          </a:p>
          <a:p>
            <a:pPr marL="609600" indent="-609600" eaLnBrk="1" hangingPunct="1"/>
            <a:r>
              <a:rPr lang="en-US" smtClean="0"/>
              <a:t>Toddlers need to play with medical equipment</a:t>
            </a:r>
          </a:p>
        </p:txBody>
      </p:sp>
    </p:spTree>
    <p:extLst>
      <p:ext uri="{BB962C8B-B14F-4D97-AF65-F5344CB8AC3E}">
        <p14:creationId xmlns:p14="http://schemas.microsoft.com/office/powerpoint/2010/main" val="2523409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t>Autonomy vs. Shame &amp; Doubt</a:t>
            </a:r>
            <a:br>
              <a:rPr lang="en-US" sz="4000" smtClean="0"/>
            </a:br>
            <a:r>
              <a:rPr lang="en-US" sz="4000" smtClean="0"/>
              <a:t>(1-3 years)</a:t>
            </a:r>
          </a:p>
        </p:txBody>
      </p:sp>
      <p:sp>
        <p:nvSpPr>
          <p:cNvPr id="55299" name="Rectangle 3"/>
          <p:cNvSpPr>
            <a:spLocks noGrp="1" noChangeArrowheads="1"/>
          </p:cNvSpPr>
          <p:nvPr>
            <p:ph idx="1"/>
          </p:nvPr>
        </p:nvSpPr>
        <p:spPr>
          <a:xfrm>
            <a:off x="152400" y="1600200"/>
            <a:ext cx="8534400" cy="4525963"/>
          </a:xfrm>
        </p:spPr>
        <p:txBody>
          <a:bodyPr>
            <a:normAutofit fontScale="92500" lnSpcReduction="10000"/>
          </a:bodyPr>
          <a:lstStyle/>
          <a:p>
            <a:pPr eaLnBrk="1" hangingPunct="1"/>
            <a:r>
              <a:rPr lang="en-US" dirty="0" smtClean="0"/>
              <a:t>Let child make appropriate choices i.e. choose 	side of body for injection</a:t>
            </a:r>
          </a:p>
          <a:p>
            <a:pPr eaLnBrk="1" hangingPunct="1"/>
            <a:r>
              <a:rPr lang="en-US" dirty="0" smtClean="0"/>
              <a:t>Explain things in brief nonthreatening terms; 	simple neutral words child understands</a:t>
            </a:r>
          </a:p>
          <a:p>
            <a:pPr eaLnBrk="1" hangingPunct="1"/>
            <a:r>
              <a:rPr lang="en-US" dirty="0" smtClean="0"/>
              <a:t>Sitting at child’s level is helpful</a:t>
            </a:r>
          </a:p>
          <a:p>
            <a:pPr eaLnBrk="1" hangingPunct="1"/>
            <a:r>
              <a:rPr lang="en-US" dirty="0" smtClean="0"/>
              <a:t>Invite parents to join in play</a:t>
            </a:r>
          </a:p>
          <a:p>
            <a:pPr eaLnBrk="1" hangingPunct="1"/>
            <a:r>
              <a:rPr lang="en-US" dirty="0" smtClean="0"/>
              <a:t>Use play therapy as an emotional outlet to test child’s sense of reality</a:t>
            </a:r>
          </a:p>
          <a:p>
            <a:pPr eaLnBrk="1" hangingPunct="1"/>
            <a:r>
              <a:rPr lang="en-US" dirty="0" smtClean="0"/>
              <a:t>Use words child understands</a:t>
            </a:r>
          </a:p>
          <a:p>
            <a:pPr eaLnBrk="1" hangingPunct="1"/>
            <a:endParaRPr lang="en-US" sz="2800" dirty="0" smtClean="0"/>
          </a:p>
        </p:txBody>
      </p:sp>
    </p:spTree>
    <p:extLst>
      <p:ext uri="{BB962C8B-B14F-4D97-AF65-F5344CB8AC3E}">
        <p14:creationId xmlns:p14="http://schemas.microsoft.com/office/powerpoint/2010/main" val="636524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28600" y="274638"/>
            <a:ext cx="6096000" cy="868362"/>
          </a:xfrm>
        </p:spPr>
        <p:txBody>
          <a:bodyPr rtlCol="0">
            <a:normAutofit/>
          </a:bodyPr>
          <a:lstStyle/>
          <a:p>
            <a:pPr algn="l" eaLnBrk="1" fontAlgn="auto" hangingPunct="1">
              <a:spcAft>
                <a:spcPts val="0"/>
              </a:spcAft>
              <a:defRPr/>
            </a:pPr>
            <a:r>
              <a:rPr lang="en-US" sz="4000" dirty="0" smtClean="0"/>
              <a:t>Initiative vs. Guilt (3-5 Years)</a:t>
            </a:r>
          </a:p>
        </p:txBody>
      </p:sp>
      <p:sp>
        <p:nvSpPr>
          <p:cNvPr id="57347" name="Rectangle 3"/>
          <p:cNvSpPr>
            <a:spLocks noGrp="1" noChangeArrowheads="1"/>
          </p:cNvSpPr>
          <p:nvPr>
            <p:ph idx="1"/>
          </p:nvPr>
        </p:nvSpPr>
        <p:spPr>
          <a:xfrm>
            <a:off x="0" y="1219200"/>
            <a:ext cx="9144000" cy="5638800"/>
          </a:xfrm>
        </p:spPr>
        <p:txBody>
          <a:bodyPr/>
          <a:lstStyle/>
          <a:p>
            <a:pPr marL="609600" indent="-609600" eaLnBrk="1" hangingPunct="1"/>
            <a:r>
              <a:rPr lang="en-US" dirty="0" smtClean="0"/>
              <a:t>Strives for sense of control, 				purpose, independence</a:t>
            </a:r>
          </a:p>
          <a:p>
            <a:pPr marL="609600" indent="-609600" eaLnBrk="1" hangingPunct="1"/>
            <a:r>
              <a:rPr lang="en-US" dirty="0" smtClean="0"/>
              <a:t>Body integrity is major issue</a:t>
            </a:r>
          </a:p>
          <a:p>
            <a:pPr marL="609600" indent="-609600" eaLnBrk="1" hangingPunct="1"/>
            <a:r>
              <a:rPr lang="en-US" dirty="0" smtClean="0"/>
              <a:t>Child may develop fear of bodily harm &amp; mutilation</a:t>
            </a:r>
          </a:p>
          <a:p>
            <a:pPr marL="609600" indent="-609600" eaLnBrk="1" hangingPunct="1"/>
            <a:r>
              <a:rPr lang="en-US" dirty="0" smtClean="0"/>
              <a:t>Imagination consumes child’s thinking</a:t>
            </a:r>
          </a:p>
          <a:p>
            <a:pPr marL="609600" indent="-609600" eaLnBrk="1" hangingPunct="1"/>
            <a:r>
              <a:rPr lang="en-US" dirty="0" smtClean="0"/>
              <a:t>Magical thinking (Assumption reality &amp; fantasy are the same;  Child can magically influence)</a:t>
            </a:r>
          </a:p>
          <a:p>
            <a:pPr marL="609600" indent="-609600" eaLnBrk="1" hangingPunct="1"/>
            <a:r>
              <a:rPr lang="en-US" dirty="0" smtClean="0"/>
              <a:t>Information must be factual, nonthreatening, direct and related in simple terms</a:t>
            </a:r>
          </a:p>
        </p:txBody>
      </p:sp>
    </p:spTree>
    <p:extLst>
      <p:ext uri="{BB962C8B-B14F-4D97-AF65-F5344CB8AC3E}">
        <p14:creationId xmlns:p14="http://schemas.microsoft.com/office/powerpoint/2010/main" val="698324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t>Initiative vs. Guilt</a:t>
            </a:r>
            <a:br>
              <a:rPr lang="en-US" sz="4000" smtClean="0"/>
            </a:br>
            <a:r>
              <a:rPr lang="en-US" sz="4000" smtClean="0"/>
              <a:t>(3-5 Years)</a:t>
            </a:r>
          </a:p>
        </p:txBody>
      </p:sp>
      <p:sp>
        <p:nvSpPr>
          <p:cNvPr id="58371" name="Rectangle 3"/>
          <p:cNvSpPr>
            <a:spLocks noGrp="1" noChangeArrowheads="1"/>
          </p:cNvSpPr>
          <p:nvPr>
            <p:ph idx="1"/>
          </p:nvPr>
        </p:nvSpPr>
        <p:spPr>
          <a:xfrm>
            <a:off x="228600" y="1752600"/>
            <a:ext cx="8534400" cy="4724400"/>
          </a:xfrm>
        </p:spPr>
        <p:txBody>
          <a:bodyPr/>
          <a:lstStyle/>
          <a:p>
            <a:pPr eaLnBrk="1" hangingPunct="1">
              <a:lnSpc>
                <a:spcPct val="90000"/>
              </a:lnSpc>
            </a:pPr>
            <a:r>
              <a:rPr lang="en-US" dirty="0" smtClean="0"/>
              <a:t>Child masters experiences through</a:t>
            </a:r>
          </a:p>
          <a:p>
            <a:pPr eaLnBrk="1" hangingPunct="1">
              <a:lnSpc>
                <a:spcPct val="90000"/>
              </a:lnSpc>
            </a:pPr>
            <a:r>
              <a:rPr lang="en-US" dirty="0" smtClean="0"/>
              <a:t>use of imagination</a:t>
            </a:r>
          </a:p>
          <a:p>
            <a:pPr eaLnBrk="1" hangingPunct="1">
              <a:lnSpc>
                <a:spcPct val="90000"/>
              </a:lnSpc>
            </a:pPr>
            <a:r>
              <a:rPr lang="en-US" dirty="0" smtClean="0"/>
              <a:t>Role modeling</a:t>
            </a:r>
          </a:p>
          <a:p>
            <a:pPr eaLnBrk="1" hangingPunct="1">
              <a:lnSpc>
                <a:spcPct val="90000"/>
              </a:lnSpc>
            </a:pPr>
            <a:r>
              <a:rPr lang="en-US" dirty="0" smtClean="0"/>
              <a:t>Opportunities to make choices</a:t>
            </a:r>
          </a:p>
          <a:p>
            <a:pPr eaLnBrk="1" hangingPunct="1">
              <a:lnSpc>
                <a:spcPct val="90000"/>
              </a:lnSpc>
            </a:pPr>
            <a:r>
              <a:rPr lang="en-US" dirty="0" smtClean="0"/>
              <a:t>Play</a:t>
            </a:r>
          </a:p>
          <a:p>
            <a:pPr eaLnBrk="1" hangingPunct="1">
              <a:lnSpc>
                <a:spcPct val="90000"/>
              </a:lnSpc>
            </a:pPr>
            <a:r>
              <a:rPr lang="en-US" dirty="0" smtClean="0"/>
              <a:t>Let child handle equipment before procedure</a:t>
            </a:r>
          </a:p>
          <a:p>
            <a:pPr eaLnBrk="1" hangingPunct="1">
              <a:lnSpc>
                <a:spcPct val="90000"/>
              </a:lnSpc>
            </a:pPr>
            <a:r>
              <a:rPr lang="en-US" dirty="0" smtClean="0"/>
              <a:t>Use dolls to show anatomic sites and procedures</a:t>
            </a:r>
          </a:p>
          <a:p>
            <a:pPr eaLnBrk="1" hangingPunct="1">
              <a:lnSpc>
                <a:spcPct val="90000"/>
              </a:lnSpc>
            </a:pPr>
            <a:endParaRPr lang="en-US" dirty="0" smtClean="0"/>
          </a:p>
        </p:txBody>
      </p:sp>
    </p:spTree>
    <p:extLst>
      <p:ext uri="{BB962C8B-B14F-4D97-AF65-F5344CB8AC3E}">
        <p14:creationId xmlns:p14="http://schemas.microsoft.com/office/powerpoint/2010/main" val="1859240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t>Industry vs. Inferiority</a:t>
            </a:r>
            <a:br>
              <a:rPr lang="en-US" sz="4000" smtClean="0"/>
            </a:br>
            <a:r>
              <a:rPr lang="en-US" sz="4000" smtClean="0"/>
              <a:t>(6-12 years)</a:t>
            </a:r>
          </a:p>
        </p:txBody>
      </p:sp>
      <p:sp>
        <p:nvSpPr>
          <p:cNvPr id="60419" name="Rectangle 3"/>
          <p:cNvSpPr>
            <a:spLocks noGrp="1" noChangeArrowheads="1"/>
          </p:cNvSpPr>
          <p:nvPr>
            <p:ph idx="1"/>
          </p:nvPr>
        </p:nvSpPr>
        <p:spPr>
          <a:xfrm>
            <a:off x="228600" y="1600200"/>
            <a:ext cx="8458200" cy="4525963"/>
          </a:xfrm>
        </p:spPr>
        <p:txBody>
          <a:bodyPr/>
          <a:lstStyle/>
          <a:p>
            <a:pPr marL="609600" indent="-609600" eaLnBrk="1" hangingPunct="1">
              <a:lnSpc>
                <a:spcPct val="90000"/>
              </a:lnSpc>
            </a:pPr>
            <a:r>
              <a:rPr lang="en-US" dirty="0" smtClean="0"/>
              <a:t>Skill acquisition characterizes this development stage</a:t>
            </a:r>
          </a:p>
          <a:p>
            <a:pPr marL="609600" indent="-609600" eaLnBrk="1" hangingPunct="1">
              <a:lnSpc>
                <a:spcPct val="90000"/>
              </a:lnSpc>
            </a:pPr>
            <a:r>
              <a:rPr lang="en-US" dirty="0" smtClean="0"/>
              <a:t>Choices -  allows child measure of control  	( walk or ride; flavored anesthesia  mask)</a:t>
            </a:r>
          </a:p>
          <a:p>
            <a:pPr marL="609600" indent="-609600" eaLnBrk="1" hangingPunct="1">
              <a:lnSpc>
                <a:spcPct val="90000"/>
              </a:lnSpc>
            </a:pPr>
            <a:r>
              <a:rPr lang="en-US" dirty="0" smtClean="0"/>
              <a:t>Thinking is concrete - children tend to be quite literal</a:t>
            </a:r>
          </a:p>
          <a:p>
            <a:pPr marL="609600" indent="-609600" eaLnBrk="1" hangingPunct="1">
              <a:lnSpc>
                <a:spcPct val="90000"/>
              </a:lnSpc>
            </a:pPr>
            <a:r>
              <a:rPr lang="en-US" dirty="0" smtClean="0"/>
              <a:t>“put to sleep” may be 				associated with pet 				euthanasia</a:t>
            </a:r>
          </a:p>
        </p:txBody>
      </p:sp>
    </p:spTree>
    <p:extLst>
      <p:ext uri="{BB962C8B-B14F-4D97-AF65-F5344CB8AC3E}">
        <p14:creationId xmlns:p14="http://schemas.microsoft.com/office/powerpoint/2010/main" val="4186019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t>Industry vs. Inferiority</a:t>
            </a:r>
            <a:br>
              <a:rPr lang="en-US" sz="4000" smtClean="0"/>
            </a:br>
            <a:r>
              <a:rPr lang="en-US" sz="4000" smtClean="0"/>
              <a:t>(6-12 years)</a:t>
            </a:r>
          </a:p>
        </p:txBody>
      </p:sp>
      <p:sp>
        <p:nvSpPr>
          <p:cNvPr id="61443" name="Rectangle 3"/>
          <p:cNvSpPr>
            <a:spLocks noGrp="1" noChangeArrowheads="1"/>
          </p:cNvSpPr>
          <p:nvPr>
            <p:ph idx="1"/>
          </p:nvPr>
        </p:nvSpPr>
        <p:spPr/>
        <p:txBody>
          <a:bodyPr/>
          <a:lstStyle/>
          <a:p>
            <a:pPr eaLnBrk="1" hangingPunct="1"/>
            <a:r>
              <a:rPr lang="en-US" dirty="0" smtClean="0"/>
              <a:t>Use body models to explain </a:t>
            </a:r>
          </a:p>
          <a:p>
            <a:pPr eaLnBrk="1" hangingPunct="1"/>
            <a:r>
              <a:rPr lang="en-US" dirty="0" smtClean="0"/>
              <a:t>Explain logically why a procedure is necessary</a:t>
            </a:r>
          </a:p>
          <a:p>
            <a:pPr eaLnBrk="1" hangingPunct="1"/>
            <a:r>
              <a:rPr lang="en-US" dirty="0" smtClean="0"/>
              <a:t>Describe sensations to anticipate</a:t>
            </a:r>
          </a:p>
          <a:p>
            <a:pPr eaLnBrk="1" hangingPunct="1"/>
            <a:r>
              <a:rPr lang="en-US" dirty="0" smtClean="0"/>
              <a:t>Encourage active participation</a:t>
            </a:r>
          </a:p>
          <a:p>
            <a:pPr eaLnBrk="1" hangingPunct="1"/>
            <a:r>
              <a:rPr lang="en-US" dirty="0" smtClean="0"/>
              <a:t>Praise for cooperating with a procedure</a:t>
            </a:r>
          </a:p>
          <a:p>
            <a:pPr eaLnBrk="1" hangingPunct="1"/>
            <a:endParaRPr lang="en-US" dirty="0" smtClean="0"/>
          </a:p>
        </p:txBody>
      </p:sp>
    </p:spTree>
    <p:extLst>
      <p:ext uri="{BB962C8B-B14F-4D97-AF65-F5344CB8AC3E}">
        <p14:creationId xmlns:p14="http://schemas.microsoft.com/office/powerpoint/2010/main" val="20668276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t>Identity vs. Role Confusion</a:t>
            </a:r>
            <a:br>
              <a:rPr lang="en-US" sz="4000" smtClean="0"/>
            </a:br>
            <a:r>
              <a:rPr lang="en-US" sz="4000" smtClean="0"/>
              <a:t>(12-18 years)</a:t>
            </a:r>
          </a:p>
        </p:txBody>
      </p:sp>
      <p:sp>
        <p:nvSpPr>
          <p:cNvPr id="63491" name="Rectangle 3"/>
          <p:cNvSpPr>
            <a:spLocks noGrp="1" noChangeArrowheads="1"/>
          </p:cNvSpPr>
          <p:nvPr>
            <p:ph idx="1"/>
          </p:nvPr>
        </p:nvSpPr>
        <p:spPr/>
        <p:txBody>
          <a:bodyPr/>
          <a:lstStyle/>
          <a:p>
            <a:pPr eaLnBrk="1" hangingPunct="1">
              <a:lnSpc>
                <a:spcPct val="90000"/>
              </a:lnSpc>
            </a:pPr>
            <a:r>
              <a:rPr lang="en-US" sz="2800" dirty="0" smtClean="0"/>
              <a:t>Adolescents seek identity in midst of physical &amp; emotional changes</a:t>
            </a:r>
          </a:p>
          <a:p>
            <a:pPr eaLnBrk="1" hangingPunct="1">
              <a:lnSpc>
                <a:spcPct val="90000"/>
              </a:lnSpc>
            </a:pPr>
            <a:r>
              <a:rPr lang="en-US" sz="2800" dirty="0" smtClean="0"/>
              <a:t>Feelings of low self-esteem &amp; self-consciousness typical</a:t>
            </a:r>
          </a:p>
          <a:p>
            <a:pPr eaLnBrk="1" hangingPunct="1">
              <a:lnSpc>
                <a:spcPct val="90000"/>
              </a:lnSpc>
            </a:pPr>
            <a:r>
              <a:rPr lang="en-US" sz="2800" dirty="0" smtClean="0"/>
              <a:t>Give scientific explanations, using body diagrams, models or videotapes</a:t>
            </a:r>
          </a:p>
          <a:p>
            <a:pPr eaLnBrk="1" hangingPunct="1">
              <a:lnSpc>
                <a:spcPct val="90000"/>
              </a:lnSpc>
            </a:pPr>
            <a:r>
              <a:rPr lang="en-US" sz="2800" dirty="0" smtClean="0"/>
              <a:t>Provide privacy</a:t>
            </a:r>
          </a:p>
          <a:p>
            <a:pPr eaLnBrk="1" hangingPunct="1">
              <a:lnSpc>
                <a:spcPct val="90000"/>
              </a:lnSpc>
            </a:pPr>
            <a:r>
              <a:rPr lang="en-US" sz="2800" dirty="0" smtClean="0"/>
              <a:t>Personal questions (I.e. drugs, ETOH, sexual activity) should be done in absence of parents if honest answers expected</a:t>
            </a:r>
          </a:p>
          <a:p>
            <a:pPr eaLnBrk="1" hangingPunct="1">
              <a:lnSpc>
                <a:spcPct val="90000"/>
              </a:lnSpc>
            </a:pPr>
            <a:endParaRPr lang="en-US" sz="2800" dirty="0" smtClean="0"/>
          </a:p>
        </p:txBody>
      </p:sp>
    </p:spTree>
    <p:extLst>
      <p:ext uri="{BB962C8B-B14F-4D97-AF65-F5344CB8AC3E}">
        <p14:creationId xmlns:p14="http://schemas.microsoft.com/office/powerpoint/2010/main" val="4040441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t>Identity vs. Role Confusion</a:t>
            </a:r>
            <a:br>
              <a:rPr lang="en-US" sz="4000" smtClean="0"/>
            </a:br>
            <a:r>
              <a:rPr lang="en-US" sz="4000" smtClean="0"/>
              <a:t>(12-18 years)</a:t>
            </a:r>
          </a:p>
        </p:txBody>
      </p:sp>
      <p:sp>
        <p:nvSpPr>
          <p:cNvPr id="64515" name="Rectangle 3"/>
          <p:cNvSpPr>
            <a:spLocks noGrp="1" noChangeArrowheads="1"/>
          </p:cNvSpPr>
          <p:nvPr>
            <p:ph idx="1"/>
          </p:nvPr>
        </p:nvSpPr>
        <p:spPr>
          <a:xfrm>
            <a:off x="457200" y="1600200"/>
            <a:ext cx="8229600" cy="5029200"/>
          </a:xfrm>
        </p:spPr>
        <p:txBody>
          <a:bodyPr/>
          <a:lstStyle/>
          <a:p>
            <a:pPr marL="609600" indent="-609600" eaLnBrk="1" hangingPunct="1"/>
            <a:r>
              <a:rPr lang="en-US" dirty="0" smtClean="0"/>
              <a:t>Encourage patient to express concerns about surgery especially as it relates to body image and peer conformity (encourage artwork, writing)</a:t>
            </a:r>
          </a:p>
          <a:p>
            <a:pPr marL="609600" indent="-609600" eaLnBrk="1" hangingPunct="1"/>
            <a:r>
              <a:rPr lang="en-US" dirty="0" smtClean="0"/>
              <a:t>Use books,  diagrams</a:t>
            </a:r>
          </a:p>
          <a:p>
            <a:pPr marL="609600" indent="-609600" eaLnBrk="1" hangingPunct="1"/>
            <a:r>
              <a:rPr lang="en-US" dirty="0" smtClean="0"/>
              <a:t>Offer appropriate praise</a:t>
            </a:r>
          </a:p>
        </p:txBody>
      </p:sp>
    </p:spTree>
    <p:extLst>
      <p:ext uri="{BB962C8B-B14F-4D97-AF65-F5344CB8AC3E}">
        <p14:creationId xmlns:p14="http://schemas.microsoft.com/office/powerpoint/2010/main" val="257936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4294967295"/>
          </p:nvPr>
        </p:nvSpPr>
        <p:spPr>
          <a:xfrm>
            <a:off x="0" y="1600200"/>
            <a:ext cx="9144000" cy="4648200"/>
          </a:xfrm>
        </p:spPr>
        <p:txBody>
          <a:bodyPr/>
          <a:lstStyle/>
          <a:p>
            <a:pPr eaLnBrk="1" hangingPunct="1"/>
            <a:r>
              <a:rPr lang="en-US" dirty="0" smtClean="0"/>
              <a:t>Even with preparation, separation anxiety for both child and parent is real</a:t>
            </a:r>
            <a:br>
              <a:rPr lang="en-US" dirty="0" smtClean="0"/>
            </a:br>
            <a:r>
              <a:rPr lang="en-US" dirty="0" smtClean="0"/>
              <a:t>See an increased trend for parents with child during induction especially ages 1-5</a:t>
            </a:r>
          </a:p>
          <a:p>
            <a:pPr eaLnBrk="1" hangingPunct="1"/>
            <a:endParaRPr lang="en-US" dirty="0" smtClean="0"/>
          </a:p>
          <a:p>
            <a:pPr eaLnBrk="1" hangingPunct="1"/>
            <a:r>
              <a:rPr lang="en-US" dirty="0" smtClean="0"/>
              <a:t>Having parent dress in OR attire in front of child is important for child to be able to recognize parent</a:t>
            </a:r>
          </a:p>
          <a:p>
            <a:pPr eaLnBrk="1" hangingPunct="1"/>
            <a:endParaRPr lang="en-US" dirty="0" smtClean="0"/>
          </a:p>
        </p:txBody>
      </p:sp>
    </p:spTree>
    <p:extLst>
      <p:ext uri="{BB962C8B-B14F-4D97-AF65-F5344CB8AC3E}">
        <p14:creationId xmlns:p14="http://schemas.microsoft.com/office/powerpoint/2010/main" val="24695849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5334000" cy="1143000"/>
          </a:xfrm>
        </p:spPr>
        <p:txBody>
          <a:bodyPr/>
          <a:lstStyle/>
          <a:p>
            <a:pPr algn="l" eaLnBrk="1" hangingPunct="1"/>
            <a:r>
              <a:rPr lang="en-US" dirty="0" smtClean="0"/>
              <a:t>Child’s Experience</a:t>
            </a:r>
          </a:p>
        </p:txBody>
      </p:sp>
      <p:sp>
        <p:nvSpPr>
          <p:cNvPr id="81923" name="Rectangle 3"/>
          <p:cNvSpPr>
            <a:spLocks noGrp="1" noChangeArrowheads="1"/>
          </p:cNvSpPr>
          <p:nvPr>
            <p:ph idx="1"/>
          </p:nvPr>
        </p:nvSpPr>
        <p:spPr>
          <a:xfrm>
            <a:off x="152400" y="1276350"/>
            <a:ext cx="8534400" cy="5353050"/>
          </a:xfrm>
        </p:spPr>
        <p:txBody>
          <a:bodyPr/>
          <a:lstStyle/>
          <a:p>
            <a:pPr marL="609600" indent="-609600" eaLnBrk="1" hangingPunct="1">
              <a:lnSpc>
                <a:spcPct val="80000"/>
              </a:lnSpc>
              <a:defRPr/>
            </a:pPr>
            <a:r>
              <a:rPr lang="en-US" dirty="0" smtClean="0"/>
              <a:t>Behavior can be altered for days,				 weeks or months after surgery.</a:t>
            </a:r>
          </a:p>
          <a:p>
            <a:pPr marL="609600" indent="-609600" eaLnBrk="1" hangingPunct="1">
              <a:lnSpc>
                <a:spcPct val="80000"/>
              </a:lnSpc>
              <a:defRPr/>
            </a:pPr>
            <a:r>
              <a:rPr lang="en-US" dirty="0" smtClean="0"/>
              <a:t>More positive the experience  the less likely the child will have negative behavioral response.</a:t>
            </a:r>
          </a:p>
          <a:p>
            <a:pPr marL="609600" indent="-609600" eaLnBrk="1" hangingPunct="1">
              <a:lnSpc>
                <a:spcPct val="80000"/>
              </a:lnSpc>
              <a:defRPr/>
            </a:pPr>
            <a:r>
              <a:rPr lang="en-US" dirty="0" smtClean="0"/>
              <a:t>Some negative behavioral response include:</a:t>
            </a:r>
          </a:p>
          <a:p>
            <a:pPr marL="609600" indent="-609600" eaLnBrk="1" hangingPunct="1">
              <a:lnSpc>
                <a:spcPct val="80000"/>
              </a:lnSpc>
              <a:defRPr/>
            </a:pPr>
            <a:r>
              <a:rPr lang="en-US" dirty="0" smtClean="0"/>
              <a:t>nightmares,  eating problems,  separation anxiety, withdrawal,  apathy, escalated fear of physicians;  increased rebelliousness toward parents and guardians</a:t>
            </a:r>
          </a:p>
          <a:p>
            <a:pPr marL="609600" indent="-609600" eaLnBrk="1" hangingPunct="1">
              <a:lnSpc>
                <a:spcPct val="80000"/>
              </a:lnSpc>
              <a:defRPr/>
            </a:pPr>
            <a:r>
              <a:rPr lang="en-US" dirty="0" smtClean="0"/>
              <a:t>Providing a sedative can reduce the </a:t>
            </a:r>
          </a:p>
          <a:p>
            <a:pPr marL="0" indent="0" eaLnBrk="1" hangingPunct="1">
              <a:lnSpc>
                <a:spcPct val="80000"/>
              </a:lnSpc>
              <a:buFont typeface="Arial" pitchFamily="34" charset="0"/>
              <a:buNone/>
              <a:defRPr/>
            </a:pPr>
            <a:r>
              <a:rPr lang="en-US" dirty="0"/>
              <a:t>	</a:t>
            </a:r>
            <a:r>
              <a:rPr lang="en-US" dirty="0" smtClean="0"/>
              <a:t>incidence of negative behavior in children</a:t>
            </a:r>
          </a:p>
        </p:txBody>
      </p:sp>
    </p:spTree>
    <p:extLst>
      <p:ext uri="{BB962C8B-B14F-4D97-AF65-F5344CB8AC3E}">
        <p14:creationId xmlns:p14="http://schemas.microsoft.com/office/powerpoint/2010/main" val="702906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0"/>
            <a:ext cx="7772400" cy="1219200"/>
          </a:xfrm>
        </p:spPr>
        <p:txBody>
          <a:bodyPr lIns="90488" tIns="44450" rIns="90488" bIns="44450" rtlCol="0" anchor="b">
            <a:normAutofit fontScale="90000"/>
          </a:bodyPr>
          <a:lstStyle/>
          <a:p>
            <a:pPr eaLnBrk="1" fontAlgn="auto" hangingPunct="1">
              <a:spcAft>
                <a:spcPts val="0"/>
              </a:spcAft>
              <a:defRPr/>
            </a:pPr>
            <a:r>
              <a:rPr lang="en-US" dirty="0" smtClean="0"/>
              <a:t>Importance of </a:t>
            </a:r>
            <a:br>
              <a:rPr lang="en-US" dirty="0" smtClean="0"/>
            </a:br>
            <a:r>
              <a:rPr lang="en-US" dirty="0" smtClean="0"/>
              <a:t>Patient Preparation</a:t>
            </a:r>
          </a:p>
        </p:txBody>
      </p:sp>
      <p:sp>
        <p:nvSpPr>
          <p:cNvPr id="11267" name="Rectangle 3"/>
          <p:cNvSpPr>
            <a:spLocks noGrp="1" noChangeArrowheads="1"/>
          </p:cNvSpPr>
          <p:nvPr>
            <p:ph idx="1"/>
          </p:nvPr>
        </p:nvSpPr>
        <p:spPr>
          <a:xfrm>
            <a:off x="304800" y="1371600"/>
            <a:ext cx="8839200" cy="4724400"/>
          </a:xfrm>
        </p:spPr>
        <p:txBody>
          <a:bodyPr lIns="90488" tIns="44450" rIns="90488" bIns="44450"/>
          <a:lstStyle/>
          <a:p>
            <a:pPr eaLnBrk="1" hangingPunct="1"/>
            <a:r>
              <a:rPr lang="en-US" sz="3600" dirty="0" smtClean="0"/>
              <a:t>Contributes to:</a:t>
            </a:r>
          </a:p>
          <a:p>
            <a:pPr lvl="1" eaLnBrk="1" hangingPunct="1">
              <a:buSzPct val="75000"/>
            </a:pPr>
            <a:r>
              <a:rPr lang="en-US" sz="3600" i="1" dirty="0" smtClean="0"/>
              <a:t>Decreased length of stay</a:t>
            </a:r>
          </a:p>
          <a:p>
            <a:pPr lvl="1" eaLnBrk="1" hangingPunct="1">
              <a:buSzPct val="75000"/>
            </a:pPr>
            <a:r>
              <a:rPr lang="en-US" sz="3600" i="1" dirty="0" smtClean="0"/>
              <a:t>Decreased cost of hospitalization</a:t>
            </a:r>
          </a:p>
          <a:p>
            <a:pPr lvl="1" eaLnBrk="1" hangingPunct="1">
              <a:buSzPct val="75000"/>
            </a:pPr>
            <a:r>
              <a:rPr lang="en-US" sz="3600" i="1" dirty="0" smtClean="0"/>
              <a:t>Decreased patient anxiety therefore decreased need for sedation</a:t>
            </a:r>
          </a:p>
          <a:p>
            <a:pPr lvl="1" eaLnBrk="1" hangingPunct="1">
              <a:buSzPct val="75000"/>
            </a:pPr>
            <a:r>
              <a:rPr lang="en-US" sz="3600" i="1" dirty="0" smtClean="0"/>
              <a:t>Increased customer satisfaction</a:t>
            </a:r>
          </a:p>
        </p:txBody>
      </p:sp>
    </p:spTree>
    <p:extLst>
      <p:ext uri="{BB962C8B-B14F-4D97-AF65-F5344CB8AC3E}">
        <p14:creationId xmlns:p14="http://schemas.microsoft.com/office/powerpoint/2010/main" val="114087138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dirty="0" smtClean="0"/>
              <a:t>Elderly Patients</a:t>
            </a:r>
          </a:p>
        </p:txBody>
      </p:sp>
      <p:sp>
        <p:nvSpPr>
          <p:cNvPr id="67587" name="Rectangle 3"/>
          <p:cNvSpPr>
            <a:spLocks noGrp="1" noChangeArrowheads="1"/>
          </p:cNvSpPr>
          <p:nvPr>
            <p:ph idx="1"/>
          </p:nvPr>
        </p:nvSpPr>
        <p:spPr>
          <a:xfrm>
            <a:off x="457200" y="1066800"/>
            <a:ext cx="8229600" cy="5059363"/>
          </a:xfrm>
        </p:spPr>
        <p:txBody>
          <a:bodyPr>
            <a:normAutofit lnSpcReduction="10000"/>
          </a:bodyPr>
          <a:lstStyle/>
          <a:p>
            <a:pPr marL="609600" indent="-609600" eaLnBrk="1" hangingPunct="1">
              <a:lnSpc>
                <a:spcPct val="90000"/>
              </a:lnSpc>
            </a:pPr>
            <a:r>
              <a:rPr lang="en-US" dirty="0" smtClean="0"/>
              <a:t>Less formal education</a:t>
            </a:r>
          </a:p>
          <a:p>
            <a:pPr marL="609600" indent="-609600" eaLnBrk="1" hangingPunct="1">
              <a:lnSpc>
                <a:spcPct val="90000"/>
              </a:lnSpc>
            </a:pPr>
            <a:r>
              <a:rPr lang="en-US" dirty="0" smtClean="0"/>
              <a:t>Sensory deficits can interfere with ability to learn</a:t>
            </a:r>
          </a:p>
          <a:p>
            <a:pPr marL="609600" indent="-609600" eaLnBrk="1" hangingPunct="1">
              <a:lnSpc>
                <a:spcPct val="90000"/>
              </a:lnSpc>
            </a:pPr>
            <a:r>
              <a:rPr lang="en-US" dirty="0" smtClean="0"/>
              <a:t>Barriers to Learning</a:t>
            </a:r>
          </a:p>
          <a:p>
            <a:pPr marL="990600" lvl="1" indent="-533400" eaLnBrk="1" hangingPunct="1">
              <a:lnSpc>
                <a:spcPct val="90000"/>
              </a:lnSpc>
            </a:pPr>
            <a:r>
              <a:rPr lang="en-US" sz="3200" b="1" dirty="0" smtClean="0"/>
              <a:t>Physiological</a:t>
            </a:r>
          </a:p>
          <a:p>
            <a:pPr marL="990600" lvl="1" indent="-533400" eaLnBrk="1" hangingPunct="1">
              <a:lnSpc>
                <a:spcPct val="90000"/>
              </a:lnSpc>
            </a:pPr>
            <a:r>
              <a:rPr lang="en-US" sz="3200" b="1" dirty="0" smtClean="0"/>
              <a:t>Emotional</a:t>
            </a:r>
          </a:p>
          <a:p>
            <a:pPr marL="990600" lvl="1" indent="-533400" eaLnBrk="1" hangingPunct="1">
              <a:lnSpc>
                <a:spcPct val="90000"/>
              </a:lnSpc>
            </a:pPr>
            <a:r>
              <a:rPr lang="en-US" sz="3200" b="1" dirty="0" smtClean="0"/>
              <a:t>Cultural</a:t>
            </a:r>
          </a:p>
          <a:p>
            <a:pPr marL="990600" lvl="1" indent="-533400" eaLnBrk="1" hangingPunct="1">
              <a:lnSpc>
                <a:spcPct val="90000"/>
              </a:lnSpc>
            </a:pPr>
            <a:r>
              <a:rPr lang="en-US" sz="3200" b="1" dirty="0" smtClean="0"/>
              <a:t>Environmental</a:t>
            </a:r>
          </a:p>
          <a:p>
            <a:pPr marL="990600" lvl="1" indent="-533400" eaLnBrk="1" hangingPunct="1">
              <a:lnSpc>
                <a:spcPct val="90000"/>
              </a:lnSpc>
            </a:pPr>
            <a:r>
              <a:rPr lang="en-US" sz="3200" b="1" dirty="0" smtClean="0"/>
              <a:t>Language barriers</a:t>
            </a:r>
          </a:p>
          <a:p>
            <a:pPr marL="990600" lvl="1" indent="-533400" eaLnBrk="1" hangingPunct="1">
              <a:lnSpc>
                <a:spcPct val="90000"/>
              </a:lnSpc>
            </a:pPr>
            <a:r>
              <a:rPr lang="en-US" sz="3200" b="1" dirty="0" smtClean="0"/>
              <a:t>Inadequate or poor teaching</a:t>
            </a:r>
          </a:p>
        </p:txBody>
      </p:sp>
    </p:spTree>
    <p:extLst>
      <p:ext uri="{BB962C8B-B14F-4D97-AF65-F5344CB8AC3E}">
        <p14:creationId xmlns:p14="http://schemas.microsoft.com/office/powerpoint/2010/main" val="35648683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7772400" cy="914400"/>
          </a:xfrm>
        </p:spPr>
        <p:txBody>
          <a:bodyPr/>
          <a:lstStyle/>
          <a:p>
            <a:pPr eaLnBrk="1" hangingPunct="1"/>
            <a:r>
              <a:rPr kumimoji="1" lang="en-US" smtClean="0"/>
              <a:t>Documentation</a:t>
            </a:r>
          </a:p>
        </p:txBody>
      </p:sp>
      <p:sp>
        <p:nvSpPr>
          <p:cNvPr id="31747" name="Rectangle 3"/>
          <p:cNvSpPr>
            <a:spLocks noGrp="1" noChangeArrowheads="1"/>
          </p:cNvSpPr>
          <p:nvPr>
            <p:ph type="body" idx="1"/>
          </p:nvPr>
        </p:nvSpPr>
        <p:spPr>
          <a:xfrm>
            <a:off x="533400" y="1676400"/>
            <a:ext cx="7772400" cy="4495800"/>
          </a:xfrm>
        </p:spPr>
        <p:txBody>
          <a:bodyPr/>
          <a:lstStyle/>
          <a:p>
            <a:pPr eaLnBrk="1" hangingPunct="1">
              <a:lnSpc>
                <a:spcPct val="90000"/>
              </a:lnSpc>
            </a:pPr>
            <a:r>
              <a:rPr kumimoji="1" lang="en-US" dirty="0" smtClean="0"/>
              <a:t> In patient’s record</a:t>
            </a:r>
          </a:p>
          <a:p>
            <a:pPr lvl="1" eaLnBrk="1" hangingPunct="1">
              <a:lnSpc>
                <a:spcPct val="90000"/>
              </a:lnSpc>
            </a:pPr>
            <a:r>
              <a:rPr kumimoji="1" lang="en-US" dirty="0" smtClean="0"/>
              <a:t>Problems identified or statement of patient’s well being</a:t>
            </a:r>
          </a:p>
          <a:p>
            <a:pPr lvl="1" eaLnBrk="1" hangingPunct="1">
              <a:lnSpc>
                <a:spcPct val="90000"/>
              </a:lnSpc>
            </a:pPr>
            <a:r>
              <a:rPr kumimoji="1" lang="en-US" dirty="0" smtClean="0"/>
              <a:t>Any issues related to compliance with DC Instructions</a:t>
            </a:r>
          </a:p>
          <a:p>
            <a:pPr lvl="1" eaLnBrk="1" hangingPunct="1">
              <a:lnSpc>
                <a:spcPct val="90000"/>
              </a:lnSpc>
            </a:pPr>
            <a:r>
              <a:rPr kumimoji="1" lang="en-US" dirty="0" smtClean="0"/>
              <a:t>Any referrals made to patient </a:t>
            </a:r>
          </a:p>
          <a:p>
            <a:pPr lvl="1" eaLnBrk="1" hangingPunct="1">
              <a:lnSpc>
                <a:spcPct val="90000"/>
              </a:lnSpc>
              <a:buFont typeface="Times" pitchFamily="18" charset="0"/>
              <a:buNone/>
            </a:pPr>
            <a:endParaRPr kumimoji="1" lang="en-US" dirty="0" smtClean="0"/>
          </a:p>
          <a:p>
            <a:pPr eaLnBrk="1" hangingPunct="1">
              <a:lnSpc>
                <a:spcPct val="90000"/>
              </a:lnSpc>
            </a:pPr>
            <a:endParaRPr kumimoji="1" lang="en-US" dirty="0" smtClean="0"/>
          </a:p>
        </p:txBody>
      </p:sp>
    </p:spTree>
    <p:extLst>
      <p:ext uri="{BB962C8B-B14F-4D97-AF65-F5344CB8AC3E}">
        <p14:creationId xmlns:p14="http://schemas.microsoft.com/office/powerpoint/2010/main" val="28851445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228600"/>
            <a:ext cx="8305800" cy="1143000"/>
          </a:xfrm>
        </p:spPr>
        <p:txBody>
          <a:bodyPr rtlCol="0">
            <a:normAutofit fontScale="90000"/>
          </a:bodyPr>
          <a:lstStyle/>
          <a:p>
            <a:pPr eaLnBrk="1" fontAlgn="auto" hangingPunct="1">
              <a:spcAft>
                <a:spcPts val="0"/>
              </a:spcAft>
              <a:defRPr/>
            </a:pPr>
            <a:r>
              <a:rPr kumimoji="1" lang="en-US" smtClean="0"/>
              <a:t>One Last Word About Postop Phone Calls…</a:t>
            </a:r>
          </a:p>
        </p:txBody>
      </p:sp>
      <p:sp>
        <p:nvSpPr>
          <p:cNvPr id="32771" name="Rectangle 3"/>
          <p:cNvSpPr>
            <a:spLocks noGrp="1" noChangeArrowheads="1"/>
          </p:cNvSpPr>
          <p:nvPr>
            <p:ph type="body" idx="1"/>
          </p:nvPr>
        </p:nvSpPr>
        <p:spPr>
          <a:xfrm>
            <a:off x="685800" y="2266950"/>
            <a:ext cx="7772400" cy="3829050"/>
          </a:xfrm>
        </p:spPr>
        <p:txBody>
          <a:bodyPr/>
          <a:lstStyle/>
          <a:p>
            <a:pPr eaLnBrk="1" hangingPunct="1">
              <a:buFont typeface="Arial" pitchFamily="34" charset="0"/>
              <a:buNone/>
            </a:pPr>
            <a:r>
              <a:rPr kumimoji="1" lang="en-US" smtClean="0"/>
              <a:t>Share any positive comments from patients to the staff responsible</a:t>
            </a:r>
          </a:p>
        </p:txBody>
      </p:sp>
    </p:spTree>
    <p:extLst>
      <p:ext uri="{BB962C8B-B14F-4D97-AF65-F5344CB8AC3E}">
        <p14:creationId xmlns:p14="http://schemas.microsoft.com/office/powerpoint/2010/main" val="5706753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major stressor to a toddler having surgery?</a:t>
            </a:r>
            <a:endParaRPr lang="en-US" dirty="0"/>
          </a:p>
        </p:txBody>
      </p:sp>
      <p:sp>
        <p:nvSpPr>
          <p:cNvPr id="3" name="Content Placeholder 2"/>
          <p:cNvSpPr>
            <a:spLocks noGrp="1"/>
          </p:cNvSpPr>
          <p:nvPr>
            <p:ph idx="1"/>
          </p:nvPr>
        </p:nvSpPr>
        <p:spPr/>
        <p:txBody>
          <a:bodyPr/>
          <a:lstStyle/>
          <a:p>
            <a:r>
              <a:rPr lang="en-US" b="1" dirty="0" smtClean="0"/>
              <a:t>1</a:t>
            </a:r>
            <a:r>
              <a:rPr lang="en-US" dirty="0" smtClean="0"/>
              <a:t>.  separation anxiety</a:t>
            </a:r>
          </a:p>
          <a:p>
            <a:r>
              <a:rPr lang="en-US" dirty="0" smtClean="0"/>
              <a:t>2.  threat to body image</a:t>
            </a:r>
          </a:p>
          <a:p>
            <a:r>
              <a:rPr lang="en-US" dirty="0" smtClean="0"/>
              <a:t>3. threat to identify</a:t>
            </a:r>
          </a:p>
          <a:p>
            <a:r>
              <a:rPr lang="en-US" dirty="0" smtClean="0"/>
              <a:t>4. trust issues</a:t>
            </a:r>
            <a:endParaRPr lang="en-US" dirty="0"/>
          </a:p>
        </p:txBody>
      </p:sp>
    </p:spTree>
    <p:extLst>
      <p:ext uri="{BB962C8B-B14F-4D97-AF65-F5344CB8AC3E}">
        <p14:creationId xmlns:p14="http://schemas.microsoft.com/office/powerpoint/2010/main" val="35057846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age group is most likely to believe pain is a punishment for being “bad”?</a:t>
            </a:r>
            <a:endParaRPr lang="en-US" dirty="0"/>
          </a:p>
        </p:txBody>
      </p:sp>
      <p:sp>
        <p:nvSpPr>
          <p:cNvPr id="3" name="Content Placeholder 2"/>
          <p:cNvSpPr>
            <a:spLocks noGrp="1"/>
          </p:cNvSpPr>
          <p:nvPr>
            <p:ph idx="1"/>
          </p:nvPr>
        </p:nvSpPr>
        <p:spPr/>
        <p:txBody>
          <a:bodyPr/>
          <a:lstStyle/>
          <a:p>
            <a:r>
              <a:rPr lang="en-US" dirty="0" smtClean="0"/>
              <a:t>1.  toddler</a:t>
            </a:r>
          </a:p>
          <a:p>
            <a:r>
              <a:rPr lang="en-US" b="1" dirty="0" smtClean="0"/>
              <a:t>2</a:t>
            </a:r>
            <a:r>
              <a:rPr lang="en-US" dirty="0" smtClean="0"/>
              <a:t>.  Preschool</a:t>
            </a:r>
          </a:p>
          <a:p>
            <a:r>
              <a:rPr lang="en-US" dirty="0" smtClean="0"/>
              <a:t>3.  School age</a:t>
            </a:r>
          </a:p>
          <a:p>
            <a:r>
              <a:rPr lang="en-US" dirty="0" smtClean="0"/>
              <a:t>4.  Teenage </a:t>
            </a:r>
            <a:endParaRPr lang="en-US" dirty="0"/>
          </a:p>
        </p:txBody>
      </p:sp>
    </p:spTree>
    <p:extLst>
      <p:ext uri="{BB962C8B-B14F-4D97-AF65-F5344CB8AC3E}">
        <p14:creationId xmlns:p14="http://schemas.microsoft.com/office/powerpoint/2010/main" val="14708615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067800" cy="5440362"/>
          </a:xfrm>
        </p:spPr>
        <p:txBody>
          <a:bodyPr>
            <a:normAutofit fontScale="90000"/>
          </a:bodyPr>
          <a:lstStyle/>
          <a:p>
            <a:pPr algn="l"/>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t>
            </a:r>
            <a:r>
              <a:rPr lang="en-US" dirty="0"/>
              <a:t/>
            </a:r>
            <a:br>
              <a:rPr lang="en-US" dirty="0"/>
            </a:br>
            <a:r>
              <a:rPr lang="en-US" dirty="0" smtClean="0"/>
              <a:t/>
            </a:r>
            <a:br>
              <a:rPr lang="en-US" dirty="0" smtClean="0"/>
            </a:br>
            <a:endParaRPr lang="en-US" sz="3600" dirty="0"/>
          </a:p>
        </p:txBody>
      </p:sp>
      <p:sp>
        <p:nvSpPr>
          <p:cNvPr id="4" name="Rectangle 3"/>
          <p:cNvSpPr/>
          <p:nvPr/>
        </p:nvSpPr>
        <p:spPr>
          <a:xfrm>
            <a:off x="457200" y="304800"/>
            <a:ext cx="8534400" cy="6001643"/>
          </a:xfrm>
          <a:prstGeom prst="rect">
            <a:avLst/>
          </a:prstGeom>
        </p:spPr>
        <p:txBody>
          <a:bodyPr wrap="square">
            <a:spAutoFit/>
          </a:bodyPr>
          <a:lstStyle/>
          <a:p>
            <a:r>
              <a:rPr lang="en-US" sz="3200" dirty="0"/>
              <a:t>You are preparing a Spanish speaking only female patient scheduled for a laparoscopic procedure. She is accompanied by her 14 year old son who speaks fluent English. Based on this information the nurse should:</a:t>
            </a:r>
            <a:br>
              <a:rPr lang="en-US" sz="3200" dirty="0"/>
            </a:br>
            <a:r>
              <a:rPr lang="en-US" sz="3200" dirty="0"/>
              <a:t>1.  Cancel the procedure</a:t>
            </a:r>
            <a:br>
              <a:rPr lang="en-US" sz="3200" dirty="0"/>
            </a:br>
            <a:r>
              <a:rPr lang="en-US" sz="3200" dirty="0"/>
              <a:t>2. Give </a:t>
            </a:r>
            <a:r>
              <a:rPr lang="en-US" sz="3200" dirty="0" err="1"/>
              <a:t>preop</a:t>
            </a:r>
            <a:r>
              <a:rPr lang="en-US" sz="3200" dirty="0"/>
              <a:t> instructions to the son to convey to 	the patient</a:t>
            </a:r>
            <a:br>
              <a:rPr lang="en-US" sz="3200" dirty="0"/>
            </a:br>
            <a:r>
              <a:rPr lang="en-US" sz="3200" b="1" dirty="0"/>
              <a:t>3</a:t>
            </a:r>
            <a:r>
              <a:rPr lang="en-US" sz="3200" dirty="0"/>
              <a:t>.  Contact a translator to convey the </a:t>
            </a:r>
            <a:r>
              <a:rPr lang="en-US" sz="3200" dirty="0" err="1"/>
              <a:t>preop</a:t>
            </a:r>
            <a:r>
              <a:rPr lang="en-US" sz="3200" dirty="0"/>
              <a:t> 	instructions</a:t>
            </a:r>
            <a:br>
              <a:rPr lang="en-US" sz="3200" dirty="0"/>
            </a:br>
            <a:r>
              <a:rPr lang="en-US" sz="3200" dirty="0"/>
              <a:t>4. Say nothing and continue to prepare the 	patient. </a:t>
            </a:r>
          </a:p>
        </p:txBody>
      </p:sp>
    </p:spTree>
    <p:extLst>
      <p:ext uri="{BB962C8B-B14F-4D97-AF65-F5344CB8AC3E}">
        <p14:creationId xmlns:p14="http://schemas.microsoft.com/office/powerpoint/2010/main" val="15676032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a:bodyPr>
          <a:lstStyle/>
          <a:p>
            <a:r>
              <a:rPr lang="en-US" sz="3200" dirty="0" smtClean="0"/>
              <a:t>Ambulatory surgery admission status would be questioned in which of the following patients?</a:t>
            </a:r>
            <a:endParaRPr lang="en-US" sz="3200" dirty="0"/>
          </a:p>
        </p:txBody>
      </p:sp>
      <p:sp>
        <p:nvSpPr>
          <p:cNvPr id="3" name="Content Placeholder 2"/>
          <p:cNvSpPr>
            <a:spLocks noGrp="1"/>
          </p:cNvSpPr>
          <p:nvPr>
            <p:ph idx="1"/>
          </p:nvPr>
        </p:nvSpPr>
        <p:spPr/>
        <p:txBody>
          <a:bodyPr/>
          <a:lstStyle/>
          <a:p>
            <a:endParaRPr lang="en-US" dirty="0" smtClean="0"/>
          </a:p>
          <a:p>
            <a:r>
              <a:rPr lang="en-US" dirty="0" smtClean="0"/>
              <a:t>1.  A toddler with Down syndrome</a:t>
            </a:r>
          </a:p>
          <a:p>
            <a:r>
              <a:rPr lang="en-US" dirty="0" smtClean="0"/>
              <a:t>2.  A 36-year-old patient with ASA III Status</a:t>
            </a:r>
          </a:p>
          <a:p>
            <a:r>
              <a:rPr lang="en-US" dirty="0" smtClean="0"/>
              <a:t>3.  An elderly patient with a history of 	coronary artery disease</a:t>
            </a:r>
          </a:p>
          <a:p>
            <a:r>
              <a:rPr lang="en-US" b="1" dirty="0" smtClean="0"/>
              <a:t>4</a:t>
            </a:r>
            <a:r>
              <a:rPr lang="en-US" dirty="0" smtClean="0"/>
              <a:t>.  An infant with a gestational age of 45 	weeks</a:t>
            </a:r>
            <a:endParaRPr lang="en-US" dirty="0"/>
          </a:p>
        </p:txBody>
      </p:sp>
    </p:spTree>
    <p:extLst>
      <p:ext uri="{BB962C8B-B14F-4D97-AF65-F5344CB8AC3E}">
        <p14:creationId xmlns:p14="http://schemas.microsoft.com/office/powerpoint/2010/main" val="1912734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perianesthesia nurse is aware that the best indicator of pain in a 16 month old is:</a:t>
            </a:r>
            <a:endParaRPr lang="en-US" sz="3200" dirty="0"/>
          </a:p>
        </p:txBody>
      </p:sp>
      <p:sp>
        <p:nvSpPr>
          <p:cNvPr id="3" name="Content Placeholder 2"/>
          <p:cNvSpPr>
            <a:spLocks noGrp="1"/>
          </p:cNvSpPr>
          <p:nvPr>
            <p:ph idx="1"/>
          </p:nvPr>
        </p:nvSpPr>
        <p:spPr/>
        <p:txBody>
          <a:bodyPr/>
          <a:lstStyle/>
          <a:p>
            <a:r>
              <a:rPr lang="en-US" b="1" dirty="0" smtClean="0"/>
              <a:t>1</a:t>
            </a:r>
            <a:r>
              <a:rPr lang="en-US" dirty="0" smtClean="0"/>
              <a:t>.  behavior</a:t>
            </a:r>
          </a:p>
          <a:p>
            <a:r>
              <a:rPr lang="en-US" dirty="0" smtClean="0"/>
              <a:t>2.  vital signs</a:t>
            </a:r>
          </a:p>
          <a:p>
            <a:r>
              <a:rPr lang="en-US" dirty="0" smtClean="0"/>
              <a:t>3.  respiratory status</a:t>
            </a:r>
          </a:p>
          <a:p>
            <a:r>
              <a:rPr lang="en-US" dirty="0" smtClean="0"/>
              <a:t>4.  level of consciousness</a:t>
            </a:r>
            <a:endParaRPr lang="en-US" dirty="0"/>
          </a:p>
        </p:txBody>
      </p:sp>
    </p:spTree>
    <p:extLst>
      <p:ext uri="{BB962C8B-B14F-4D97-AF65-F5344CB8AC3E}">
        <p14:creationId xmlns:p14="http://schemas.microsoft.com/office/powerpoint/2010/main" val="31885537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511300"/>
            <a:ext cx="6400800" cy="2679700"/>
          </a:xfrm>
        </p:spPr>
        <p:txBody>
          <a:bodyPr/>
          <a:lstStyle/>
          <a:p>
            <a:r>
              <a:rPr lang="en-US" dirty="0" smtClean="0"/>
              <a:t>Obstructive Sleep Apnea &amp; Use of </a:t>
            </a:r>
            <a:r>
              <a:rPr lang="en-US" dirty="0" err="1" smtClean="0"/>
              <a:t>Capnometry</a:t>
            </a:r>
            <a:endParaRPr lang="en-US" dirty="0"/>
          </a:p>
        </p:txBody>
      </p:sp>
      <p:sp>
        <p:nvSpPr>
          <p:cNvPr id="5" name="Subtitle 4"/>
          <p:cNvSpPr>
            <a:spLocks noGrp="1"/>
          </p:cNvSpPr>
          <p:nvPr>
            <p:ph type="subTitle" idx="1"/>
          </p:nvPr>
        </p:nvSpPr>
        <p:spPr>
          <a:xfrm>
            <a:off x="1549400" y="4343400"/>
            <a:ext cx="6032500" cy="711200"/>
          </a:xfrm>
        </p:spPr>
        <p:txBody>
          <a:bodyPr/>
          <a:lstStyle/>
          <a:p>
            <a:r>
              <a:rPr lang="en-US" dirty="0" smtClean="0"/>
              <a:t>0900 -1030</a:t>
            </a:r>
            <a:endParaRPr lang="en-US" dirty="0"/>
          </a:p>
        </p:txBody>
      </p:sp>
    </p:spTree>
    <p:extLst>
      <p:ext uri="{BB962C8B-B14F-4D97-AF65-F5344CB8AC3E}">
        <p14:creationId xmlns:p14="http://schemas.microsoft.com/office/powerpoint/2010/main" val="21759607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762000"/>
          </a:xfrm>
        </p:spPr>
        <p:txBody>
          <a:bodyPr/>
          <a:lstStyle/>
          <a:p>
            <a:r>
              <a:rPr lang="en-US" dirty="0" smtClean="0"/>
              <a:t>Objectives</a:t>
            </a:r>
            <a:endParaRPr lang="en-US" dirty="0"/>
          </a:p>
        </p:txBody>
      </p:sp>
      <p:sp>
        <p:nvSpPr>
          <p:cNvPr id="3" name="Content Placeholder 2"/>
          <p:cNvSpPr>
            <a:spLocks noGrp="1"/>
          </p:cNvSpPr>
          <p:nvPr>
            <p:ph idx="1"/>
          </p:nvPr>
        </p:nvSpPr>
        <p:spPr>
          <a:xfrm>
            <a:off x="533400" y="990600"/>
            <a:ext cx="8305800" cy="4495800"/>
          </a:xfrm>
        </p:spPr>
        <p:txBody>
          <a:bodyPr/>
          <a:lstStyle/>
          <a:p>
            <a:r>
              <a:rPr lang="en-US" dirty="0" smtClean="0"/>
              <a:t>Describe Obstructive Sleep Apnea (OSA)</a:t>
            </a:r>
          </a:p>
          <a:p>
            <a:r>
              <a:rPr lang="en-US" dirty="0" smtClean="0"/>
              <a:t>Identify risk factors with OSA and other sleep disorders</a:t>
            </a:r>
          </a:p>
          <a:p>
            <a:r>
              <a:rPr lang="en-US" dirty="0" smtClean="0"/>
              <a:t>Define End tidal CO2 (ETCO2)</a:t>
            </a:r>
          </a:p>
          <a:p>
            <a:r>
              <a:rPr lang="en-US" dirty="0" smtClean="0"/>
              <a:t>Identify CO2 waveforms as they relate to patient condition </a:t>
            </a:r>
          </a:p>
          <a:p>
            <a:r>
              <a:rPr lang="en-US" dirty="0" smtClean="0"/>
              <a:t>Describe the 4 main stages of CO2 physiology.</a:t>
            </a:r>
            <a:endParaRPr lang="en-US" dirty="0"/>
          </a:p>
        </p:txBody>
      </p:sp>
    </p:spTree>
    <p:extLst>
      <p:ext uri="{BB962C8B-B14F-4D97-AF65-F5344CB8AC3E}">
        <p14:creationId xmlns:p14="http://schemas.microsoft.com/office/powerpoint/2010/main" val="23687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smtClean="0"/>
              <a:t>Telephone Interview</a:t>
            </a:r>
            <a:br>
              <a:rPr lang="en-US" sz="4000" dirty="0" smtClean="0"/>
            </a:br>
            <a:endParaRPr lang="en-US" sz="3600" i="1" dirty="0" smtClean="0"/>
          </a:p>
        </p:txBody>
      </p:sp>
      <p:sp>
        <p:nvSpPr>
          <p:cNvPr id="25603" name="Rectangle 3"/>
          <p:cNvSpPr>
            <a:spLocks noGrp="1" noChangeArrowheads="1"/>
          </p:cNvSpPr>
          <p:nvPr>
            <p:ph idx="1"/>
          </p:nvPr>
        </p:nvSpPr>
        <p:spPr/>
        <p:txBody>
          <a:bodyPr/>
          <a:lstStyle/>
          <a:p>
            <a:pPr eaLnBrk="1" hangingPunct="1"/>
            <a:r>
              <a:rPr lang="en-US" b="1" dirty="0" smtClean="0"/>
              <a:t>Telephone call the day before surgery by nurse, anesthesiologist</a:t>
            </a:r>
            <a:r>
              <a:rPr lang="en-US" b="1" i="1" dirty="0" smtClean="0"/>
              <a:t/>
            </a:r>
            <a:br>
              <a:rPr lang="en-US" b="1" i="1" dirty="0" smtClean="0"/>
            </a:br>
            <a:endParaRPr lang="en-US" b="1" i="1" dirty="0" smtClean="0"/>
          </a:p>
          <a:p>
            <a:pPr eaLnBrk="1" hangingPunct="1"/>
            <a:r>
              <a:rPr lang="en-US" dirty="0" smtClean="0"/>
              <a:t>Arrival time given</a:t>
            </a:r>
          </a:p>
          <a:p>
            <a:pPr eaLnBrk="1" hangingPunct="1"/>
            <a:r>
              <a:rPr lang="en-US" dirty="0" smtClean="0"/>
              <a:t>Instructions reviewed</a:t>
            </a:r>
          </a:p>
          <a:p>
            <a:pPr eaLnBrk="1" hangingPunct="1"/>
            <a:r>
              <a:rPr lang="en-US" dirty="0" smtClean="0"/>
              <a:t>Directions reinforced</a:t>
            </a:r>
          </a:p>
          <a:p>
            <a:pPr eaLnBrk="1" hangingPunct="1"/>
            <a:r>
              <a:rPr lang="en-US" dirty="0" smtClean="0"/>
              <a:t>Questions answered</a:t>
            </a:r>
          </a:p>
        </p:txBody>
      </p:sp>
    </p:spTree>
    <p:extLst>
      <p:ext uri="{BB962C8B-B14F-4D97-AF65-F5344CB8AC3E}">
        <p14:creationId xmlns:p14="http://schemas.microsoft.com/office/powerpoint/2010/main" val="34167672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838200"/>
          </a:xfrm>
        </p:spPr>
        <p:txBody>
          <a:bodyPr/>
          <a:lstStyle/>
          <a:p>
            <a:r>
              <a:rPr lang="en-US" dirty="0" smtClean="0"/>
              <a:t>Obstructive Sleep Apnea</a:t>
            </a:r>
            <a:endParaRPr lang="en-US" dirty="0"/>
          </a:p>
        </p:txBody>
      </p:sp>
      <p:sp>
        <p:nvSpPr>
          <p:cNvPr id="3" name="Content Placeholder 2"/>
          <p:cNvSpPr>
            <a:spLocks noGrp="1"/>
          </p:cNvSpPr>
          <p:nvPr>
            <p:ph idx="1"/>
          </p:nvPr>
        </p:nvSpPr>
        <p:spPr>
          <a:xfrm>
            <a:off x="228600" y="990600"/>
            <a:ext cx="8458200" cy="4495800"/>
          </a:xfrm>
        </p:spPr>
        <p:txBody>
          <a:bodyPr>
            <a:normAutofit lnSpcReduction="10000"/>
          </a:bodyPr>
          <a:lstStyle/>
          <a:p>
            <a:r>
              <a:rPr lang="en-US" dirty="0" smtClean="0"/>
              <a:t>Associated with reduced muscle tone in airway leading to frequent obstruction during sleep. </a:t>
            </a:r>
            <a:endParaRPr lang="en-US" dirty="0"/>
          </a:p>
          <a:p>
            <a:r>
              <a:rPr lang="en-US" dirty="0" smtClean="0"/>
              <a:t>Most common sleep related disorder</a:t>
            </a:r>
          </a:p>
          <a:p>
            <a:r>
              <a:rPr lang="en-US" dirty="0" smtClean="0"/>
              <a:t>Periodic, partial, complete obstruction of upper airway</a:t>
            </a:r>
          </a:p>
          <a:p>
            <a:r>
              <a:rPr lang="en-US" dirty="0" smtClean="0"/>
              <a:t>See increased risk of cardiovascular diseases and motor vehicle crashes</a:t>
            </a:r>
          </a:p>
          <a:p>
            <a:r>
              <a:rPr lang="en-US" dirty="0" smtClean="0"/>
              <a:t>Each institution should develop multidisciplinary guidelines. </a:t>
            </a:r>
            <a:endParaRPr lang="en-US" dirty="0"/>
          </a:p>
        </p:txBody>
      </p:sp>
    </p:spTree>
    <p:extLst>
      <p:ext uri="{BB962C8B-B14F-4D97-AF65-F5344CB8AC3E}">
        <p14:creationId xmlns:p14="http://schemas.microsoft.com/office/powerpoint/2010/main" val="19241141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43800" cy="1600200"/>
          </a:xfrm>
        </p:spPr>
        <p:txBody>
          <a:bodyPr/>
          <a:lstStyle/>
          <a:p>
            <a:r>
              <a:rPr lang="en-US" dirty="0" smtClean="0"/>
              <a:t>ASPAN Recommendations</a:t>
            </a:r>
            <a:endParaRPr lang="en-US" dirty="0"/>
          </a:p>
        </p:txBody>
      </p:sp>
      <p:sp>
        <p:nvSpPr>
          <p:cNvPr id="3" name="Content Placeholder 2"/>
          <p:cNvSpPr>
            <a:spLocks noGrp="1"/>
          </p:cNvSpPr>
          <p:nvPr>
            <p:ph idx="1"/>
          </p:nvPr>
        </p:nvSpPr>
        <p:spPr/>
        <p:txBody>
          <a:bodyPr/>
          <a:lstStyle/>
          <a:p>
            <a:r>
              <a:rPr lang="en-US" dirty="0" smtClean="0"/>
              <a:t>1.  Assess &amp; screen patients for risk factors/comorbidities associated with OSA</a:t>
            </a:r>
          </a:p>
          <a:p>
            <a:r>
              <a:rPr lang="en-US" dirty="0" smtClean="0"/>
              <a:t>2.  Assess &amp; screen undiagnosed patients for signs &amp; symptoms</a:t>
            </a:r>
          </a:p>
          <a:p>
            <a:r>
              <a:rPr lang="en-US" dirty="0" smtClean="0"/>
              <a:t>3.  Incorporate use of standardized screening tool to identify those at risk</a:t>
            </a:r>
            <a:endParaRPr lang="en-US" dirty="0"/>
          </a:p>
        </p:txBody>
      </p:sp>
    </p:spTree>
    <p:extLst>
      <p:ext uri="{BB962C8B-B14F-4D97-AF65-F5344CB8AC3E}">
        <p14:creationId xmlns:p14="http://schemas.microsoft.com/office/powerpoint/2010/main" val="18709436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2400"/>
            <a:ext cx="6870700" cy="762000"/>
          </a:xfrm>
        </p:spPr>
        <p:txBody>
          <a:bodyPr/>
          <a:lstStyle/>
          <a:p>
            <a:r>
              <a:rPr lang="en-US" dirty="0"/>
              <a:t>STOP-BANG</a:t>
            </a:r>
          </a:p>
        </p:txBody>
      </p:sp>
      <p:sp>
        <p:nvSpPr>
          <p:cNvPr id="6" name="Content Placeholder 5"/>
          <p:cNvSpPr>
            <a:spLocks noGrp="1"/>
          </p:cNvSpPr>
          <p:nvPr>
            <p:ph sz="half" idx="2"/>
          </p:nvPr>
        </p:nvSpPr>
        <p:spPr>
          <a:xfrm>
            <a:off x="4648200" y="1600200"/>
            <a:ext cx="4495800" cy="4525963"/>
          </a:xfrm>
        </p:spPr>
        <p:txBody>
          <a:bodyPr>
            <a:normAutofit/>
          </a:bodyPr>
          <a:lstStyle/>
          <a:p>
            <a:pPr marL="0" indent="0">
              <a:buNone/>
            </a:pPr>
            <a:r>
              <a:rPr lang="en-US" b="1" dirty="0"/>
              <a:t>B</a:t>
            </a:r>
            <a:r>
              <a:rPr lang="en-US" dirty="0"/>
              <a:t>:  Body Mass Index &gt;  	than 35Kg/M²</a:t>
            </a:r>
          </a:p>
          <a:p>
            <a:pPr marL="0" indent="0">
              <a:buNone/>
            </a:pPr>
            <a:r>
              <a:rPr lang="en-US" b="1" dirty="0"/>
              <a:t>A</a:t>
            </a:r>
            <a:r>
              <a:rPr lang="en-US" dirty="0"/>
              <a:t>:  Age &gt; than 50 </a:t>
            </a:r>
          </a:p>
          <a:p>
            <a:pPr marL="0" indent="0">
              <a:buNone/>
            </a:pPr>
            <a:r>
              <a:rPr lang="en-US" b="1" dirty="0"/>
              <a:t>N</a:t>
            </a:r>
            <a:r>
              <a:rPr lang="en-US" dirty="0"/>
              <a:t>:  Neck Size &gt; 16 in/40 </a:t>
            </a:r>
            <a:r>
              <a:rPr lang="en-US" dirty="0" smtClean="0"/>
              <a:t>	cm 	for </a:t>
            </a:r>
            <a:r>
              <a:rPr lang="en-US" dirty="0"/>
              <a:t>females or </a:t>
            </a:r>
            <a:r>
              <a:rPr lang="en-US" dirty="0" smtClean="0"/>
              <a:t>17in 	/</a:t>
            </a:r>
            <a:r>
              <a:rPr lang="en-US" dirty="0"/>
              <a:t>43cm for men</a:t>
            </a:r>
          </a:p>
          <a:p>
            <a:pPr marL="0" indent="0">
              <a:buNone/>
            </a:pPr>
            <a:r>
              <a:rPr lang="en-US" b="1" dirty="0"/>
              <a:t>G</a:t>
            </a:r>
            <a:r>
              <a:rPr lang="en-US" dirty="0"/>
              <a:t>: Gender - Male</a:t>
            </a:r>
          </a:p>
          <a:p>
            <a:endParaRPr lang="en-US" dirty="0"/>
          </a:p>
        </p:txBody>
      </p:sp>
      <p:sp>
        <p:nvSpPr>
          <p:cNvPr id="7" name="Content Placeholder 6"/>
          <p:cNvSpPr>
            <a:spLocks noGrp="1"/>
          </p:cNvSpPr>
          <p:nvPr>
            <p:ph sz="half" idx="1"/>
          </p:nvPr>
        </p:nvSpPr>
        <p:spPr>
          <a:xfrm>
            <a:off x="76200" y="1600200"/>
            <a:ext cx="4419600" cy="5105400"/>
          </a:xfrm>
        </p:spPr>
        <p:txBody>
          <a:bodyPr>
            <a:normAutofit/>
          </a:bodyPr>
          <a:lstStyle/>
          <a:p>
            <a:pPr marL="0" indent="0">
              <a:buNone/>
            </a:pPr>
            <a:r>
              <a:rPr lang="en-US" b="1" dirty="0"/>
              <a:t>S</a:t>
            </a:r>
            <a:r>
              <a:rPr lang="en-US" dirty="0"/>
              <a:t>: Do you </a:t>
            </a:r>
            <a:r>
              <a:rPr lang="en-US" b="1" dirty="0"/>
              <a:t>Snore</a:t>
            </a:r>
            <a:r>
              <a:rPr lang="en-US" dirty="0"/>
              <a:t> loudly?</a:t>
            </a:r>
          </a:p>
          <a:p>
            <a:pPr marL="0" indent="0">
              <a:buNone/>
            </a:pPr>
            <a:r>
              <a:rPr lang="en-US" b="1" dirty="0"/>
              <a:t>T</a:t>
            </a:r>
            <a:r>
              <a:rPr lang="en-US" dirty="0"/>
              <a:t>: Do you feel </a:t>
            </a:r>
            <a:r>
              <a:rPr lang="en-US" b="1" dirty="0"/>
              <a:t>tired</a:t>
            </a:r>
            <a:r>
              <a:rPr lang="en-US" dirty="0"/>
              <a:t> or 	fatigued during the 	day?</a:t>
            </a:r>
          </a:p>
          <a:p>
            <a:pPr marL="0" indent="0">
              <a:buNone/>
            </a:pPr>
            <a:r>
              <a:rPr lang="en-US" b="1" dirty="0"/>
              <a:t>O</a:t>
            </a:r>
            <a:r>
              <a:rPr lang="en-US" dirty="0"/>
              <a:t>: Has anyone </a:t>
            </a:r>
            <a:r>
              <a:rPr lang="en-US" b="1" dirty="0"/>
              <a:t>observed</a:t>
            </a:r>
            <a:r>
              <a:rPr lang="en-US" dirty="0"/>
              <a:t> </a:t>
            </a:r>
            <a:r>
              <a:rPr lang="en-US" dirty="0" smtClean="0"/>
              <a:t>	you 	to </a:t>
            </a:r>
            <a:r>
              <a:rPr lang="en-US" dirty="0"/>
              <a:t>stop </a:t>
            </a:r>
            <a:r>
              <a:rPr lang="en-US" dirty="0" smtClean="0"/>
              <a:t>breathing 	during sleep</a:t>
            </a:r>
            <a:r>
              <a:rPr lang="en-US" dirty="0"/>
              <a:t>?</a:t>
            </a:r>
          </a:p>
          <a:p>
            <a:pPr marL="0" indent="0">
              <a:buNone/>
            </a:pPr>
            <a:r>
              <a:rPr lang="en-US" b="1" dirty="0"/>
              <a:t>P</a:t>
            </a:r>
            <a:r>
              <a:rPr lang="en-US" dirty="0"/>
              <a:t>:  Do you have or have </a:t>
            </a:r>
            <a:r>
              <a:rPr lang="en-US" dirty="0" smtClean="0"/>
              <a:t>	you 	been </a:t>
            </a:r>
            <a:r>
              <a:rPr lang="en-US" dirty="0"/>
              <a:t>treated </a:t>
            </a:r>
            <a:r>
              <a:rPr lang="en-US" dirty="0" smtClean="0"/>
              <a:t>for </a:t>
            </a:r>
            <a:r>
              <a:rPr lang="en-US" b="1" dirty="0" smtClean="0"/>
              <a:t>High 	Blood Pressure</a:t>
            </a:r>
            <a:r>
              <a:rPr lang="en-US" dirty="0"/>
              <a:t>?</a:t>
            </a:r>
          </a:p>
          <a:p>
            <a:endParaRPr lang="en-US" dirty="0"/>
          </a:p>
        </p:txBody>
      </p:sp>
    </p:spTree>
    <p:extLst>
      <p:ext uri="{BB962C8B-B14F-4D97-AF65-F5344CB8AC3E}">
        <p14:creationId xmlns:p14="http://schemas.microsoft.com/office/powerpoint/2010/main" val="40745812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8153400" cy="990600"/>
          </a:xfrm>
        </p:spPr>
        <p:txBody>
          <a:bodyPr/>
          <a:lstStyle/>
          <a:p>
            <a:r>
              <a:rPr lang="en-US" dirty="0"/>
              <a:t>ASPAN Recommendations</a:t>
            </a:r>
          </a:p>
        </p:txBody>
      </p:sp>
      <p:sp>
        <p:nvSpPr>
          <p:cNvPr id="6" name="Content Placeholder 5"/>
          <p:cNvSpPr>
            <a:spLocks noGrp="1"/>
          </p:cNvSpPr>
          <p:nvPr>
            <p:ph idx="1"/>
          </p:nvPr>
        </p:nvSpPr>
        <p:spPr>
          <a:xfrm>
            <a:off x="0" y="1143000"/>
            <a:ext cx="8915400" cy="4343400"/>
          </a:xfrm>
        </p:spPr>
        <p:txBody>
          <a:bodyPr/>
          <a:lstStyle/>
          <a:p>
            <a:r>
              <a:rPr lang="en-US" dirty="0" smtClean="0"/>
              <a:t>4.  Initiate postanesthesia management of patient 	with diagnosed or suspected OSA. </a:t>
            </a:r>
          </a:p>
          <a:p>
            <a:r>
              <a:rPr lang="en-US" dirty="0" smtClean="0"/>
              <a:t>5.  Plan for patient discharge with diagnosed or 	suspected OSA:  Phase I</a:t>
            </a:r>
          </a:p>
          <a:p>
            <a:r>
              <a:rPr lang="en-US" dirty="0" smtClean="0"/>
              <a:t>6. </a:t>
            </a:r>
            <a:r>
              <a:rPr lang="en-US" dirty="0"/>
              <a:t>Plan for patient discharge with diagnosed </a:t>
            </a:r>
            <a:r>
              <a:rPr lang="en-US" dirty="0" smtClean="0"/>
              <a:t>or 	suspected </a:t>
            </a:r>
            <a:r>
              <a:rPr lang="en-US" dirty="0"/>
              <a:t>OSA:  Phase </a:t>
            </a:r>
            <a:r>
              <a:rPr lang="en-US" dirty="0" smtClean="0"/>
              <a:t>II</a:t>
            </a:r>
          </a:p>
          <a:p>
            <a:r>
              <a:rPr lang="en-US" dirty="0" smtClean="0"/>
              <a:t>7.  Provide discharge education  </a:t>
            </a:r>
          </a:p>
          <a:p>
            <a:endParaRPr lang="en-US" dirty="0"/>
          </a:p>
          <a:p>
            <a:endParaRPr lang="en-US" dirty="0"/>
          </a:p>
        </p:txBody>
      </p:sp>
    </p:spTree>
    <p:extLst>
      <p:ext uri="{BB962C8B-B14F-4D97-AF65-F5344CB8AC3E}">
        <p14:creationId xmlns:p14="http://schemas.microsoft.com/office/powerpoint/2010/main" val="11664832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990600"/>
          </a:xfrm>
        </p:spPr>
        <p:txBody>
          <a:bodyPr/>
          <a:lstStyle/>
          <a:p>
            <a:r>
              <a:rPr lang="en-US" dirty="0" smtClean="0"/>
              <a:t>Risk Factors</a:t>
            </a:r>
            <a:endParaRPr lang="en-US" dirty="0"/>
          </a:p>
        </p:txBody>
      </p:sp>
      <p:sp>
        <p:nvSpPr>
          <p:cNvPr id="4" name="Content Placeholder 3"/>
          <p:cNvSpPr>
            <a:spLocks noGrp="1"/>
          </p:cNvSpPr>
          <p:nvPr>
            <p:ph sz="half" idx="1"/>
          </p:nvPr>
        </p:nvSpPr>
        <p:spPr>
          <a:xfrm>
            <a:off x="76200" y="1828800"/>
            <a:ext cx="4381500" cy="3657600"/>
          </a:xfrm>
        </p:spPr>
        <p:txBody>
          <a:bodyPr/>
          <a:lstStyle/>
          <a:p>
            <a:r>
              <a:rPr lang="en-US" dirty="0" smtClean="0"/>
              <a:t>BMI &gt; 30</a:t>
            </a:r>
          </a:p>
          <a:p>
            <a:r>
              <a:rPr lang="en-US" dirty="0" smtClean="0"/>
              <a:t>Increased abdominal fat</a:t>
            </a:r>
          </a:p>
          <a:p>
            <a:r>
              <a:rPr lang="en-US" dirty="0" smtClean="0"/>
              <a:t>Cardiovascular disease</a:t>
            </a:r>
          </a:p>
          <a:p>
            <a:r>
              <a:rPr lang="en-US" dirty="0" smtClean="0"/>
              <a:t>Hypertension</a:t>
            </a:r>
          </a:p>
          <a:p>
            <a:r>
              <a:rPr lang="en-US" dirty="0" smtClean="0"/>
              <a:t>Barrett’s esophagus</a:t>
            </a:r>
          </a:p>
          <a:p>
            <a:r>
              <a:rPr lang="en-US" dirty="0" smtClean="0"/>
              <a:t>Snoring</a:t>
            </a:r>
          </a:p>
        </p:txBody>
      </p:sp>
      <p:sp>
        <p:nvSpPr>
          <p:cNvPr id="5" name="Content Placeholder 4"/>
          <p:cNvSpPr>
            <a:spLocks noGrp="1"/>
          </p:cNvSpPr>
          <p:nvPr>
            <p:ph sz="half" idx="2"/>
          </p:nvPr>
        </p:nvSpPr>
        <p:spPr>
          <a:xfrm>
            <a:off x="4610100" y="1828800"/>
            <a:ext cx="4457700" cy="3657600"/>
          </a:xfrm>
        </p:spPr>
        <p:txBody>
          <a:bodyPr/>
          <a:lstStyle/>
          <a:p>
            <a:r>
              <a:rPr lang="en-US" dirty="0" smtClean="0"/>
              <a:t>Male gender</a:t>
            </a:r>
          </a:p>
          <a:p>
            <a:r>
              <a:rPr lang="en-US" dirty="0" smtClean="0"/>
              <a:t>Endocrine dysfunction</a:t>
            </a:r>
          </a:p>
          <a:p>
            <a:r>
              <a:rPr lang="en-US" dirty="0" smtClean="0"/>
              <a:t>Enlargement of upper airway</a:t>
            </a:r>
          </a:p>
          <a:p>
            <a:r>
              <a:rPr lang="en-US" dirty="0"/>
              <a:t>Age: Middle age or </a:t>
            </a:r>
            <a:r>
              <a:rPr lang="en-US" dirty="0" smtClean="0"/>
              <a:t>older</a:t>
            </a:r>
          </a:p>
          <a:p>
            <a:r>
              <a:rPr lang="en-US" dirty="0" smtClean="0"/>
              <a:t> </a:t>
            </a:r>
            <a:endParaRPr lang="en-US" dirty="0"/>
          </a:p>
          <a:p>
            <a:endParaRPr lang="en-US" dirty="0"/>
          </a:p>
        </p:txBody>
      </p:sp>
    </p:spTree>
    <p:extLst>
      <p:ext uri="{BB962C8B-B14F-4D97-AF65-F5344CB8AC3E}">
        <p14:creationId xmlns:p14="http://schemas.microsoft.com/office/powerpoint/2010/main" val="25636020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p:nvPr>
        </p:nvSpPr>
        <p:spPr>
          <a:xfrm>
            <a:off x="685800" y="152400"/>
            <a:ext cx="6870700" cy="1143000"/>
          </a:xfrm>
        </p:spPr>
        <p:txBody>
          <a:bodyPr/>
          <a:lstStyle/>
          <a:p>
            <a:r>
              <a:rPr lang="en-US" altLang="en-US" smtClean="0"/>
              <a:t>End tidal CO₂ Monitoring</a:t>
            </a:r>
          </a:p>
        </p:txBody>
      </p:sp>
      <p:sp>
        <p:nvSpPr>
          <p:cNvPr id="237571" name="Content Placeholder 2"/>
          <p:cNvSpPr>
            <a:spLocks noGrp="1"/>
          </p:cNvSpPr>
          <p:nvPr>
            <p:ph idx="1"/>
          </p:nvPr>
        </p:nvSpPr>
        <p:spPr>
          <a:xfrm>
            <a:off x="304800" y="1371600"/>
            <a:ext cx="8534400" cy="5105400"/>
          </a:xfrm>
        </p:spPr>
        <p:txBody>
          <a:bodyPr/>
          <a:lstStyle/>
          <a:p>
            <a:r>
              <a:rPr lang="en-US" altLang="en-US" dirty="0" err="1" smtClean="0"/>
              <a:t>Capnography</a:t>
            </a:r>
            <a:r>
              <a:rPr lang="en-US" altLang="en-US" dirty="0" smtClean="0"/>
              <a:t>  (ETCO₂) is </a:t>
            </a:r>
          </a:p>
          <a:p>
            <a:pPr lvl="1"/>
            <a:r>
              <a:rPr lang="en-US" altLang="en-US" dirty="0" smtClean="0"/>
              <a:t>A snapshot in time</a:t>
            </a:r>
          </a:p>
          <a:p>
            <a:pPr lvl="1"/>
            <a:r>
              <a:rPr lang="en-US" altLang="en-US" dirty="0" smtClean="0"/>
              <a:t>A non-invasive method of determining Carbon Dioxide levels in intubated and non-intubated patients</a:t>
            </a:r>
          </a:p>
          <a:p>
            <a:pPr lvl="1"/>
            <a:r>
              <a:rPr lang="en-US" altLang="en-US" dirty="0" smtClean="0"/>
              <a:t>A means to measure the exhaled breath to determine levels of CO₂ numerically and via a waveform</a:t>
            </a:r>
          </a:p>
          <a:p>
            <a:pPr lvl="1"/>
            <a:r>
              <a:rPr lang="en-US" altLang="en-US" dirty="0" smtClean="0"/>
              <a:t>Directly related to the ventilation status of 			the patient</a:t>
            </a:r>
          </a:p>
          <a:p>
            <a:endParaRPr lang="en-US" altLang="en-US" dirty="0" smtClean="0"/>
          </a:p>
        </p:txBody>
      </p:sp>
    </p:spTree>
    <p:extLst>
      <p:ext uri="{BB962C8B-B14F-4D97-AF65-F5344CB8AC3E}">
        <p14:creationId xmlns:p14="http://schemas.microsoft.com/office/powerpoint/2010/main" val="31312763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title"/>
          </p:nvPr>
        </p:nvSpPr>
        <p:spPr/>
        <p:txBody>
          <a:bodyPr/>
          <a:lstStyle/>
          <a:p>
            <a:r>
              <a:rPr lang="en-US" altLang="en-US" smtClean="0"/>
              <a:t>Capnography </a:t>
            </a:r>
          </a:p>
        </p:txBody>
      </p:sp>
      <p:sp>
        <p:nvSpPr>
          <p:cNvPr id="238595" name="Content Placeholder 2"/>
          <p:cNvSpPr>
            <a:spLocks noGrp="1"/>
          </p:cNvSpPr>
          <p:nvPr>
            <p:ph idx="1"/>
          </p:nvPr>
        </p:nvSpPr>
        <p:spPr/>
        <p:txBody>
          <a:bodyPr/>
          <a:lstStyle/>
          <a:p>
            <a:r>
              <a:rPr lang="en-US" altLang="en-US" dirty="0" smtClean="0"/>
              <a:t>Used to</a:t>
            </a:r>
          </a:p>
          <a:p>
            <a:pPr lvl="1"/>
            <a:r>
              <a:rPr lang="en-US" altLang="en-US" dirty="0" smtClean="0"/>
              <a:t>Verify endotracheal tube placement</a:t>
            </a:r>
          </a:p>
          <a:p>
            <a:pPr lvl="1"/>
            <a:r>
              <a:rPr lang="en-US" altLang="en-US" dirty="0" smtClean="0"/>
              <a:t>Monitor tube position</a:t>
            </a:r>
          </a:p>
          <a:p>
            <a:pPr lvl="1"/>
            <a:r>
              <a:rPr lang="en-US" altLang="en-US" dirty="0" smtClean="0"/>
              <a:t>Assess ventilation and treatments</a:t>
            </a:r>
          </a:p>
          <a:p>
            <a:pPr lvl="1"/>
            <a:r>
              <a:rPr lang="en-US" altLang="en-US" dirty="0" smtClean="0"/>
              <a:t>Evaluate resuscitative efforts during CPR</a:t>
            </a:r>
          </a:p>
          <a:p>
            <a:pPr lvl="1"/>
            <a:r>
              <a:rPr lang="en-US" altLang="en-US" dirty="0" smtClean="0"/>
              <a:t>Reflects cardiac output and pulmonary blood flow</a:t>
            </a:r>
          </a:p>
        </p:txBody>
      </p:sp>
    </p:spTree>
    <p:extLst>
      <p:ext uri="{BB962C8B-B14F-4D97-AF65-F5344CB8AC3E}">
        <p14:creationId xmlns:p14="http://schemas.microsoft.com/office/powerpoint/2010/main" val="32401278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a:xfrm>
            <a:off x="457200" y="274638"/>
            <a:ext cx="8229600" cy="487362"/>
          </a:xfrm>
        </p:spPr>
        <p:txBody>
          <a:bodyPr>
            <a:normAutofit fontScale="90000"/>
          </a:bodyPr>
          <a:lstStyle/>
          <a:p>
            <a:r>
              <a:rPr lang="en-US" altLang="en-US" smtClean="0"/>
              <a:t>Review A &amp; P</a:t>
            </a:r>
          </a:p>
        </p:txBody>
      </p:sp>
      <p:sp>
        <p:nvSpPr>
          <p:cNvPr id="240643" name="Content Placeholder 2"/>
          <p:cNvSpPr>
            <a:spLocks noGrp="1"/>
          </p:cNvSpPr>
          <p:nvPr>
            <p:ph idx="1"/>
          </p:nvPr>
        </p:nvSpPr>
        <p:spPr>
          <a:xfrm>
            <a:off x="0" y="685800"/>
            <a:ext cx="9144000" cy="5440363"/>
          </a:xfrm>
        </p:spPr>
        <p:txBody>
          <a:bodyPr>
            <a:normAutofit lnSpcReduction="10000"/>
          </a:bodyPr>
          <a:lstStyle/>
          <a:p>
            <a:r>
              <a:rPr lang="en-US" altLang="en-US" sz="2800" smtClean="0"/>
              <a:t>Respiratory system primary purpose is to exchange carbon dioxide with oxygen</a:t>
            </a:r>
          </a:p>
          <a:p>
            <a:r>
              <a:rPr lang="en-US" altLang="en-US" sz="2800" smtClean="0"/>
              <a:t>Inspiration – air enters upper airway via nose where it is warmed, filtered and humidified</a:t>
            </a:r>
          </a:p>
          <a:p>
            <a:r>
              <a:rPr lang="en-US" altLang="en-US" sz="2800" smtClean="0"/>
              <a:t>Inspired air flows through trachea &amp; bronchial tree to enter pulmonary alveoli </a:t>
            </a:r>
          </a:p>
          <a:p>
            <a:r>
              <a:rPr lang="en-US" altLang="en-US" sz="2800" smtClean="0"/>
              <a:t>Oxygen diffuses across the alveolar capillary membrane into the blood</a:t>
            </a:r>
          </a:p>
          <a:p>
            <a:r>
              <a:rPr lang="en-US" altLang="en-US" sz="2800" smtClean="0"/>
              <a:t>The heart pumps the oxygenated blood throughout the body to cells where metabolism takes place and carbon dioxide (CO₂ ) is the by product. 				</a:t>
            </a:r>
            <a:r>
              <a:rPr lang="en-US" altLang="en-US" sz="2800" b="1" smtClean="0"/>
              <a:t>(Production)</a:t>
            </a:r>
          </a:p>
        </p:txBody>
      </p:sp>
    </p:spTree>
    <p:extLst>
      <p:ext uri="{BB962C8B-B14F-4D97-AF65-F5344CB8AC3E}">
        <p14:creationId xmlns:p14="http://schemas.microsoft.com/office/powerpoint/2010/main" val="29254595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p:cNvSpPr>
            <a:spLocks noGrp="1"/>
          </p:cNvSpPr>
          <p:nvPr>
            <p:ph type="title"/>
          </p:nvPr>
        </p:nvSpPr>
        <p:spPr>
          <a:xfrm>
            <a:off x="457200" y="274638"/>
            <a:ext cx="8229600" cy="715962"/>
          </a:xfrm>
        </p:spPr>
        <p:txBody>
          <a:bodyPr>
            <a:normAutofit fontScale="90000"/>
          </a:bodyPr>
          <a:lstStyle/>
          <a:p>
            <a:r>
              <a:rPr lang="en-US" altLang="en-US" smtClean="0"/>
              <a:t>Review A &amp; P</a:t>
            </a:r>
          </a:p>
        </p:txBody>
      </p:sp>
      <p:sp>
        <p:nvSpPr>
          <p:cNvPr id="241667" name="Content Placeholder 2"/>
          <p:cNvSpPr>
            <a:spLocks noGrp="1"/>
          </p:cNvSpPr>
          <p:nvPr>
            <p:ph idx="1"/>
          </p:nvPr>
        </p:nvSpPr>
        <p:spPr>
          <a:xfrm>
            <a:off x="457200" y="1066800"/>
            <a:ext cx="8229600" cy="5059363"/>
          </a:xfrm>
        </p:spPr>
        <p:txBody>
          <a:bodyPr>
            <a:normAutofit lnSpcReduction="10000"/>
          </a:bodyPr>
          <a:lstStyle/>
          <a:p>
            <a:r>
              <a:rPr lang="en-US" altLang="en-US" smtClean="0"/>
              <a:t>The CO₂ diffuses out of the cells into the vascular system back to the pulmonary capillary bed. </a:t>
            </a:r>
            <a:r>
              <a:rPr lang="en-US" altLang="en-US" sz="2800" b="1" smtClean="0"/>
              <a:t>(Transport)</a:t>
            </a:r>
          </a:p>
          <a:p>
            <a:r>
              <a:rPr lang="en-US" altLang="en-US" smtClean="0"/>
              <a:t>Transported from the cell in 3 forms</a:t>
            </a:r>
          </a:p>
          <a:p>
            <a:pPr lvl="1"/>
            <a:r>
              <a:rPr lang="en-US" altLang="en-US" smtClean="0"/>
              <a:t>65% as bicarbonate following conversion</a:t>
            </a:r>
          </a:p>
          <a:p>
            <a:pPr lvl="1"/>
            <a:r>
              <a:rPr lang="en-US" altLang="en-US" smtClean="0"/>
              <a:t>25% bound to blood products (Hemoglobin)</a:t>
            </a:r>
          </a:p>
          <a:p>
            <a:pPr lvl="1"/>
            <a:r>
              <a:rPr lang="en-US" altLang="en-US" smtClean="0"/>
              <a:t>10% in plasma solution </a:t>
            </a:r>
            <a:r>
              <a:rPr lang="en-US" altLang="en-US" b="1" smtClean="0"/>
              <a:t>(Buffering)</a:t>
            </a:r>
          </a:p>
          <a:p>
            <a:r>
              <a:rPr lang="en-US" altLang="en-US" smtClean="0"/>
              <a:t>The CO₂ diffuses across the alveolar capillary membrane and is exhaled through the nose or mouth.  </a:t>
            </a:r>
            <a:r>
              <a:rPr lang="en-US" altLang="en-US" b="1" smtClean="0"/>
              <a:t>	(Elimination)</a:t>
            </a:r>
          </a:p>
          <a:p>
            <a:endParaRPr lang="en-US" altLang="en-US" smtClean="0"/>
          </a:p>
        </p:txBody>
      </p:sp>
    </p:spTree>
    <p:extLst>
      <p:ext uri="{BB962C8B-B14F-4D97-AF65-F5344CB8AC3E}">
        <p14:creationId xmlns:p14="http://schemas.microsoft.com/office/powerpoint/2010/main" val="42414555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a:xfrm>
            <a:off x="457200" y="274638"/>
            <a:ext cx="8229600" cy="487362"/>
          </a:xfrm>
        </p:spPr>
        <p:txBody>
          <a:bodyPr>
            <a:normAutofit fontScale="90000"/>
          </a:bodyPr>
          <a:lstStyle/>
          <a:p>
            <a:r>
              <a:rPr lang="en-US" altLang="en-US" smtClean="0"/>
              <a:t>Transport of CO₂</a:t>
            </a:r>
          </a:p>
        </p:txBody>
      </p:sp>
      <p:sp>
        <p:nvSpPr>
          <p:cNvPr id="242691" name="Content Placeholder 2"/>
          <p:cNvSpPr>
            <a:spLocks noGrp="1"/>
          </p:cNvSpPr>
          <p:nvPr>
            <p:ph idx="1"/>
          </p:nvPr>
        </p:nvSpPr>
        <p:spPr>
          <a:xfrm>
            <a:off x="0" y="762000"/>
            <a:ext cx="9144000" cy="5791200"/>
          </a:xfrm>
        </p:spPr>
        <p:txBody>
          <a:bodyPr/>
          <a:lstStyle/>
          <a:p>
            <a:r>
              <a:rPr lang="en-US" altLang="en-US" smtClean="0"/>
              <a:t>CO₂ is a colorless, odorless gas</a:t>
            </a:r>
          </a:p>
          <a:p>
            <a:r>
              <a:rPr lang="en-US" altLang="en-US" smtClean="0"/>
              <a:t>Concentration in the air is 0.03%</a:t>
            </a:r>
          </a:p>
          <a:p>
            <a:r>
              <a:rPr lang="en-US" altLang="en-US" smtClean="0"/>
              <a:t>Produced by cell metabolism</a:t>
            </a:r>
          </a:p>
          <a:p>
            <a:r>
              <a:rPr lang="en-US" altLang="en-US" smtClean="0"/>
              <a:t>  PaCO₂  reflects plasma solution</a:t>
            </a:r>
          </a:p>
          <a:p>
            <a:r>
              <a:rPr lang="en-US" altLang="en-US" smtClean="0"/>
              <a:t>With normal circulatory conditions with equal ventilation/perfusion relationship,  PaCO ₂ = ETCO₂</a:t>
            </a:r>
          </a:p>
          <a:p>
            <a:r>
              <a:rPr lang="en-US" altLang="en-US" smtClean="0"/>
              <a:t>Principle determinants of ETCO₂ are</a:t>
            </a:r>
          </a:p>
          <a:p>
            <a:pPr lvl="4"/>
            <a:r>
              <a:rPr lang="en-US" altLang="en-US" sz="2800" smtClean="0"/>
              <a:t>Alveolar ventilation</a:t>
            </a:r>
          </a:p>
          <a:p>
            <a:pPr lvl="4"/>
            <a:r>
              <a:rPr lang="en-US" altLang="en-US" sz="2800" smtClean="0"/>
              <a:t>Pulmonary perfusion</a:t>
            </a:r>
          </a:p>
          <a:p>
            <a:pPr lvl="4"/>
            <a:r>
              <a:rPr lang="en-US" altLang="en-US" sz="2800" smtClean="0"/>
              <a:t>CO₂  production</a:t>
            </a:r>
          </a:p>
        </p:txBody>
      </p:sp>
    </p:spTree>
    <p:extLst>
      <p:ext uri="{BB962C8B-B14F-4D97-AF65-F5344CB8AC3E}">
        <p14:creationId xmlns:p14="http://schemas.microsoft.com/office/powerpoint/2010/main" val="640114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381000"/>
            <a:ext cx="8915400" cy="914400"/>
          </a:xfrm>
        </p:spPr>
        <p:txBody>
          <a:bodyPr/>
          <a:lstStyle/>
          <a:p>
            <a:pPr eaLnBrk="1" hangingPunct="1"/>
            <a:r>
              <a:rPr lang="en-US" sz="4000" dirty="0" smtClean="0"/>
              <a:t>Anesthesiologists meeting with Patients</a:t>
            </a:r>
          </a:p>
        </p:txBody>
      </p:sp>
      <p:sp>
        <p:nvSpPr>
          <p:cNvPr id="12291" name="Rectangle 3"/>
          <p:cNvSpPr>
            <a:spLocks noGrp="1" noChangeArrowheads="1"/>
          </p:cNvSpPr>
          <p:nvPr>
            <p:ph idx="1"/>
          </p:nvPr>
        </p:nvSpPr>
        <p:spPr>
          <a:xfrm>
            <a:off x="228600" y="1524000"/>
            <a:ext cx="8915400" cy="4876800"/>
          </a:xfrm>
        </p:spPr>
        <p:txBody>
          <a:bodyPr/>
          <a:lstStyle/>
          <a:p>
            <a:pPr eaLnBrk="1" hangingPunct="1">
              <a:lnSpc>
                <a:spcPct val="80000"/>
              </a:lnSpc>
            </a:pPr>
            <a:r>
              <a:rPr lang="en-US" dirty="0" smtClean="0"/>
              <a:t>Educate about anesthesia, </a:t>
            </a:r>
            <a:r>
              <a:rPr lang="en-US" dirty="0" err="1" smtClean="0"/>
              <a:t>periop</a:t>
            </a:r>
            <a:r>
              <a:rPr lang="en-US" dirty="0" smtClean="0"/>
              <a:t> care and pain management</a:t>
            </a:r>
          </a:p>
          <a:p>
            <a:pPr eaLnBrk="1" hangingPunct="1">
              <a:lnSpc>
                <a:spcPct val="80000"/>
              </a:lnSpc>
            </a:pPr>
            <a:r>
              <a:rPr lang="en-US" dirty="0" smtClean="0"/>
              <a:t>Obtain pertinent info about medical history, physical and mental conditions</a:t>
            </a:r>
          </a:p>
          <a:p>
            <a:pPr eaLnBrk="1" hangingPunct="1">
              <a:lnSpc>
                <a:spcPct val="80000"/>
              </a:lnSpc>
            </a:pPr>
            <a:r>
              <a:rPr lang="en-US" dirty="0" smtClean="0"/>
              <a:t>Determine tests &amp; consultations needed</a:t>
            </a:r>
          </a:p>
          <a:p>
            <a:pPr eaLnBrk="1" hangingPunct="1">
              <a:lnSpc>
                <a:spcPct val="80000"/>
              </a:lnSpc>
            </a:pPr>
            <a:r>
              <a:rPr lang="en-US" dirty="0" smtClean="0"/>
              <a:t>Choice of care plans guided by patient choices &amp; risk factors</a:t>
            </a:r>
          </a:p>
          <a:p>
            <a:pPr eaLnBrk="1" hangingPunct="1">
              <a:lnSpc>
                <a:spcPct val="80000"/>
              </a:lnSpc>
            </a:pPr>
            <a:r>
              <a:rPr lang="en-US" dirty="0" smtClean="0"/>
              <a:t>Obtain informed anesthesia consent</a:t>
            </a:r>
          </a:p>
          <a:p>
            <a:pPr eaLnBrk="1" hangingPunct="1">
              <a:lnSpc>
                <a:spcPct val="80000"/>
              </a:lnSpc>
            </a:pPr>
            <a:r>
              <a:rPr lang="en-US" dirty="0" smtClean="0"/>
              <a:t>Minimize resource utilization yet achieve good outcome</a:t>
            </a:r>
          </a:p>
        </p:txBody>
      </p:sp>
    </p:spTree>
    <p:extLst>
      <p:ext uri="{BB962C8B-B14F-4D97-AF65-F5344CB8AC3E}">
        <p14:creationId xmlns:p14="http://schemas.microsoft.com/office/powerpoint/2010/main" val="12231347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p:nvPr>
        </p:nvSpPr>
        <p:spPr>
          <a:xfrm>
            <a:off x="0" y="152400"/>
            <a:ext cx="8610600" cy="762000"/>
          </a:xfrm>
        </p:spPr>
        <p:txBody>
          <a:bodyPr/>
          <a:lstStyle/>
          <a:p>
            <a:pPr algn="l"/>
            <a:r>
              <a:rPr lang="en-US" altLang="en-US" smtClean="0"/>
              <a:t>ETCO₂ Monitoring Technology</a:t>
            </a:r>
          </a:p>
        </p:txBody>
      </p:sp>
      <p:sp>
        <p:nvSpPr>
          <p:cNvPr id="243715" name="Content Placeholder 2"/>
          <p:cNvSpPr>
            <a:spLocks noGrp="1"/>
          </p:cNvSpPr>
          <p:nvPr>
            <p:ph idx="1"/>
          </p:nvPr>
        </p:nvSpPr>
        <p:spPr>
          <a:xfrm>
            <a:off x="0" y="1143000"/>
            <a:ext cx="8915400" cy="4343400"/>
          </a:xfrm>
        </p:spPr>
        <p:txBody>
          <a:bodyPr>
            <a:normAutofit lnSpcReduction="10000"/>
          </a:bodyPr>
          <a:lstStyle/>
          <a:p>
            <a:r>
              <a:rPr lang="en-US" altLang="en-US" smtClean="0"/>
              <a:t>Single ( one point in time) measurement</a:t>
            </a:r>
          </a:p>
          <a:p>
            <a:pPr lvl="1"/>
            <a:r>
              <a:rPr lang="en-US" altLang="en-US" smtClean="0"/>
              <a:t>Use visual colorimetric method</a:t>
            </a:r>
          </a:p>
          <a:p>
            <a:pPr lvl="1"/>
            <a:r>
              <a:rPr lang="en-US" altLang="en-US" smtClean="0"/>
              <a:t>Litmus paper device attached to ETT undergoes a chemical reaction and color changes in presence of CO₂.</a:t>
            </a:r>
          </a:p>
          <a:p>
            <a:r>
              <a:rPr lang="en-US" altLang="en-US" smtClean="0"/>
              <a:t>Electronic device (continuous information)</a:t>
            </a:r>
          </a:p>
          <a:p>
            <a:pPr lvl="1"/>
            <a:r>
              <a:rPr lang="en-US" altLang="en-US" smtClean="0"/>
              <a:t>Infrared (IR) spectroscopy used to measure CO₂ molecules absorption of IR as the light passes through a gas sample</a:t>
            </a:r>
          </a:p>
        </p:txBody>
      </p:sp>
    </p:spTree>
    <p:extLst>
      <p:ext uri="{BB962C8B-B14F-4D97-AF65-F5344CB8AC3E}">
        <p14:creationId xmlns:p14="http://schemas.microsoft.com/office/powerpoint/2010/main" val="28081367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a:xfrm>
            <a:off x="457200" y="274638"/>
            <a:ext cx="8229600" cy="639762"/>
          </a:xfrm>
        </p:spPr>
        <p:txBody>
          <a:bodyPr>
            <a:normAutofit fontScale="90000"/>
          </a:bodyPr>
          <a:lstStyle/>
          <a:p>
            <a:r>
              <a:rPr lang="en-US" altLang="en-US" smtClean="0"/>
              <a:t>CO₂ Sensors</a:t>
            </a:r>
          </a:p>
        </p:txBody>
      </p:sp>
      <p:sp>
        <p:nvSpPr>
          <p:cNvPr id="244739" name="Content Placeholder 2"/>
          <p:cNvSpPr>
            <a:spLocks noGrp="1"/>
          </p:cNvSpPr>
          <p:nvPr>
            <p:ph idx="1"/>
          </p:nvPr>
        </p:nvSpPr>
        <p:spPr>
          <a:xfrm>
            <a:off x="0" y="990600"/>
            <a:ext cx="9144000" cy="5135563"/>
          </a:xfrm>
        </p:spPr>
        <p:txBody>
          <a:bodyPr>
            <a:normAutofit lnSpcReduction="10000"/>
          </a:bodyPr>
          <a:lstStyle/>
          <a:p>
            <a:r>
              <a:rPr lang="en-US" altLang="en-US" dirty="0" smtClean="0"/>
              <a:t>Mainstream:  located directly on the ETT with a bulky adapter</a:t>
            </a:r>
          </a:p>
          <a:p>
            <a:r>
              <a:rPr lang="en-US" altLang="en-US" dirty="0" err="1" smtClean="0"/>
              <a:t>Sidestream</a:t>
            </a:r>
            <a:r>
              <a:rPr lang="en-US" altLang="en-US" dirty="0" smtClean="0"/>
              <a:t>: remote from the patient</a:t>
            </a:r>
          </a:p>
          <a:p>
            <a:pPr lvl="1"/>
            <a:r>
              <a:rPr lang="en-US" altLang="en-US" dirty="0" smtClean="0"/>
              <a:t>Aspirated via ETT, cannula or mask through a 5-10 foot sampling tube</a:t>
            </a:r>
          </a:p>
          <a:p>
            <a:pPr lvl="1"/>
            <a:r>
              <a:rPr lang="en-US" altLang="en-US" dirty="0" smtClean="0"/>
              <a:t>Intended for non-intubated patient</a:t>
            </a:r>
          </a:p>
          <a:p>
            <a:r>
              <a:rPr lang="en-US" altLang="en-US" dirty="0" err="1" smtClean="0"/>
              <a:t>Microstream</a:t>
            </a:r>
            <a:r>
              <a:rPr lang="en-US" altLang="en-US" dirty="0" smtClean="0"/>
              <a:t>: uses modified </a:t>
            </a:r>
            <a:r>
              <a:rPr lang="en-US" altLang="en-US" dirty="0" err="1" smtClean="0"/>
              <a:t>sidestream</a:t>
            </a:r>
            <a:r>
              <a:rPr lang="en-US" altLang="en-US" dirty="0" smtClean="0"/>
              <a:t> sampling method</a:t>
            </a:r>
          </a:p>
          <a:p>
            <a:pPr lvl="1"/>
            <a:r>
              <a:rPr lang="en-US" altLang="en-US" dirty="0" smtClean="0"/>
              <a:t>Employs a </a:t>
            </a:r>
            <a:r>
              <a:rPr lang="en-US" altLang="en-US" dirty="0" err="1" smtClean="0"/>
              <a:t>microbeam</a:t>
            </a:r>
            <a:r>
              <a:rPr lang="en-US" altLang="en-US" dirty="0" smtClean="0"/>
              <a:t> IR sensor that isolates 	CO₂ waveform</a:t>
            </a:r>
          </a:p>
          <a:p>
            <a:pPr lvl="1"/>
            <a:r>
              <a:rPr lang="en-US" altLang="en-US" dirty="0" smtClean="0"/>
              <a:t>Can be used on intubated and non-intubated pts</a:t>
            </a:r>
          </a:p>
        </p:txBody>
      </p:sp>
    </p:spTree>
    <p:extLst>
      <p:ext uri="{BB962C8B-B14F-4D97-AF65-F5344CB8AC3E}">
        <p14:creationId xmlns:p14="http://schemas.microsoft.com/office/powerpoint/2010/main" val="9504384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p:cNvSpPr>
            <a:spLocks noGrp="1"/>
          </p:cNvSpPr>
          <p:nvPr>
            <p:ph type="title"/>
          </p:nvPr>
        </p:nvSpPr>
        <p:spPr/>
        <p:txBody>
          <a:bodyPr/>
          <a:lstStyle/>
          <a:p>
            <a:r>
              <a:rPr lang="en-US" altLang="en-US" smtClean="0"/>
              <a:t>ETCO₂ Monitoring</a:t>
            </a:r>
          </a:p>
        </p:txBody>
      </p:sp>
      <p:sp>
        <p:nvSpPr>
          <p:cNvPr id="245763" name="Content Placeholder 2"/>
          <p:cNvSpPr>
            <a:spLocks noGrp="1"/>
          </p:cNvSpPr>
          <p:nvPr>
            <p:ph idx="1"/>
          </p:nvPr>
        </p:nvSpPr>
        <p:spPr/>
        <p:txBody>
          <a:bodyPr/>
          <a:lstStyle/>
          <a:p>
            <a:r>
              <a:rPr lang="en-US" altLang="en-US" smtClean="0"/>
              <a:t>ETCO₂  Monitoring is continuous</a:t>
            </a:r>
          </a:p>
          <a:p>
            <a:pPr lvl="1"/>
            <a:r>
              <a:rPr lang="en-US" altLang="en-US" smtClean="0"/>
              <a:t>Changes in ventilation are </a:t>
            </a:r>
            <a:r>
              <a:rPr lang="en-US" altLang="en-US" u="sng" smtClean="0"/>
              <a:t>immediately</a:t>
            </a:r>
            <a:r>
              <a:rPr lang="en-US" altLang="en-US" smtClean="0"/>
              <a:t> seen</a:t>
            </a:r>
          </a:p>
          <a:p>
            <a:r>
              <a:rPr lang="en-US" altLang="en-US" smtClean="0"/>
              <a:t>SaO</a:t>
            </a:r>
            <a:r>
              <a:rPr lang="en-US" altLang="en-US" sz="2000" smtClean="0"/>
              <a:t>2</a:t>
            </a:r>
            <a:r>
              <a:rPr lang="en-US" altLang="en-US" smtClean="0"/>
              <a:t>  monitoring is also continuous but relies on trending</a:t>
            </a:r>
          </a:p>
          <a:p>
            <a:pPr lvl="1"/>
            <a:r>
              <a:rPr lang="en-US" altLang="en-US" smtClean="0"/>
              <a:t>Oxygen content in blood can maintain for several minutes after apnea.</a:t>
            </a:r>
          </a:p>
        </p:txBody>
      </p:sp>
    </p:spTree>
    <p:extLst>
      <p:ext uri="{BB962C8B-B14F-4D97-AF65-F5344CB8AC3E}">
        <p14:creationId xmlns:p14="http://schemas.microsoft.com/office/powerpoint/2010/main" val="24014791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3"/>
          <p:cNvSpPr>
            <a:spLocks noGrp="1"/>
          </p:cNvSpPr>
          <p:nvPr>
            <p:ph type="title"/>
          </p:nvPr>
        </p:nvSpPr>
        <p:spPr>
          <a:xfrm>
            <a:off x="685800" y="152400"/>
            <a:ext cx="6870700" cy="1066800"/>
          </a:xfrm>
        </p:spPr>
        <p:txBody>
          <a:bodyPr/>
          <a:lstStyle/>
          <a:p>
            <a:r>
              <a:rPr lang="en-US" altLang="en-US" smtClean="0"/>
              <a:t>Normal Values</a:t>
            </a:r>
          </a:p>
        </p:txBody>
      </p:sp>
      <p:pic>
        <p:nvPicPr>
          <p:cNvPr id="246787" name="Picture 5" descr="http://www.paramedicine.com/pmc/End_Tidal_CO2_files/droppedImage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848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942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p:txBody>
          <a:bodyPr/>
          <a:lstStyle/>
          <a:p>
            <a:r>
              <a:rPr lang="en-US" altLang="en-US" smtClean="0"/>
              <a:t>ETCO₂ Numeric Values</a:t>
            </a:r>
          </a:p>
        </p:txBody>
      </p:sp>
      <p:sp>
        <p:nvSpPr>
          <p:cNvPr id="247811" name="Content Placeholder 2"/>
          <p:cNvSpPr>
            <a:spLocks noGrp="1"/>
          </p:cNvSpPr>
          <p:nvPr>
            <p:ph idx="1"/>
          </p:nvPr>
        </p:nvSpPr>
        <p:spPr/>
        <p:txBody>
          <a:bodyPr>
            <a:normAutofit lnSpcReduction="10000"/>
          </a:bodyPr>
          <a:lstStyle/>
          <a:p>
            <a:r>
              <a:rPr lang="en-US" altLang="en-US" smtClean="0"/>
              <a:t>Normal:    35-45 mm Hg</a:t>
            </a:r>
          </a:p>
          <a:p>
            <a:r>
              <a:rPr lang="en-US" altLang="en-US" smtClean="0"/>
              <a:t>&lt;35 mm Hg  = Hyperventilation</a:t>
            </a:r>
          </a:p>
          <a:p>
            <a:pPr lvl="1"/>
            <a:r>
              <a:rPr lang="en-US" altLang="en-US" smtClean="0"/>
              <a:t>Respiratory alkalosis</a:t>
            </a:r>
          </a:p>
          <a:p>
            <a:r>
              <a:rPr lang="en-US" altLang="en-US" smtClean="0"/>
              <a:t>&gt; 45 mm Hg  = Hypoventilation</a:t>
            </a:r>
          </a:p>
          <a:p>
            <a:pPr lvl="1"/>
            <a:r>
              <a:rPr lang="en-US" altLang="en-US" smtClean="0"/>
              <a:t>Respiratory acidosis</a:t>
            </a:r>
          </a:p>
          <a:p>
            <a:r>
              <a:rPr lang="en-US" altLang="en-US" smtClean="0"/>
              <a:t>Dependent on:</a:t>
            </a:r>
          </a:p>
          <a:p>
            <a:pPr lvl="1"/>
            <a:r>
              <a:rPr lang="en-US" altLang="en-US" smtClean="0"/>
              <a:t>CO2 production</a:t>
            </a:r>
          </a:p>
          <a:p>
            <a:pPr lvl="1"/>
            <a:r>
              <a:rPr lang="en-US" altLang="en-US" smtClean="0"/>
              <a:t>Delivery of blood to lungs</a:t>
            </a:r>
          </a:p>
          <a:p>
            <a:pPr lvl="1"/>
            <a:r>
              <a:rPr lang="en-US" altLang="en-US" smtClean="0"/>
              <a:t>Alveolar ventilation</a:t>
            </a:r>
          </a:p>
        </p:txBody>
      </p:sp>
    </p:spTree>
    <p:extLst>
      <p:ext uri="{BB962C8B-B14F-4D97-AF65-F5344CB8AC3E}">
        <p14:creationId xmlns:p14="http://schemas.microsoft.com/office/powerpoint/2010/main" val="6833493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5"/>
          <p:cNvSpPr>
            <a:spLocks noGrp="1"/>
          </p:cNvSpPr>
          <p:nvPr>
            <p:ph type="title"/>
          </p:nvPr>
        </p:nvSpPr>
        <p:spPr>
          <a:xfrm>
            <a:off x="457200" y="0"/>
            <a:ext cx="8229600" cy="1524000"/>
          </a:xfrm>
        </p:spPr>
        <p:txBody>
          <a:bodyPr/>
          <a:lstStyle/>
          <a:p>
            <a:r>
              <a:rPr lang="en-US" altLang="en-US" smtClean="0"/>
              <a:t>Physiologic Factors affecting ETCO</a:t>
            </a:r>
            <a:r>
              <a:rPr lang="en-US" altLang="en-US" sz="2400" smtClean="0"/>
              <a:t>2</a:t>
            </a:r>
            <a:endParaRPr lang="en-US" altLang="en-US" smtClean="0"/>
          </a:p>
        </p:txBody>
      </p:sp>
      <p:pic>
        <p:nvPicPr>
          <p:cNvPr id="248835" name="Picture 4" descr="http://www.paramedicine.com/pmc/End_Tidal_CO2_files/droppedImag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68425"/>
            <a:ext cx="8610600"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3878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title"/>
          </p:nvPr>
        </p:nvSpPr>
        <p:spPr>
          <a:xfrm>
            <a:off x="609600" y="0"/>
            <a:ext cx="7772400" cy="1143000"/>
          </a:xfrm>
        </p:spPr>
        <p:txBody>
          <a:bodyPr/>
          <a:lstStyle/>
          <a:p>
            <a:pPr eaLnBrk="1" hangingPunct="1"/>
            <a:r>
              <a:rPr lang="en-US" altLang="en-US" b="1" i="1" smtClean="0">
                <a:latin typeface="Verdana" pitchFamily="34" charset="0"/>
              </a:rPr>
              <a:t>EtCO2 Monitoring</a:t>
            </a:r>
          </a:p>
        </p:txBody>
      </p:sp>
      <p:sp>
        <p:nvSpPr>
          <p:cNvPr id="250883" name="Rectangle 4"/>
          <p:cNvSpPr>
            <a:spLocks noGrp="1" noChangeArrowheads="1"/>
          </p:cNvSpPr>
          <p:nvPr>
            <p:ph type="body" idx="1"/>
          </p:nvPr>
        </p:nvSpPr>
        <p:spPr>
          <a:xfrm>
            <a:off x="457200" y="1371600"/>
            <a:ext cx="8382000" cy="4114800"/>
          </a:xfrm>
        </p:spPr>
        <p:txBody>
          <a:bodyPr>
            <a:normAutofit lnSpcReduction="10000"/>
          </a:bodyPr>
          <a:lstStyle/>
          <a:p>
            <a:pPr eaLnBrk="1" hangingPunct="1">
              <a:lnSpc>
                <a:spcPct val="90000"/>
              </a:lnSpc>
            </a:pPr>
            <a:r>
              <a:rPr lang="en-US" altLang="en-US" b="1" smtClean="0">
                <a:latin typeface="Verdana" pitchFamily="34" charset="0"/>
              </a:rPr>
              <a:t>EtCO2 in the Intubated Patient</a:t>
            </a:r>
          </a:p>
          <a:p>
            <a:pPr eaLnBrk="1" hangingPunct="1">
              <a:lnSpc>
                <a:spcPct val="90000"/>
              </a:lnSpc>
            </a:pPr>
            <a:r>
              <a:rPr lang="en-US" altLang="en-US" sz="2800" smtClean="0">
                <a:latin typeface="Verdana" pitchFamily="34" charset="0"/>
              </a:rPr>
              <a:t>Most often used to identify esophageal intubations &amp; accidental extubations (head/neck motion can cause ETT movement of 5 cm)</a:t>
            </a:r>
          </a:p>
          <a:p>
            <a:pPr eaLnBrk="1" hangingPunct="1">
              <a:lnSpc>
                <a:spcPct val="90000"/>
              </a:lnSpc>
            </a:pPr>
            <a:r>
              <a:rPr lang="en-US" altLang="en-US" sz="2800" smtClean="0">
                <a:latin typeface="Verdana" pitchFamily="34" charset="0"/>
              </a:rPr>
              <a:t>If ETT in esophagus, little or No CO2</a:t>
            </a:r>
          </a:p>
          <a:p>
            <a:pPr eaLnBrk="1" hangingPunct="1">
              <a:lnSpc>
                <a:spcPct val="90000"/>
              </a:lnSpc>
            </a:pPr>
            <a:r>
              <a:rPr lang="en-US" altLang="en-US" sz="2800" smtClean="0">
                <a:latin typeface="Verdana" pitchFamily="34" charset="0"/>
              </a:rPr>
              <a:t>Waveforms and numerical values are absent or greatly diminished</a:t>
            </a:r>
          </a:p>
          <a:p>
            <a:pPr eaLnBrk="1" hangingPunct="1">
              <a:lnSpc>
                <a:spcPct val="90000"/>
              </a:lnSpc>
            </a:pPr>
            <a:r>
              <a:rPr lang="en-US" altLang="en-US" sz="2800" smtClean="0">
                <a:latin typeface="Verdana" pitchFamily="34" charset="0"/>
              </a:rPr>
              <a:t>Do not rely on capnography alone to 			assure intubation!</a:t>
            </a:r>
          </a:p>
          <a:p>
            <a:pPr eaLnBrk="1" hangingPunct="1">
              <a:lnSpc>
                <a:spcPct val="90000"/>
              </a:lnSpc>
              <a:buFontTx/>
              <a:buNone/>
            </a:pPr>
            <a:endParaRPr lang="en-US" altLang="en-US" smtClean="0"/>
          </a:p>
        </p:txBody>
      </p:sp>
    </p:spTree>
    <p:extLst>
      <p:ext uri="{BB962C8B-B14F-4D97-AF65-F5344CB8AC3E}">
        <p14:creationId xmlns:p14="http://schemas.microsoft.com/office/powerpoint/2010/main" val="38198799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p:nvPr>
        </p:nvSpPr>
        <p:spPr>
          <a:xfrm>
            <a:off x="0" y="457200"/>
            <a:ext cx="8915400" cy="762000"/>
          </a:xfrm>
        </p:spPr>
        <p:txBody>
          <a:bodyPr/>
          <a:lstStyle/>
          <a:p>
            <a:r>
              <a:rPr lang="en-US" altLang="en-US" sz="4000" smtClean="0"/>
              <a:t>Ventilation/Perfusion Ratio (V/Q)</a:t>
            </a:r>
          </a:p>
        </p:txBody>
      </p:sp>
      <p:sp>
        <p:nvSpPr>
          <p:cNvPr id="251907" name="Content Placeholder 2"/>
          <p:cNvSpPr>
            <a:spLocks noGrp="1"/>
          </p:cNvSpPr>
          <p:nvPr>
            <p:ph idx="1"/>
          </p:nvPr>
        </p:nvSpPr>
        <p:spPr>
          <a:xfrm>
            <a:off x="0" y="1295400"/>
            <a:ext cx="9144000" cy="5562600"/>
          </a:xfrm>
        </p:spPr>
        <p:txBody>
          <a:bodyPr/>
          <a:lstStyle/>
          <a:p>
            <a:r>
              <a:rPr lang="en-US" altLang="en-US" smtClean="0"/>
              <a:t>Effective pulmonary gas exchange depends o balanced V/Q ratio</a:t>
            </a:r>
          </a:p>
          <a:p>
            <a:r>
              <a:rPr lang="en-US" altLang="en-US" smtClean="0"/>
              <a:t>Alveolar dead space (V &gt; Q = </a:t>
            </a:r>
            <a:r>
              <a:rPr lang="en-US" altLang="en-US" smtClean="0">
                <a:sym typeface="Wingdings 3" pitchFamily="18" charset="2"/>
              </a:rPr>
              <a:t>CO2 content)</a:t>
            </a:r>
          </a:p>
          <a:p>
            <a:r>
              <a:rPr lang="en-US" altLang="en-US" smtClean="0">
                <a:sym typeface="Wingdings 3" pitchFamily="18" charset="2"/>
              </a:rPr>
              <a:t>Shunting (blood bypass alveoli without picking up oxygen)    [V &lt; Q = CO2 content]</a:t>
            </a:r>
          </a:p>
          <a:p>
            <a:r>
              <a:rPr lang="en-US" altLang="en-US" smtClean="0">
                <a:sym typeface="Wingdings 3" pitchFamily="18" charset="2"/>
              </a:rPr>
              <a:t>2 Types of shunting</a:t>
            </a:r>
          </a:p>
          <a:p>
            <a:pPr lvl="1"/>
            <a:r>
              <a:rPr lang="en-US" altLang="en-US" smtClean="0">
                <a:sym typeface="Wingdings 3" pitchFamily="18" charset="2"/>
              </a:rPr>
              <a:t>Anatomical:  blood moves right -&gt; left without passing through lungs (congenital)</a:t>
            </a:r>
          </a:p>
          <a:p>
            <a:pPr lvl="1"/>
            <a:r>
              <a:rPr lang="en-US" altLang="en-US" smtClean="0">
                <a:sym typeface="Wingdings 3" pitchFamily="18" charset="2"/>
              </a:rPr>
              <a:t>Physiological – blood shunts past alveoli without picking up oxygen</a:t>
            </a:r>
          </a:p>
          <a:p>
            <a:pPr lvl="1"/>
            <a:endParaRPr lang="en-US" altLang="en-US" smtClean="0"/>
          </a:p>
        </p:txBody>
      </p:sp>
    </p:spTree>
    <p:extLst>
      <p:ext uri="{BB962C8B-B14F-4D97-AF65-F5344CB8AC3E}">
        <p14:creationId xmlns:p14="http://schemas.microsoft.com/office/powerpoint/2010/main" val="33280280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3"/>
          <p:cNvSpPr>
            <a:spLocks noGrp="1"/>
          </p:cNvSpPr>
          <p:nvPr>
            <p:ph type="title"/>
          </p:nvPr>
        </p:nvSpPr>
        <p:spPr>
          <a:xfrm>
            <a:off x="685800" y="152400"/>
            <a:ext cx="6870700" cy="1066800"/>
          </a:xfrm>
        </p:spPr>
        <p:txBody>
          <a:bodyPr/>
          <a:lstStyle/>
          <a:p>
            <a:r>
              <a:rPr lang="en-US" altLang="en-US" smtClean="0"/>
              <a:t>The Capnogram</a:t>
            </a:r>
          </a:p>
        </p:txBody>
      </p:sp>
      <p:pic>
        <p:nvPicPr>
          <p:cNvPr id="253955" name="Picture 11" descr="http://www.paramedicine.com/pmc/End_Tidal_CO2_files/droppedImage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6550"/>
            <a:ext cx="8534400"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2166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3"/>
          <p:cNvSpPr>
            <a:spLocks noGrp="1"/>
          </p:cNvSpPr>
          <p:nvPr>
            <p:ph type="title"/>
          </p:nvPr>
        </p:nvSpPr>
        <p:spPr>
          <a:xfrm>
            <a:off x="685800" y="152400"/>
            <a:ext cx="6870700" cy="990600"/>
          </a:xfrm>
        </p:spPr>
        <p:txBody>
          <a:bodyPr/>
          <a:lstStyle/>
          <a:p>
            <a:r>
              <a:rPr lang="en-US" altLang="en-US" smtClean="0"/>
              <a:t>Normal Capnogram</a:t>
            </a:r>
          </a:p>
        </p:txBody>
      </p:sp>
      <p:pic>
        <p:nvPicPr>
          <p:cNvPr id="254979" name="Picture 12" descr="http://www.paramedicine.com/pmc/End_Tidal_CO2_files/droppedImage_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839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0" name="TextBox 5"/>
          <p:cNvSpPr txBox="1">
            <a:spLocks noChangeArrowheads="1"/>
          </p:cNvSpPr>
          <p:nvPr/>
        </p:nvSpPr>
        <p:spPr bwMode="auto">
          <a:xfrm>
            <a:off x="5943600" y="56388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r>
              <a:rPr lang="en-US" altLang="en-US" sz="1600" b="1">
                <a:solidFill>
                  <a:srgbClr val="000000"/>
                </a:solidFill>
              </a:rPr>
              <a:t>35-45 mm Hg</a:t>
            </a:r>
          </a:p>
        </p:txBody>
      </p:sp>
      <p:sp>
        <p:nvSpPr>
          <p:cNvPr id="254981" name="TextBox 6"/>
          <p:cNvSpPr txBox="1">
            <a:spLocks noChangeArrowheads="1"/>
          </p:cNvSpPr>
          <p:nvPr/>
        </p:nvSpPr>
        <p:spPr bwMode="auto">
          <a:xfrm>
            <a:off x="6553200" y="60960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r>
              <a:rPr lang="en-US" altLang="en-US">
                <a:solidFill>
                  <a:srgbClr val="000000"/>
                </a:solidFill>
              </a:rPr>
              <a:t>Inhalation CO2 free gas</a:t>
            </a:r>
          </a:p>
        </p:txBody>
      </p:sp>
    </p:spTree>
    <p:extLst>
      <p:ext uri="{BB962C8B-B14F-4D97-AF65-F5344CB8AC3E}">
        <p14:creationId xmlns:p14="http://schemas.microsoft.com/office/powerpoint/2010/main" val="1184739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Society of Anesthesiologists (ASA) states:</a:t>
            </a:r>
            <a:endParaRPr lang="en-US" dirty="0"/>
          </a:p>
        </p:txBody>
      </p:sp>
      <p:sp>
        <p:nvSpPr>
          <p:cNvPr id="3" name="Content Placeholder 2"/>
          <p:cNvSpPr>
            <a:spLocks noGrp="1"/>
          </p:cNvSpPr>
          <p:nvPr>
            <p:ph idx="1"/>
          </p:nvPr>
        </p:nvSpPr>
        <p:spPr/>
        <p:txBody>
          <a:bodyPr/>
          <a:lstStyle/>
          <a:p>
            <a:r>
              <a:rPr lang="en-US" dirty="0" smtClean="0"/>
              <a:t>No routine lab or diagnostic screening of patients is necessary, but should instead be based upon the patient’s specific clinical risk factors. </a:t>
            </a:r>
          </a:p>
          <a:p>
            <a:r>
              <a:rPr lang="en-US" dirty="0" smtClean="0"/>
              <a:t>Tests should be ordered when the results may influence decisions regarding risks and management of anesthesia or surgery during the course of the operation. </a:t>
            </a:r>
            <a:endParaRPr lang="en-US" dirty="0"/>
          </a:p>
        </p:txBody>
      </p:sp>
    </p:spTree>
    <p:extLst>
      <p:ext uri="{BB962C8B-B14F-4D97-AF65-F5344CB8AC3E}">
        <p14:creationId xmlns:p14="http://schemas.microsoft.com/office/powerpoint/2010/main" val="1074243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title"/>
          </p:nvPr>
        </p:nvSpPr>
        <p:spPr>
          <a:xfrm>
            <a:off x="609600" y="0"/>
            <a:ext cx="7772400" cy="1143000"/>
          </a:xfrm>
        </p:spPr>
        <p:txBody>
          <a:bodyPr/>
          <a:lstStyle/>
          <a:p>
            <a:pPr eaLnBrk="1" hangingPunct="1"/>
            <a:r>
              <a:rPr lang="en-US" altLang="en-US" b="1" i="1" smtClean="0">
                <a:latin typeface="Verdana" pitchFamily="34" charset="0"/>
              </a:rPr>
              <a:t>EtCO2 Monitoring</a:t>
            </a:r>
          </a:p>
        </p:txBody>
      </p:sp>
      <p:sp>
        <p:nvSpPr>
          <p:cNvPr id="256003" name="Rectangle 4"/>
          <p:cNvSpPr>
            <a:spLocks noGrp="1" noChangeArrowheads="1"/>
          </p:cNvSpPr>
          <p:nvPr>
            <p:ph type="body" idx="1"/>
          </p:nvPr>
        </p:nvSpPr>
        <p:spPr/>
        <p:txBody>
          <a:bodyPr>
            <a:normAutofit lnSpcReduction="10000"/>
          </a:bodyPr>
          <a:lstStyle/>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marL="0" indent="0" eaLnBrk="1" hangingPunct="1">
              <a:buNone/>
            </a:pPr>
            <a:endParaRPr lang="en-US" altLang="en-US" sz="2800" dirty="0" smtClean="0"/>
          </a:p>
          <a:p>
            <a:pPr eaLnBrk="1" hangingPunct="1"/>
            <a:r>
              <a:rPr lang="en-US" altLang="en-US" sz="2800" dirty="0" smtClean="0">
                <a:latin typeface="Verdana" pitchFamily="34" charset="0"/>
              </a:rPr>
              <a:t>A - B describes the respiratory baseline</a:t>
            </a:r>
          </a:p>
          <a:p>
            <a:pPr eaLnBrk="1" hangingPunct="1"/>
            <a:r>
              <a:rPr lang="en-US" altLang="en-US" sz="2800" dirty="0" smtClean="0">
                <a:latin typeface="Verdana" pitchFamily="34" charset="0"/>
              </a:rPr>
              <a:t>It measures the CO2-free gas in the		</a:t>
            </a:r>
            <a:r>
              <a:rPr lang="en-US" altLang="en-US" sz="2800" dirty="0" err="1" smtClean="0">
                <a:latin typeface="Verdana" pitchFamily="34" charset="0"/>
              </a:rPr>
              <a:t>deadspace</a:t>
            </a:r>
            <a:r>
              <a:rPr lang="en-US" altLang="en-US" sz="2800" dirty="0" smtClean="0">
                <a:latin typeface="Verdana" pitchFamily="34" charset="0"/>
              </a:rPr>
              <a:t> of the airways</a:t>
            </a:r>
          </a:p>
          <a:p>
            <a:pPr eaLnBrk="1" hangingPunct="1"/>
            <a:endParaRPr lang="en-US" altLang="en-US" sz="2800" dirty="0" smtClean="0">
              <a:latin typeface="Verdana" pitchFamily="34" charset="0"/>
            </a:endParaRPr>
          </a:p>
        </p:txBody>
      </p:sp>
      <p:pic>
        <p:nvPicPr>
          <p:cNvPr id="256004" name="Picture 5" descr="C:\Documents and Settings\Eric Augustus\My Documents\My Pictures\EMS\CapnoGraph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69342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5" name="Line 6"/>
          <p:cNvSpPr>
            <a:spLocks noChangeShapeType="1"/>
          </p:cNvSpPr>
          <p:nvPr/>
        </p:nvSpPr>
        <p:spPr bwMode="auto">
          <a:xfrm>
            <a:off x="2819400" y="3949700"/>
            <a:ext cx="8382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8016018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p:cNvSpPr>
            <a:spLocks noGrp="1" noChangeArrowheads="1"/>
          </p:cNvSpPr>
          <p:nvPr>
            <p:ph type="title"/>
          </p:nvPr>
        </p:nvSpPr>
        <p:spPr>
          <a:xfrm>
            <a:off x="609600" y="0"/>
            <a:ext cx="7772400" cy="1143000"/>
          </a:xfrm>
        </p:spPr>
        <p:txBody>
          <a:bodyPr/>
          <a:lstStyle/>
          <a:p>
            <a:pPr eaLnBrk="1" hangingPunct="1"/>
            <a:r>
              <a:rPr lang="en-US" altLang="en-US" b="1" i="1" smtClean="0">
                <a:latin typeface="Verdana" pitchFamily="34" charset="0"/>
              </a:rPr>
              <a:t>EtCO2 Monitoring</a:t>
            </a:r>
          </a:p>
        </p:txBody>
      </p:sp>
      <p:sp>
        <p:nvSpPr>
          <p:cNvPr id="257027" name="Rectangle 4"/>
          <p:cNvSpPr>
            <a:spLocks noGrp="1" noChangeArrowheads="1"/>
          </p:cNvSpPr>
          <p:nvPr>
            <p:ph type="body" idx="1"/>
          </p:nvPr>
        </p:nvSpPr>
        <p:spPr/>
        <p:txBody>
          <a:bodyPr/>
          <a:lstStyle/>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r>
              <a:rPr lang="en-US" altLang="en-US" sz="2800" dirty="0" smtClean="0">
                <a:latin typeface="Verdana" pitchFamily="34" charset="0"/>
              </a:rPr>
              <a:t>B-C is also known as the expiratory		upstroke, where alveolar air mixes		with dead space air</a:t>
            </a:r>
          </a:p>
          <a:p>
            <a:pPr eaLnBrk="1" hangingPunct="1"/>
            <a:endParaRPr lang="en-US" altLang="en-US" sz="2800" dirty="0" smtClean="0">
              <a:latin typeface="Verdana" pitchFamily="34" charset="0"/>
            </a:endParaRPr>
          </a:p>
        </p:txBody>
      </p:sp>
      <p:pic>
        <p:nvPicPr>
          <p:cNvPr id="257028" name="Picture 5" descr="C:\Documents and Settings\Eric Augustus\My Documents\My Pictures\EMS\CapnoGraph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69342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29" name="Line 6"/>
          <p:cNvSpPr>
            <a:spLocks noChangeShapeType="1"/>
          </p:cNvSpPr>
          <p:nvPr/>
        </p:nvSpPr>
        <p:spPr bwMode="auto">
          <a:xfrm flipV="1">
            <a:off x="3962400" y="2514600"/>
            <a:ext cx="533400" cy="12192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40005151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a:spLocks noGrp="1" noChangeArrowheads="1"/>
          </p:cNvSpPr>
          <p:nvPr>
            <p:ph type="title"/>
          </p:nvPr>
        </p:nvSpPr>
        <p:spPr>
          <a:xfrm>
            <a:off x="609600" y="0"/>
            <a:ext cx="7772400" cy="1143000"/>
          </a:xfrm>
        </p:spPr>
        <p:txBody>
          <a:bodyPr/>
          <a:lstStyle/>
          <a:p>
            <a:pPr eaLnBrk="1" hangingPunct="1"/>
            <a:r>
              <a:rPr lang="en-US" altLang="en-US" b="1" i="1" smtClean="0">
                <a:latin typeface="Verdana" pitchFamily="34" charset="0"/>
              </a:rPr>
              <a:t>EtCO2 Monitoring</a:t>
            </a:r>
          </a:p>
        </p:txBody>
      </p:sp>
      <p:sp>
        <p:nvSpPr>
          <p:cNvPr id="258051" name="Rectangle 4"/>
          <p:cNvSpPr>
            <a:spLocks noGrp="1" noChangeArrowheads="1"/>
          </p:cNvSpPr>
          <p:nvPr>
            <p:ph type="body" idx="1"/>
          </p:nvPr>
        </p:nvSpPr>
        <p:spPr>
          <a:xfrm>
            <a:off x="685800" y="2286000"/>
            <a:ext cx="7772400" cy="4114800"/>
          </a:xfrm>
        </p:spPr>
        <p:txBody>
          <a:bodyPr>
            <a:normAutofit lnSpcReduction="10000"/>
          </a:bodyPr>
          <a:lstStyle/>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r>
              <a:rPr lang="en-US" altLang="en-US" sz="2800" smtClean="0">
                <a:latin typeface="Verdana" pitchFamily="34" charset="0"/>
              </a:rPr>
              <a:t>C-D is the expiratory plateau,			exhalation of mostly alveolar gas		(should be straight)</a:t>
            </a:r>
          </a:p>
          <a:p>
            <a:pPr eaLnBrk="1" hangingPunct="1">
              <a:lnSpc>
                <a:spcPct val="90000"/>
              </a:lnSpc>
            </a:pPr>
            <a:r>
              <a:rPr lang="en-US" altLang="en-US" sz="2800" smtClean="0">
                <a:latin typeface="Verdana" pitchFamily="34" charset="0"/>
              </a:rPr>
              <a:t>Point D is the EtCO2 level at the end of	a normal exhaled breath 			(35-45mmHg)</a:t>
            </a:r>
          </a:p>
        </p:txBody>
      </p:sp>
      <p:pic>
        <p:nvPicPr>
          <p:cNvPr id="258052" name="Picture 5" descr="C:\Documents and Settings\Eric Augustus\My Documents\My Pictures\EMS\CapnoGraph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69342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3" name="Line 6"/>
          <p:cNvSpPr>
            <a:spLocks noChangeShapeType="1"/>
          </p:cNvSpPr>
          <p:nvPr/>
        </p:nvSpPr>
        <p:spPr bwMode="auto">
          <a:xfrm>
            <a:off x="4343400" y="2590800"/>
            <a:ext cx="16764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3774297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3"/>
          <p:cNvSpPr>
            <a:spLocks noGrp="1" noChangeArrowheads="1"/>
          </p:cNvSpPr>
          <p:nvPr>
            <p:ph type="title"/>
          </p:nvPr>
        </p:nvSpPr>
        <p:spPr>
          <a:xfrm>
            <a:off x="685800" y="0"/>
            <a:ext cx="7772400" cy="1143000"/>
          </a:xfrm>
        </p:spPr>
        <p:txBody>
          <a:bodyPr/>
          <a:lstStyle/>
          <a:p>
            <a:pPr eaLnBrk="1" hangingPunct="1"/>
            <a:r>
              <a:rPr lang="en-US" altLang="en-US" b="1" i="1" smtClean="0">
                <a:latin typeface="Verdana" pitchFamily="34" charset="0"/>
              </a:rPr>
              <a:t>EtCO2 Monitoring</a:t>
            </a:r>
          </a:p>
        </p:txBody>
      </p:sp>
      <p:sp>
        <p:nvSpPr>
          <p:cNvPr id="259075" name="Rectangle 4"/>
          <p:cNvSpPr>
            <a:spLocks noGrp="1" noChangeArrowheads="1"/>
          </p:cNvSpPr>
          <p:nvPr>
            <p:ph type="body" idx="1"/>
          </p:nvPr>
        </p:nvSpPr>
        <p:spPr>
          <a:xfrm>
            <a:off x="685800" y="2286000"/>
            <a:ext cx="7772400" cy="4114800"/>
          </a:xfrm>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latin typeface="Verdana" pitchFamily="34" charset="0"/>
              </a:rPr>
              <a:t>D-E is inspiration, inhalation of		CO2-free gas, and rapid return		of waveform to baseline</a:t>
            </a:r>
          </a:p>
        </p:txBody>
      </p:sp>
      <p:pic>
        <p:nvPicPr>
          <p:cNvPr id="259076" name="Picture 5" descr="C:\Documents and Settings\Eric Augustus\My Documents\My Pictures\EMS\CapnoGraph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9342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7" name="Line 6"/>
          <p:cNvSpPr>
            <a:spLocks noChangeShapeType="1"/>
          </p:cNvSpPr>
          <p:nvPr/>
        </p:nvSpPr>
        <p:spPr bwMode="auto">
          <a:xfrm>
            <a:off x="6172200" y="2895600"/>
            <a:ext cx="228600" cy="12954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9918037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1027"/>
          <p:cNvSpPr>
            <a:spLocks noGrp="1" noChangeArrowheads="1"/>
          </p:cNvSpPr>
          <p:nvPr>
            <p:ph type="body" idx="1"/>
          </p:nvPr>
        </p:nvSpPr>
        <p:spPr>
          <a:xfrm>
            <a:off x="0" y="914400"/>
            <a:ext cx="9144000" cy="5943600"/>
          </a:xfrm>
        </p:spPr>
        <p:txBody>
          <a:bodyPr/>
          <a:lstStyle/>
          <a:p>
            <a:pPr eaLnBrk="1" hangingPunct="1"/>
            <a:r>
              <a:rPr lang="en-US" altLang="en-US" i="1" dirty="0" err="1" smtClean="0">
                <a:latin typeface="Verdana" pitchFamily="34" charset="0"/>
              </a:rPr>
              <a:t>Capnography</a:t>
            </a:r>
            <a:r>
              <a:rPr lang="en-US" altLang="en-US" i="1" dirty="0" smtClean="0">
                <a:latin typeface="Verdana" pitchFamily="34" charset="0"/>
              </a:rPr>
              <a:t>  </a:t>
            </a:r>
          </a:p>
          <a:p>
            <a:pPr lvl="1" eaLnBrk="1" hangingPunct="1"/>
            <a:r>
              <a:rPr lang="en-US" altLang="en-US" sz="3200" dirty="0" smtClean="0">
                <a:latin typeface="Verdana" pitchFamily="34" charset="0"/>
              </a:rPr>
              <a:t>Common conditions diagnosed by </a:t>
            </a:r>
            <a:r>
              <a:rPr lang="en-US" altLang="en-US" sz="3200" dirty="0" err="1" smtClean="0">
                <a:latin typeface="Verdana" pitchFamily="34" charset="0"/>
              </a:rPr>
              <a:t>capnography</a:t>
            </a:r>
            <a:endParaRPr lang="en-US" altLang="en-US" sz="3200" dirty="0" smtClean="0">
              <a:latin typeface="Verdana" pitchFamily="34" charset="0"/>
            </a:endParaRPr>
          </a:p>
          <a:p>
            <a:pPr lvl="2" eaLnBrk="1" hangingPunct="1"/>
            <a:r>
              <a:rPr lang="en-US" altLang="en-US" sz="3200" dirty="0" smtClean="0">
                <a:latin typeface="Verdana" pitchFamily="34" charset="0"/>
              </a:rPr>
              <a:t>Apnea</a:t>
            </a:r>
          </a:p>
          <a:p>
            <a:pPr lvl="3" eaLnBrk="1" hangingPunct="1"/>
            <a:r>
              <a:rPr lang="en-US" altLang="en-US" sz="3200" dirty="0" smtClean="0">
                <a:latin typeface="Verdana" pitchFamily="34" charset="0"/>
              </a:rPr>
              <a:t>No waveform, no chest wall movement, no breath sounds</a:t>
            </a:r>
          </a:p>
          <a:p>
            <a:pPr lvl="2" eaLnBrk="1" hangingPunct="1"/>
            <a:r>
              <a:rPr lang="en-US" altLang="en-US" sz="3200" dirty="0" smtClean="0">
                <a:latin typeface="Verdana" pitchFamily="34" charset="0"/>
              </a:rPr>
              <a:t>Upper respiratory obstruction</a:t>
            </a:r>
          </a:p>
          <a:p>
            <a:pPr lvl="3" eaLnBrk="1" hangingPunct="1"/>
            <a:r>
              <a:rPr lang="en-US" altLang="en-US" sz="3200" dirty="0" smtClean="0">
                <a:latin typeface="Verdana" pitchFamily="34" charset="0"/>
              </a:rPr>
              <a:t>No waveform, chest wall moving, no breath sounds, responsive to airway realignment maneuvers (waveform returns)</a:t>
            </a:r>
          </a:p>
        </p:txBody>
      </p:sp>
      <p:sp>
        <p:nvSpPr>
          <p:cNvPr id="261123" name="Rectangle 1029"/>
          <p:cNvSpPr>
            <a:spLocks noChangeArrowheads="1"/>
          </p:cNvSpPr>
          <p:nvPr/>
        </p:nvSpPr>
        <p:spPr bwMode="auto">
          <a:xfrm>
            <a:off x="685800" y="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algn="ctr"/>
            <a:r>
              <a:rPr lang="en-US" altLang="en-US" sz="4400" dirty="0">
                <a:latin typeface="Verdana" pitchFamily="34" charset="0"/>
              </a:rPr>
              <a:t>EtCO2 Monitoring</a:t>
            </a:r>
          </a:p>
        </p:txBody>
      </p:sp>
    </p:spTree>
    <p:extLst>
      <p:ext uri="{BB962C8B-B14F-4D97-AF65-F5344CB8AC3E}">
        <p14:creationId xmlns:p14="http://schemas.microsoft.com/office/powerpoint/2010/main" val="14487334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1"/>
          <p:cNvSpPr>
            <a:spLocks noGrp="1"/>
          </p:cNvSpPr>
          <p:nvPr>
            <p:ph type="title"/>
          </p:nvPr>
        </p:nvSpPr>
        <p:spPr>
          <a:xfrm rot="10800000" flipV="1">
            <a:off x="593725" y="-15875"/>
            <a:ext cx="6870700" cy="777875"/>
          </a:xfrm>
        </p:spPr>
        <p:txBody>
          <a:bodyPr/>
          <a:lstStyle/>
          <a:p>
            <a:r>
              <a:rPr lang="en-US" altLang="en-US" smtClean="0"/>
              <a:t>Capnography in Terror</a:t>
            </a:r>
          </a:p>
        </p:txBody>
      </p:sp>
      <p:sp>
        <p:nvSpPr>
          <p:cNvPr id="262147" name="Content Placeholder 2"/>
          <p:cNvSpPr>
            <a:spLocks noGrp="1"/>
          </p:cNvSpPr>
          <p:nvPr>
            <p:ph idx="1"/>
          </p:nvPr>
        </p:nvSpPr>
        <p:spPr>
          <a:xfrm>
            <a:off x="0" y="990600"/>
            <a:ext cx="9144000" cy="4495800"/>
          </a:xfrm>
        </p:spPr>
        <p:txBody>
          <a:bodyPr>
            <a:normAutofit fontScale="92500"/>
          </a:bodyPr>
          <a:lstStyle/>
          <a:p>
            <a:pPr lvl="2" eaLnBrk="1" hangingPunct="1"/>
            <a:r>
              <a:rPr lang="en-US" altLang="en-US" sz="3200" smtClean="0">
                <a:latin typeface="Verdana" pitchFamily="34" charset="0"/>
              </a:rPr>
              <a:t>Laryngospasm</a:t>
            </a:r>
          </a:p>
          <a:p>
            <a:pPr lvl="3" eaLnBrk="1" hangingPunct="1"/>
            <a:r>
              <a:rPr lang="en-US" altLang="en-US" sz="3200" smtClean="0">
                <a:latin typeface="Verdana" pitchFamily="34" charset="0"/>
              </a:rPr>
              <a:t>No waveform, chest wall moving, no breath sounds, unresponsive to airway realignment, responds to PPV</a:t>
            </a:r>
          </a:p>
          <a:p>
            <a:pPr lvl="2" eaLnBrk="1" hangingPunct="1"/>
            <a:r>
              <a:rPr lang="en-US" altLang="en-US" sz="3200" smtClean="0">
                <a:latin typeface="Verdana" pitchFamily="34" charset="0"/>
              </a:rPr>
              <a:t>Bronchospasm</a:t>
            </a:r>
          </a:p>
          <a:p>
            <a:pPr lvl="3" eaLnBrk="1" hangingPunct="1"/>
            <a:r>
              <a:rPr lang="en-US" altLang="en-US" sz="3200" smtClean="0">
                <a:latin typeface="Verdana" pitchFamily="34" charset="0"/>
              </a:rPr>
              <a:t>“shark fin” waveform</a:t>
            </a:r>
          </a:p>
          <a:p>
            <a:pPr lvl="2" eaLnBrk="1" hangingPunct="1"/>
            <a:r>
              <a:rPr lang="en-US" altLang="en-US" sz="3200" smtClean="0">
                <a:latin typeface="Verdana" pitchFamily="34" charset="0"/>
              </a:rPr>
              <a:t>Respiratory failure</a:t>
            </a:r>
          </a:p>
          <a:p>
            <a:pPr lvl="3" eaLnBrk="1" hangingPunct="1"/>
            <a:r>
              <a:rPr lang="en-US" altLang="en-US" sz="3200" smtClean="0">
                <a:latin typeface="Verdana" pitchFamily="34" charset="0"/>
              </a:rPr>
              <a:t>Values &gt; 70 mmHg in pt w/o COPD</a:t>
            </a:r>
          </a:p>
          <a:p>
            <a:pPr lvl="2" eaLnBrk="1" hangingPunct="1"/>
            <a:endParaRPr lang="en-US" altLang="en-US" smtClean="0">
              <a:latin typeface="Verdana" pitchFamily="34" charset="0"/>
            </a:endParaRPr>
          </a:p>
          <a:p>
            <a:endParaRPr lang="en-US" altLang="en-US" smtClean="0"/>
          </a:p>
        </p:txBody>
      </p:sp>
      <p:sp>
        <p:nvSpPr>
          <p:cNvPr id="262148" name="Slide Number Placeholder 3"/>
          <p:cNvSpPr>
            <a:spLocks noGrp="1"/>
          </p:cNvSpPr>
          <p:nvPr>
            <p:ph type="sldNum" sz="quarter" idx="12"/>
          </p:nvPr>
        </p:nvSpPr>
        <p:spPr/>
        <p:txBody>
          <a:bodyPr/>
          <a:lstStyle/>
          <a:p>
            <a:pPr>
              <a:defRPr/>
            </a:pPr>
            <a:fld id="{A00C38AE-971B-48D6-9000-E3FEEDC5D74F}" type="slidenum">
              <a:rPr lang="en-US" smtClean="0">
                <a:solidFill>
                  <a:srgbClr val="000000"/>
                </a:solidFill>
              </a:rPr>
              <a:pPr>
                <a:defRPr/>
              </a:pPr>
              <a:t>95</a:t>
            </a:fld>
            <a:endParaRPr lang="en-US" smtClean="0">
              <a:solidFill>
                <a:srgbClr val="000000"/>
              </a:solidFill>
            </a:endParaRPr>
          </a:p>
        </p:txBody>
      </p:sp>
    </p:spTree>
    <p:extLst>
      <p:ext uri="{BB962C8B-B14F-4D97-AF65-F5344CB8AC3E}">
        <p14:creationId xmlns:p14="http://schemas.microsoft.com/office/powerpoint/2010/main" val="19977337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Number Placeholder 2"/>
          <p:cNvSpPr>
            <a:spLocks noGrp="1"/>
          </p:cNvSpPr>
          <p:nvPr>
            <p:ph type="sldNum" sz="quarter" idx="12"/>
          </p:nvPr>
        </p:nvSpPr>
        <p:spPr/>
        <p:txBody>
          <a:bodyPr/>
          <a:lstStyle/>
          <a:p>
            <a:pPr>
              <a:defRPr/>
            </a:pPr>
            <a:fld id="{B7CAECE8-F619-4FE3-A398-D1D82B07A580}" type="slidenum">
              <a:rPr lang="en-US" smtClean="0">
                <a:solidFill>
                  <a:srgbClr val="000000"/>
                </a:solidFill>
              </a:rPr>
              <a:pPr>
                <a:defRPr/>
              </a:pPr>
              <a:t>96</a:t>
            </a:fld>
            <a:endParaRPr lang="en-US" smtClean="0">
              <a:solidFill>
                <a:srgbClr val="000000"/>
              </a:solidFill>
            </a:endParaRPr>
          </a:p>
        </p:txBody>
      </p:sp>
      <p:pic>
        <p:nvPicPr>
          <p:cNvPr id="264195" name="Picture 23" descr="http://www.paramedicine.com/pmc/End_Tidal_CO2_files/droppedImage_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2250"/>
            <a:ext cx="6553200"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6" name="TextBox 4"/>
          <p:cNvSpPr txBox="1">
            <a:spLocks noChangeArrowheads="1"/>
          </p:cNvSpPr>
          <p:nvPr/>
        </p:nvSpPr>
        <p:spPr bwMode="auto">
          <a:xfrm>
            <a:off x="685800" y="1371600"/>
            <a:ext cx="54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r>
              <a:rPr lang="en-US" altLang="en-US">
                <a:solidFill>
                  <a:srgbClr val="000000"/>
                </a:solidFill>
              </a:rPr>
              <a:t>A.  </a:t>
            </a:r>
          </a:p>
        </p:txBody>
      </p:sp>
    </p:spTree>
    <p:extLst>
      <p:ext uri="{BB962C8B-B14F-4D97-AF65-F5344CB8AC3E}">
        <p14:creationId xmlns:p14="http://schemas.microsoft.com/office/powerpoint/2010/main" val="85695600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Number Placeholder 1"/>
          <p:cNvSpPr>
            <a:spLocks noGrp="1"/>
          </p:cNvSpPr>
          <p:nvPr>
            <p:ph type="sldNum" sz="quarter" idx="12"/>
          </p:nvPr>
        </p:nvSpPr>
        <p:spPr/>
        <p:txBody>
          <a:bodyPr/>
          <a:lstStyle/>
          <a:p>
            <a:pPr>
              <a:defRPr/>
            </a:pPr>
            <a:fld id="{96CD86BB-C72F-43E1-A84F-31E71790A834}" type="slidenum">
              <a:rPr lang="en-US" smtClean="0">
                <a:solidFill>
                  <a:srgbClr val="000000"/>
                </a:solidFill>
              </a:rPr>
              <a:pPr>
                <a:defRPr/>
              </a:pPr>
              <a:t>97</a:t>
            </a:fld>
            <a:endParaRPr lang="en-US" smtClean="0">
              <a:solidFill>
                <a:srgbClr val="000000"/>
              </a:solidFill>
            </a:endParaRPr>
          </a:p>
        </p:txBody>
      </p:sp>
      <p:pic>
        <p:nvPicPr>
          <p:cNvPr id="266243" name="Picture 24" descr="http://www.paramedicine.com/pmc/End_Tidal_CO2_files/droppedImage_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601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4" name="TextBox 3"/>
          <p:cNvSpPr txBox="1">
            <a:spLocks noChangeArrowheads="1"/>
          </p:cNvSpPr>
          <p:nvPr/>
        </p:nvSpPr>
        <p:spPr bwMode="auto">
          <a:xfrm>
            <a:off x="990600" y="685800"/>
            <a:ext cx="525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r>
              <a:rPr lang="en-US" altLang="en-US">
                <a:solidFill>
                  <a:srgbClr val="000000"/>
                </a:solidFill>
              </a:rPr>
              <a:t>B.  </a:t>
            </a:r>
          </a:p>
        </p:txBody>
      </p:sp>
    </p:spTree>
    <p:extLst>
      <p:ext uri="{BB962C8B-B14F-4D97-AF65-F5344CB8AC3E}">
        <p14:creationId xmlns:p14="http://schemas.microsoft.com/office/powerpoint/2010/main" val="27499832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Number Placeholder 2"/>
          <p:cNvSpPr>
            <a:spLocks noGrp="1"/>
          </p:cNvSpPr>
          <p:nvPr>
            <p:ph type="sldNum" sz="quarter" idx="12"/>
          </p:nvPr>
        </p:nvSpPr>
        <p:spPr/>
        <p:txBody>
          <a:bodyPr/>
          <a:lstStyle/>
          <a:p>
            <a:pPr>
              <a:defRPr/>
            </a:pPr>
            <a:fld id="{AFED8A61-9A81-4FB8-B2CA-68B5A86A9EF8}" type="slidenum">
              <a:rPr lang="en-US" smtClean="0">
                <a:solidFill>
                  <a:srgbClr val="000000"/>
                </a:solidFill>
              </a:rPr>
              <a:pPr>
                <a:defRPr/>
              </a:pPr>
              <a:t>98</a:t>
            </a:fld>
            <a:endParaRPr lang="en-US" smtClean="0">
              <a:solidFill>
                <a:srgbClr val="000000"/>
              </a:solidFill>
            </a:endParaRPr>
          </a:p>
        </p:txBody>
      </p:sp>
      <p:pic>
        <p:nvPicPr>
          <p:cNvPr id="268291" name="Picture 21" descr="http://www.paramedicine.com/pmc/End_Tidal_CO2_files/droppedImage_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2" name="TextBox 4"/>
          <p:cNvSpPr txBox="1">
            <a:spLocks noChangeArrowheads="1"/>
          </p:cNvSpPr>
          <p:nvPr/>
        </p:nvSpPr>
        <p:spPr bwMode="auto">
          <a:xfrm>
            <a:off x="1066800" y="1295400"/>
            <a:ext cx="450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r>
              <a:rPr lang="en-US" altLang="en-US">
                <a:solidFill>
                  <a:srgbClr val="000000"/>
                </a:solidFill>
              </a:rPr>
              <a:t>C. </a:t>
            </a:r>
          </a:p>
        </p:txBody>
      </p:sp>
    </p:spTree>
    <p:extLst>
      <p:ext uri="{BB962C8B-B14F-4D97-AF65-F5344CB8AC3E}">
        <p14:creationId xmlns:p14="http://schemas.microsoft.com/office/powerpoint/2010/main" val="18587727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Number Placeholder 1"/>
          <p:cNvSpPr>
            <a:spLocks noGrp="1"/>
          </p:cNvSpPr>
          <p:nvPr>
            <p:ph type="sldNum" sz="quarter" idx="12"/>
          </p:nvPr>
        </p:nvSpPr>
        <p:spPr/>
        <p:txBody>
          <a:bodyPr/>
          <a:lstStyle/>
          <a:p>
            <a:pPr>
              <a:defRPr/>
            </a:pPr>
            <a:fld id="{416FB188-21C3-4C30-974E-144AB407278F}" type="slidenum">
              <a:rPr lang="en-US" smtClean="0">
                <a:solidFill>
                  <a:srgbClr val="000000"/>
                </a:solidFill>
              </a:rPr>
              <a:pPr>
                <a:defRPr/>
              </a:pPr>
              <a:t>99</a:t>
            </a:fld>
            <a:endParaRPr lang="en-US" smtClean="0">
              <a:solidFill>
                <a:srgbClr val="000000"/>
              </a:solidFill>
            </a:endParaRPr>
          </a:p>
        </p:txBody>
      </p:sp>
      <p:pic>
        <p:nvPicPr>
          <p:cNvPr id="270339" name="Picture 27" descr="http://www.paramedicine.com/pmc/End_Tidal_CO2_files/droppedImage_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57200"/>
            <a:ext cx="5181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40" name="TextBox 3"/>
          <p:cNvSpPr txBox="1">
            <a:spLocks noChangeArrowheads="1"/>
          </p:cNvSpPr>
          <p:nvPr/>
        </p:nvSpPr>
        <p:spPr bwMode="auto">
          <a:xfrm>
            <a:off x="1524000" y="1676400"/>
            <a:ext cx="547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r>
              <a:rPr lang="en-US" altLang="en-US">
                <a:solidFill>
                  <a:srgbClr val="000000"/>
                </a:solidFill>
              </a:rPr>
              <a:t>D.  </a:t>
            </a:r>
          </a:p>
        </p:txBody>
      </p:sp>
    </p:spTree>
    <p:extLst>
      <p:ext uri="{BB962C8B-B14F-4D97-AF65-F5344CB8AC3E}">
        <p14:creationId xmlns:p14="http://schemas.microsoft.com/office/powerpoint/2010/main" val="1524024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8703</Words>
  <Application>Microsoft Office PowerPoint</Application>
  <PresentationFormat>On-screen Show (4:3)</PresentationFormat>
  <Paragraphs>2070</Paragraphs>
  <Slides>252</Slides>
  <Notes>251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252</vt:i4>
      </vt:variant>
    </vt:vector>
  </HeadingPairs>
  <TitlesOfParts>
    <vt:vector size="254" baseType="lpstr">
      <vt:lpstr>Office Theme</vt:lpstr>
      <vt:lpstr>Chart</vt:lpstr>
      <vt:lpstr>Falling for SCAPAN</vt:lpstr>
      <vt:lpstr>Preoperative  Assessment  &amp; Education</vt:lpstr>
      <vt:lpstr>OBJECTIVES</vt:lpstr>
      <vt:lpstr>Preoperative Nursing Assessment components</vt:lpstr>
      <vt:lpstr>Pre-Procedure Assessment</vt:lpstr>
      <vt:lpstr>Importance of  Patient Preparation</vt:lpstr>
      <vt:lpstr>Telephone Interview </vt:lpstr>
      <vt:lpstr>Anesthesiologists meeting with Patients</vt:lpstr>
      <vt:lpstr>American Society of Anesthesiologists (ASA) states:</vt:lpstr>
      <vt:lpstr>Preadmission Testing</vt:lpstr>
      <vt:lpstr>PowerPoint Presentation</vt:lpstr>
      <vt:lpstr>PowerPoint Presentation</vt:lpstr>
      <vt:lpstr>PowerPoint Presentation</vt:lpstr>
      <vt:lpstr>PowerPoint Presentation</vt:lpstr>
      <vt:lpstr>Obesity</vt:lpstr>
      <vt:lpstr>Body Mass Index</vt:lpstr>
      <vt:lpstr>Morbid Obesity</vt:lpstr>
      <vt:lpstr>Morbid Obesity Physiologic changes </vt:lpstr>
      <vt:lpstr>Fasting and Medications</vt:lpstr>
      <vt:lpstr>Fasting Instructions</vt:lpstr>
      <vt:lpstr>Fasting Instructions</vt:lpstr>
      <vt:lpstr>Medications</vt:lpstr>
      <vt:lpstr>Cardiac Meds</vt:lpstr>
      <vt:lpstr>Angiotensin Converting Enzyme Inhibitor</vt:lpstr>
      <vt:lpstr>Angiotensin Receptor Blockers (ARBs)</vt:lpstr>
      <vt:lpstr>ACE/ARBS</vt:lpstr>
      <vt:lpstr>Medications</vt:lpstr>
      <vt:lpstr>  Meds</vt:lpstr>
      <vt:lpstr>  Meds</vt:lpstr>
      <vt:lpstr>Herbals, Vitamins &amp; Supplements</vt:lpstr>
      <vt:lpstr>Herbal Remedies</vt:lpstr>
      <vt:lpstr>Herbal Remedies</vt:lpstr>
      <vt:lpstr>Herbal Remedies</vt:lpstr>
      <vt:lpstr>Herbal Remedies</vt:lpstr>
      <vt:lpstr>Herbal Remedies</vt:lpstr>
      <vt:lpstr>Herbal Remedies</vt:lpstr>
      <vt:lpstr>Cultural Diversity</vt:lpstr>
      <vt:lpstr>Cultural Sensitivity</vt:lpstr>
      <vt:lpstr>Cultural awareness of  touch</vt:lpstr>
      <vt:lpstr> Transcultural Nursing  Approaches</vt:lpstr>
      <vt:lpstr>To offer patients the BEST in preoperative care, nurses need to create an environment in which patients are free to identify their fears and anxieties </vt:lpstr>
      <vt:lpstr>Hurried environment leaves patients feeling confused and rushed through the system jeopardizing the essence of patient focused preoperative care</vt:lpstr>
      <vt:lpstr>Preoperative Education benefit for nurses and institution</vt:lpstr>
      <vt:lpstr>Learner Characteristics</vt:lpstr>
      <vt:lpstr>Learner Characteristics</vt:lpstr>
      <vt:lpstr>Principles of Adult Learning </vt:lpstr>
      <vt:lpstr>PowerPoint Presentation</vt:lpstr>
      <vt:lpstr>Adults &amp; Child Learner</vt:lpstr>
      <vt:lpstr>Trust vs Mistrust (0 – 1 year)</vt:lpstr>
      <vt:lpstr>Autonomy vs. Shame &amp; Doubt (1-3 years)</vt:lpstr>
      <vt:lpstr>Autonomy vs. Shame &amp; Doubt (1-3 years)</vt:lpstr>
      <vt:lpstr>Initiative vs. Guilt (3-5 Years)</vt:lpstr>
      <vt:lpstr>Initiative vs. Guilt (3-5 Years)</vt:lpstr>
      <vt:lpstr>Industry vs. Inferiority (6-12 years)</vt:lpstr>
      <vt:lpstr>Industry vs. Inferiority (6-12 years)</vt:lpstr>
      <vt:lpstr>Identity vs. Role Confusion (12-18 years)</vt:lpstr>
      <vt:lpstr>Identity vs. Role Confusion (12-18 years)</vt:lpstr>
      <vt:lpstr>PowerPoint Presentation</vt:lpstr>
      <vt:lpstr>Child’s Experience</vt:lpstr>
      <vt:lpstr>Elderly Patients</vt:lpstr>
      <vt:lpstr>Documentation</vt:lpstr>
      <vt:lpstr>One Last Word About Postop Phone Calls…</vt:lpstr>
      <vt:lpstr>What is a major stressor to a toddler having surgery?</vt:lpstr>
      <vt:lpstr>What age group is most likely to believe pain is a punishment for being “bad”?</vt:lpstr>
      <vt:lpstr>             </vt:lpstr>
      <vt:lpstr>Ambulatory surgery admission status would be questioned in which of the following patients?</vt:lpstr>
      <vt:lpstr>The perianesthesia nurse is aware that the best indicator of pain in a 16 month old is:</vt:lpstr>
      <vt:lpstr>Obstructive Sleep Apnea &amp; Use of Capnometry</vt:lpstr>
      <vt:lpstr>Objectives</vt:lpstr>
      <vt:lpstr>Obstructive Sleep Apnea</vt:lpstr>
      <vt:lpstr>ASPAN Recommendations</vt:lpstr>
      <vt:lpstr>STOP-BANG</vt:lpstr>
      <vt:lpstr>ASPAN Recommendations</vt:lpstr>
      <vt:lpstr>Risk Factors</vt:lpstr>
      <vt:lpstr>End tidal CO₂ Monitoring</vt:lpstr>
      <vt:lpstr>Capnography </vt:lpstr>
      <vt:lpstr>Review A &amp; P</vt:lpstr>
      <vt:lpstr>Review A &amp; P</vt:lpstr>
      <vt:lpstr>Transport of CO₂</vt:lpstr>
      <vt:lpstr>ETCO₂ Monitoring Technology</vt:lpstr>
      <vt:lpstr>CO₂ Sensors</vt:lpstr>
      <vt:lpstr>ETCO₂ Monitoring</vt:lpstr>
      <vt:lpstr>Normal Values</vt:lpstr>
      <vt:lpstr>ETCO₂ Numeric Values</vt:lpstr>
      <vt:lpstr>Physiologic Factors affecting ETCO2</vt:lpstr>
      <vt:lpstr>EtCO2 Monitoring</vt:lpstr>
      <vt:lpstr>Ventilation/Perfusion Ratio (V/Q)</vt:lpstr>
      <vt:lpstr>The Capnogram</vt:lpstr>
      <vt:lpstr>Normal Capnogram</vt:lpstr>
      <vt:lpstr>EtCO2 Monitoring</vt:lpstr>
      <vt:lpstr>EtCO2 Monitoring</vt:lpstr>
      <vt:lpstr>EtCO2 Monitoring</vt:lpstr>
      <vt:lpstr>EtCO2 Monitoring</vt:lpstr>
      <vt:lpstr>PowerPoint Presentation</vt:lpstr>
      <vt:lpstr>Capnography in Terror</vt:lpstr>
      <vt:lpstr>PowerPoint Presentation</vt:lpstr>
      <vt:lpstr>PowerPoint Presentation</vt:lpstr>
      <vt:lpstr>PowerPoint Presentation</vt:lpstr>
      <vt:lpstr>PowerPoint Presentation</vt:lpstr>
      <vt:lpstr>PowerPoint Presentation</vt:lpstr>
      <vt:lpstr>QUESTIONS?????</vt:lpstr>
      <vt:lpstr>Education and Discharge Assessment of the PeriAnesthesia Patient</vt:lpstr>
      <vt:lpstr>Objectives</vt:lpstr>
      <vt:lpstr>Preoperative Nursing</vt:lpstr>
      <vt:lpstr>Present Knowledge</vt:lpstr>
      <vt:lpstr>Learning Environment</vt:lpstr>
      <vt:lpstr>Teaching Characteristics &amp; Domains of Learning</vt:lpstr>
      <vt:lpstr>Cognitive</vt:lpstr>
      <vt:lpstr>Psychomotor</vt:lpstr>
      <vt:lpstr>Affective</vt:lpstr>
      <vt:lpstr>Sequence of Events</vt:lpstr>
      <vt:lpstr>Expected Behaviors</vt:lpstr>
      <vt:lpstr>Postoperative Behaviors</vt:lpstr>
      <vt:lpstr>Alterations in Comfort Level</vt:lpstr>
      <vt:lpstr>Education Materials</vt:lpstr>
      <vt:lpstr>Teaching Methods/Materials</vt:lpstr>
      <vt:lpstr>The patient receives education and training specific to patient’s needs and as appropriate to care and services provided by the organization. </vt:lpstr>
      <vt:lpstr>ASPAN Standards 2015-2017  Practice Recommendation 2 (Components of  Assessment and Management   for the Perianesthesia Patient)</vt:lpstr>
      <vt:lpstr>ASPAN Standards 2015-2017  Practice Recommendation 2 (Components of  Assessment and Management   for the Perianesthesia Patient)</vt:lpstr>
      <vt:lpstr>Standard Discharge Instructions Should Include</vt:lpstr>
      <vt:lpstr>Medications</vt:lpstr>
      <vt:lpstr>Newly Prescribed  Analgesic Medications</vt:lpstr>
      <vt:lpstr>Activity Restrictions</vt:lpstr>
      <vt:lpstr>Diet/Elimination</vt:lpstr>
      <vt:lpstr>Anesthesia Side Effects</vt:lpstr>
      <vt:lpstr>Anesthesia Side Effects</vt:lpstr>
      <vt:lpstr>Hygiene</vt:lpstr>
      <vt:lpstr>Possible Complications</vt:lpstr>
      <vt:lpstr>Possible Complications</vt:lpstr>
      <vt:lpstr>Treatments or Tests</vt:lpstr>
      <vt:lpstr>Operative Site/Wound Care</vt:lpstr>
      <vt:lpstr>Emergency Care</vt:lpstr>
      <vt:lpstr>Documentation of  Discharge Teaching</vt:lpstr>
      <vt:lpstr>Documentation of Discharge Teaching</vt:lpstr>
      <vt:lpstr>PACU Discharge Criteria</vt:lpstr>
      <vt:lpstr> Chung’s Postanesthesia Discharge System (PADSS) The total score is 10, with patients scoring ≥9 fit for discharge home    </vt:lpstr>
      <vt:lpstr>Modified Postanesthesia Discharge Scoring System (MPADSS) The total score is 10, with patients scoring ≥9 fit for discharge home    </vt:lpstr>
      <vt:lpstr>Aldrete’s Modified Postanesthesia Scoring System A minimum score of 9/10 (and/or return to similar preop status) is achieved prior to transferring the patient to a Phase II recovery area </vt:lpstr>
      <vt:lpstr>Post Procedure Follow-Up</vt:lpstr>
      <vt:lpstr>Purpose of Phone Call</vt:lpstr>
      <vt:lpstr>Postop Phone Calls</vt:lpstr>
      <vt:lpstr>Patient Privacy</vt:lpstr>
      <vt:lpstr>Questions to Ask</vt:lpstr>
      <vt:lpstr>Documentation</vt:lpstr>
      <vt:lpstr>One Last Word About Postop Phone Calls…</vt:lpstr>
      <vt:lpstr>Discharge preparation and education should begin:</vt:lpstr>
      <vt:lpstr>        The Ambulatory nurse teaches crutch walking to a 20 year old about to undergo arthroscopic knee surgery by including information about weight bearing and demonstrating the three-point position.  Which of the following categories of adult learning have been included in this plan?  1.  Cognitive and development 2.  Cognitive and psychomotor 3.  Affective and psychomotor 4.  Affective and developmental</vt:lpstr>
      <vt:lpstr>At the time of discharge, the patient’s responsible ride home arrives exhibiting a strong smell of alcohol.  The perianesthesia nurse’s next action is to:  1.  Call the surgeon to have patient admitted 2.  Notify the police to follow the ride home 3.  Ask the patient for the name of another ride  home 4.  Call security to have the patient’s ride removed</vt:lpstr>
      <vt:lpstr>Emergence Delirium  </vt:lpstr>
      <vt:lpstr>   OBJECTIVES</vt:lpstr>
      <vt:lpstr>PowerPoint Presentation</vt:lpstr>
      <vt:lpstr>PowerPoint Presentation</vt:lpstr>
      <vt:lpstr>PowerPoint Presentation</vt:lpstr>
      <vt:lpstr>  Delirium</vt:lpstr>
      <vt:lpstr>Dementia</vt:lpstr>
      <vt:lpstr>Depression</vt:lpstr>
      <vt:lpstr>Delirium vs. Dementia</vt:lpstr>
      <vt:lpstr>PowerPoint Presentation</vt:lpstr>
      <vt:lpstr>Delirium Incidence</vt:lpstr>
      <vt:lpstr>Types of Delirium </vt:lpstr>
      <vt:lpstr>Causes of Delirium?</vt:lpstr>
      <vt:lpstr> Emergence Delirium/Agitation   </vt:lpstr>
      <vt:lpstr>In Delirium May see:</vt:lpstr>
      <vt:lpstr>Pathophysiology of Delirium (Poorly understood)</vt:lpstr>
      <vt:lpstr>Causes of delirium on the brain are complex.</vt:lpstr>
      <vt:lpstr>Anesthesia Considerations</vt:lpstr>
      <vt:lpstr>Stages of Anesthesia</vt:lpstr>
      <vt:lpstr>Patients at risk for delirium/agitation</vt:lpstr>
      <vt:lpstr>Case</vt:lpstr>
      <vt:lpstr>PowerPoint Presentation</vt:lpstr>
      <vt:lpstr>Risk Factors for Developing Delirium</vt:lpstr>
      <vt:lpstr>EMERGENCE DELIRIUM Pharmacological Causes</vt:lpstr>
      <vt:lpstr>EMERGENCE DELIRIUM CAUSES   </vt:lpstr>
      <vt:lpstr>What CAUSES Delirium</vt:lpstr>
      <vt:lpstr>SIGNS &amp; SYMPTOMS Emergence Delirium/Agitation</vt:lpstr>
      <vt:lpstr>Routine delirium assessment in PACU </vt:lpstr>
      <vt:lpstr>Literature Concerns</vt:lpstr>
      <vt:lpstr>Nursing Delirium Screening Scale (Nu-DESC) Otter &amp; colleagues</vt:lpstr>
      <vt:lpstr>Nursing Delirium Screening Scale (Nu-DESC)</vt:lpstr>
      <vt:lpstr>Delirium Detection Score (DDS) Modified for PACU</vt:lpstr>
      <vt:lpstr>Confusion Assessment Method (CAM)</vt:lpstr>
      <vt:lpstr>Confusion Assessment Method (CAM) (cont)</vt:lpstr>
      <vt:lpstr>PowerPoint Presentation</vt:lpstr>
      <vt:lpstr>Pediatric Anesthesia Emergence Delirium Scale (PAED)</vt:lpstr>
      <vt:lpstr>PAED</vt:lpstr>
      <vt:lpstr>Riker Sedation-Agitation Scale</vt:lpstr>
      <vt:lpstr>Mini-Mental State Examination (MMSE).</vt:lpstr>
      <vt:lpstr>INTERVENTIONS Emergence Delirium</vt:lpstr>
      <vt:lpstr>Treatments &amp; Interventions</vt:lpstr>
      <vt:lpstr>Treatments &amp; Interventions</vt:lpstr>
      <vt:lpstr>PowerPoint Presentation</vt:lpstr>
      <vt:lpstr>PowerPoint Presentation</vt:lpstr>
      <vt:lpstr>PowerPoint Presentation</vt:lpstr>
      <vt:lpstr>½ Century after the first cases of Emergence Agitation/Delirium were reported, we do not know much more about the etiology, nor have a reliable assessment tool or strategy in eliminating this clinical event, but are working on it!</vt:lpstr>
      <vt:lpstr> Pain Management IN THE Perianesthesia patient</vt:lpstr>
      <vt:lpstr>Objectives</vt:lpstr>
      <vt:lpstr>WHAT IS PAIN?</vt:lpstr>
      <vt:lpstr>Acute Pain</vt:lpstr>
      <vt:lpstr>Chronic Pain (“Persistent Pain”)</vt:lpstr>
      <vt:lpstr>PAIN</vt:lpstr>
      <vt:lpstr>Four Components of Pain</vt:lpstr>
      <vt:lpstr>Transduction</vt:lpstr>
      <vt:lpstr>Transmission</vt:lpstr>
      <vt:lpstr>Central Sensitization</vt:lpstr>
      <vt:lpstr>Transmission</vt:lpstr>
      <vt:lpstr>Hyperalgesia</vt:lpstr>
      <vt:lpstr>Transmission</vt:lpstr>
      <vt:lpstr>Perception</vt:lpstr>
      <vt:lpstr>Modulation</vt:lpstr>
      <vt:lpstr>Types of Pain</vt:lpstr>
      <vt:lpstr>Types of Pain</vt:lpstr>
      <vt:lpstr>Effects of Pain</vt:lpstr>
      <vt:lpstr>Effects of Pain</vt:lpstr>
      <vt:lpstr>Acute pain vs Chronic pain  </vt:lpstr>
      <vt:lpstr>Assessment of  Pain  </vt:lpstr>
      <vt:lpstr>Management strategies</vt:lpstr>
      <vt:lpstr>Characteristics of Pain Types</vt:lpstr>
      <vt:lpstr>Adjuvant Medications</vt:lpstr>
      <vt:lpstr>Opioid Receptors</vt:lpstr>
      <vt:lpstr>4 Primary Opioid Receptors</vt:lpstr>
      <vt:lpstr>Opioid Receptors</vt:lpstr>
      <vt:lpstr>First Line Mu Opioid Analgesics</vt:lpstr>
      <vt:lpstr>Opioid Selection</vt:lpstr>
      <vt:lpstr>Titrating Opioids</vt:lpstr>
      <vt:lpstr>Side Effects</vt:lpstr>
      <vt:lpstr>Side Effects</vt:lpstr>
      <vt:lpstr>Respiratory Depression</vt:lpstr>
      <vt:lpstr>Respiratory Depression</vt:lpstr>
      <vt:lpstr>Respiratory Reversal Agents</vt:lpstr>
      <vt:lpstr>Opioid Side Effects</vt:lpstr>
      <vt:lpstr>Side Effects</vt:lpstr>
      <vt:lpstr>Side Effects</vt:lpstr>
      <vt:lpstr>Pain control on a continuum</vt:lpstr>
      <vt:lpstr>PowerPoint Presentation</vt:lpstr>
      <vt:lpstr>Adjuvant</vt:lpstr>
      <vt:lpstr>PowerPoint Presentation</vt:lpstr>
      <vt:lpstr>     </vt:lpstr>
      <vt:lpstr>Multipurpose</vt:lpstr>
      <vt:lpstr>Specific Types of Pain</vt:lpstr>
      <vt:lpstr>Specific Types of Pain</vt:lpstr>
      <vt:lpstr>Supportive Therapies</vt:lpstr>
      <vt:lpstr>Which medications inhibit prostaglandins in the peripheral nervous system</vt:lpstr>
      <vt:lpstr>What is one harmful effect of unrelieved pain?</vt:lpstr>
      <vt:lpstr>Based on Evidence Based Practice, which treatment is recommended for the optimal management of postoperative pain</vt:lpstr>
      <vt:lpstr>QUESTIONS???</vt:lpstr>
      <vt:lpstr>References</vt:lpstr>
      <vt:lpstr>References</vt:lpstr>
      <vt:lpstr>References</vt:lpstr>
      <vt:lpstr>References</vt:lpstr>
      <vt:lpstr>References</vt:lpstr>
      <vt:lpstr>References</vt:lpstr>
      <vt:lpstr> ON Line References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Falling for SCAPAN</dc:title>
  <dc:creator>Owner</dc:creator>
  <cp:lastModifiedBy>Owner</cp:lastModifiedBy>
  <cp:revision>4</cp:revision>
  <dcterms:created xsi:type="dcterms:W3CDTF">2015-09-29T13:02:41Z</dcterms:created>
  <dcterms:modified xsi:type="dcterms:W3CDTF">2015-09-29T13:36:07Z</dcterms:modified>
</cp:coreProperties>
</file>