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91" r:id="rId3"/>
    <p:sldId id="288" r:id="rId4"/>
    <p:sldId id="302" r:id="rId5"/>
    <p:sldId id="293" r:id="rId6"/>
    <p:sldId id="290" r:id="rId7"/>
    <p:sldId id="276" r:id="rId8"/>
    <p:sldId id="294" r:id="rId9"/>
    <p:sldId id="296" r:id="rId10"/>
    <p:sldId id="303" r:id="rId11"/>
    <p:sldId id="287" r:id="rId12"/>
    <p:sldId id="297" r:id="rId13"/>
    <p:sldId id="295" r:id="rId14"/>
    <p:sldId id="304" r:id="rId15"/>
    <p:sldId id="298" r:id="rId16"/>
    <p:sldId id="308" r:id="rId17"/>
    <p:sldId id="305" r:id="rId18"/>
    <p:sldId id="299" r:id="rId19"/>
    <p:sldId id="306" r:id="rId20"/>
    <p:sldId id="307" r:id="rId21"/>
    <p:sldId id="283" r:id="rId22"/>
    <p:sldId id="301" r:id="rId23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026"/>
    <a:srgbClr val="FFCC66"/>
    <a:srgbClr val="1C22A4"/>
    <a:srgbClr val="F5F4ED"/>
    <a:srgbClr val="5B462B"/>
    <a:srgbClr val="816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7759-FBEB-49C7-A7A8-01588E5BE31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636F-A778-4A8E-BBE0-DB779E5F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00E00E6-BB6E-43FF-8D82-31D23E0FA3C1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1EB193E-262B-46BD-9ED3-AE07E4FEA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5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7D9C-729C-284E-97F6-9882FFFBD8DD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C693-8249-C846-B7AD-FF184004A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microsoft.com/office/2007/relationships/hdphoto" Target="../media/hdphoto4.wdp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JP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4.JPG"/><Relationship Id="rId10" Type="http://schemas.openxmlformats.org/officeDocument/2006/relationships/image" Target="../media/image20.gif"/><Relationship Id="rId19" Type="http://schemas.openxmlformats.org/officeDocument/2006/relationships/hyperlink" Target="http://www.tada.org/web/Default.aspx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</a:t>
            </a:fld>
            <a:endParaRPr lang="en-US" b="1" dirty="0"/>
          </a:p>
        </p:txBody>
      </p:sp>
      <p:pic>
        <p:nvPicPr>
          <p:cNvPr id="9" name="Picture 8" descr="AuctionAcademy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79" y="1271054"/>
            <a:ext cx="5160530" cy="32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10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6779" y="61473"/>
            <a:ext cx="418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75" y="160338"/>
            <a:ext cx="498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1C22A4"/>
                </a:solidFill>
              </a:rPr>
              <a:t>www.tpcmgt.com</a:t>
            </a:r>
            <a:endParaRPr lang="en-US" sz="2800" b="1" i="1" u="sng" dirty="0" smtClean="0">
              <a:solidFill>
                <a:srgbClr val="1C22A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" b="4431"/>
          <a:stretch/>
        </p:blipFill>
        <p:spPr>
          <a:xfrm>
            <a:off x="174499" y="758190"/>
            <a:ext cx="8795003" cy="53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11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575" y="160338"/>
            <a:ext cx="498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1C22A4"/>
                </a:solidFill>
              </a:rPr>
              <a:t>www.servnetauctions.com</a:t>
            </a:r>
            <a:endParaRPr lang="en-US" sz="2800" b="1" i="1" u="sng" dirty="0" smtClean="0">
              <a:solidFill>
                <a:srgbClr val="1C22A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b="4532"/>
          <a:stretch/>
        </p:blipFill>
        <p:spPr>
          <a:xfrm>
            <a:off x="174499" y="769620"/>
            <a:ext cx="8795003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12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0873" y="61473"/>
            <a:ext cx="432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575" y="160338"/>
            <a:ext cx="498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1C22A4"/>
                </a:solidFill>
              </a:rPr>
              <a:t>www.auctionacademy.net</a:t>
            </a:r>
            <a:endParaRPr lang="en-US" sz="2800" b="1" i="1" u="sng" dirty="0" smtClean="0">
              <a:solidFill>
                <a:srgbClr val="1C22A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b="4579"/>
          <a:stretch/>
        </p:blipFill>
        <p:spPr>
          <a:xfrm>
            <a:off x="233689" y="781050"/>
            <a:ext cx="8676622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13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2256136" y="1750219"/>
            <a:ext cx="4505324" cy="150495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smtClean="0">
                <a:solidFill>
                  <a:schemeClr val="tx1"/>
                </a:solidFill>
              </a:rPr>
              <a:t>Definition:</a:t>
            </a:r>
          </a:p>
          <a:p>
            <a:endParaRPr lang="en-US" sz="800" b="1" u="sng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An </a:t>
            </a:r>
            <a:r>
              <a:rPr lang="en-US" i="1" dirty="0">
                <a:solidFill>
                  <a:schemeClr val="tx1"/>
                </a:solidFill>
              </a:rPr>
              <a:t>association of people or companies in a particular business or trade, organized to promote their common interests.</a:t>
            </a:r>
          </a:p>
        </p:txBody>
      </p:sp>
      <p:pic>
        <p:nvPicPr>
          <p:cNvPr id="7170" name="Picture 2" descr="C:\Users\TPC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370429"/>
            <a:ext cx="1069188" cy="9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PC\Desktop\imgr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1"/>
          <a:stretch/>
        </p:blipFill>
        <p:spPr bwMode="auto">
          <a:xfrm>
            <a:off x="2172316" y="3482561"/>
            <a:ext cx="1258676" cy="7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PC\Desktop\nada guide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31" y="3386042"/>
            <a:ext cx="1680433" cy="10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PC\Desktop\na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85" y="3370429"/>
            <a:ext cx="992764" cy="9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PC\Desktop\IA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64" y="3319952"/>
            <a:ext cx="1611775" cy="10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7975" y="826889"/>
            <a:ext cx="8054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Industry Trade Associations</a:t>
            </a:r>
            <a:endParaRPr lang="en-US" sz="5400" b="1" i="1" dirty="0"/>
          </a:p>
        </p:txBody>
      </p:sp>
      <p:pic>
        <p:nvPicPr>
          <p:cNvPr id="9" name="Picture 2" descr="http://www.naaa.com/about_us/executives_board/frank_hacket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0" y="4473020"/>
            <a:ext cx="822219" cy="105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4579" y="5729547"/>
            <a:ext cx="1889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Frank Hackett </a:t>
            </a:r>
          </a:p>
          <a:p>
            <a:pPr algn="ctr"/>
            <a:r>
              <a:rPr lang="en-US" sz="1200" i="1" dirty="0"/>
              <a:t>Chief Executive Officer </a:t>
            </a:r>
          </a:p>
        </p:txBody>
      </p:sp>
      <p:pic>
        <p:nvPicPr>
          <p:cNvPr id="11" name="Picture 4" descr="http://www.niada.com/uploads/dynamic_areas/T4z0dEjOMUXXNpGU1i7j/34/SteveJordan_0614_w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16" y="4473020"/>
            <a:ext cx="804335" cy="106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84517" y="5729546"/>
            <a:ext cx="1870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Steve </a:t>
            </a:r>
            <a:r>
              <a:rPr lang="pt-BR" sz="1400" b="1" dirty="0" smtClean="0"/>
              <a:t>Jordan</a:t>
            </a:r>
          </a:p>
          <a:p>
            <a:pPr algn="ctr"/>
            <a:r>
              <a:rPr lang="pt-BR" sz="1200" i="1" dirty="0" smtClean="0"/>
              <a:t>Executive </a:t>
            </a:r>
            <a:r>
              <a:rPr lang="pt-BR" sz="1200" i="1" dirty="0"/>
              <a:t>Vice </a:t>
            </a:r>
            <a:r>
              <a:rPr lang="pt-BR" sz="1200" i="1" dirty="0" smtClean="0"/>
              <a:t>President</a:t>
            </a:r>
            <a:endParaRPr lang="pt-BR" sz="1200" i="1" dirty="0"/>
          </a:p>
        </p:txBody>
      </p:sp>
      <p:pic>
        <p:nvPicPr>
          <p:cNvPr id="14" name="Picture 6" descr="https://www.nada.org/assets/0/21474836471/21474836585/21474836634/21474836638/21474836643/8e6767ab-a4b4-4d6c-991d-4b9163e72bf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12" y="4481506"/>
            <a:ext cx="788670" cy="105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47551" y="5729544"/>
            <a:ext cx="20859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Michael J. Stanton</a:t>
            </a:r>
          </a:p>
          <a:p>
            <a:pPr algn="ctr"/>
            <a:r>
              <a:rPr lang="en-US" sz="1200" i="1" dirty="0"/>
              <a:t>Vice President and COO </a:t>
            </a:r>
          </a:p>
        </p:txBody>
      </p:sp>
      <p:pic>
        <p:nvPicPr>
          <p:cNvPr id="7176" name="Picture 8" descr="Peter K. Welc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36" y="4500371"/>
            <a:ext cx="777662" cy="105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19307" y="5729545"/>
            <a:ext cx="1441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Peter K. Welch</a:t>
            </a:r>
          </a:p>
          <a:p>
            <a:pPr algn="ctr"/>
            <a:r>
              <a:rPr lang="en-US" sz="1200" i="1" dirty="0" smtClean="0"/>
              <a:t>President</a:t>
            </a:r>
            <a:endParaRPr lang="en-US" sz="1200" i="1" dirty="0"/>
          </a:p>
        </p:txBody>
      </p:sp>
      <p:sp>
        <p:nvSpPr>
          <p:cNvPr id="17" name="AutoShape 10" descr="Image result for iara tony lo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4142" r="4664" b="10607"/>
          <a:stretch/>
        </p:blipFill>
        <p:spPr bwMode="auto">
          <a:xfrm>
            <a:off x="7213740" y="4442993"/>
            <a:ext cx="845821" cy="1087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916091" y="5729543"/>
            <a:ext cx="1441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Tony W. Long</a:t>
            </a:r>
          </a:p>
          <a:p>
            <a:pPr algn="ctr"/>
            <a:r>
              <a:rPr lang="en-US" sz="1200" i="1" dirty="0"/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4924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5" grpId="0"/>
      <p:bldP spid="1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14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90006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0" name="Picture 2" descr="C:\Users\TPC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5" y="1861669"/>
            <a:ext cx="1069188" cy="9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PC\Desktop\imgr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1"/>
          <a:stretch/>
        </p:blipFill>
        <p:spPr bwMode="auto">
          <a:xfrm>
            <a:off x="2172316" y="2091438"/>
            <a:ext cx="1258676" cy="7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PC\Desktop\nada guide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51" y="1928992"/>
            <a:ext cx="1680433" cy="10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PC\Desktop\na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87" y="1861669"/>
            <a:ext cx="992764" cy="9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PC\Desktop\IA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38" y="1821769"/>
            <a:ext cx="1611775" cy="10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7975" y="826889"/>
            <a:ext cx="8054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Industry Trade Associations</a:t>
            </a:r>
            <a:endParaRPr lang="en-US" sz="5400" b="1" i="1" dirty="0"/>
          </a:p>
        </p:txBody>
      </p:sp>
      <p:pic>
        <p:nvPicPr>
          <p:cNvPr id="9" name="Picture 2" descr="http://www.naaa.com/about_us/executives_board/frank_hacket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0" y="3019734"/>
            <a:ext cx="822219" cy="105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4579" y="4228407"/>
            <a:ext cx="1889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Frank Hackett </a:t>
            </a:r>
          </a:p>
          <a:p>
            <a:pPr algn="ctr"/>
            <a:r>
              <a:rPr lang="en-US" sz="1200" i="1" dirty="0"/>
              <a:t>Chief Executive Officer </a:t>
            </a:r>
          </a:p>
        </p:txBody>
      </p:sp>
      <p:pic>
        <p:nvPicPr>
          <p:cNvPr id="11" name="Picture 4" descr="http://www.niada.com/uploads/dynamic_areas/T4z0dEjOMUXXNpGU1i7j/34/SteveJordan_0614_w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86" y="3019734"/>
            <a:ext cx="804335" cy="106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84517" y="4228407"/>
            <a:ext cx="1870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Steve </a:t>
            </a:r>
            <a:r>
              <a:rPr lang="pt-BR" sz="1400" b="1" dirty="0" smtClean="0"/>
              <a:t>Jordan</a:t>
            </a:r>
          </a:p>
          <a:p>
            <a:pPr algn="ctr"/>
            <a:r>
              <a:rPr lang="pt-BR" sz="1200" i="1" dirty="0" smtClean="0"/>
              <a:t>Executive </a:t>
            </a:r>
            <a:r>
              <a:rPr lang="pt-BR" sz="1200" i="1" dirty="0"/>
              <a:t>Vice </a:t>
            </a:r>
            <a:r>
              <a:rPr lang="pt-BR" sz="1200" i="1" dirty="0" smtClean="0"/>
              <a:t>President</a:t>
            </a:r>
            <a:endParaRPr lang="pt-BR" sz="1200" i="1" dirty="0"/>
          </a:p>
        </p:txBody>
      </p:sp>
      <p:pic>
        <p:nvPicPr>
          <p:cNvPr id="14" name="Picture 6" descr="https://www.nada.org/assets/0/21474836471/21474836585/21474836634/21474836638/21474836643/8e6767ab-a4b4-4d6c-991d-4b9163e72bf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32" y="3037652"/>
            <a:ext cx="788670" cy="105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78971" y="4228406"/>
            <a:ext cx="20859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Michael J. Stanton</a:t>
            </a:r>
          </a:p>
          <a:p>
            <a:pPr algn="ctr"/>
            <a:r>
              <a:rPr lang="en-US" sz="1200" i="1" dirty="0"/>
              <a:t>Vice President and COO </a:t>
            </a:r>
          </a:p>
        </p:txBody>
      </p:sp>
      <p:pic>
        <p:nvPicPr>
          <p:cNvPr id="7176" name="Picture 8" descr="Peter K. Welc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36" y="3037652"/>
            <a:ext cx="777662" cy="105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19305" y="4228407"/>
            <a:ext cx="1441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Peter K. Welch</a:t>
            </a:r>
          </a:p>
          <a:p>
            <a:pPr algn="ctr"/>
            <a:r>
              <a:rPr lang="en-US" sz="1200" i="1" dirty="0" smtClean="0"/>
              <a:t>President</a:t>
            </a:r>
            <a:endParaRPr lang="en-US" sz="1200" i="1" dirty="0"/>
          </a:p>
        </p:txBody>
      </p:sp>
      <p:sp>
        <p:nvSpPr>
          <p:cNvPr id="17" name="AutoShape 10" descr="Image result for iara tony lo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4142" r="4664" b="10607"/>
          <a:stretch/>
        </p:blipFill>
        <p:spPr bwMode="auto">
          <a:xfrm>
            <a:off x="7213740" y="3001242"/>
            <a:ext cx="845821" cy="1087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921305" y="4228405"/>
            <a:ext cx="1441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Tony W. Long</a:t>
            </a:r>
          </a:p>
          <a:p>
            <a:pPr algn="ctr"/>
            <a:r>
              <a:rPr lang="en-US" sz="1200" i="1" dirty="0"/>
              <a:t>Executive Director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" y="5145286"/>
            <a:ext cx="2126266" cy="10802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5145287"/>
            <a:ext cx="2042160" cy="10802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/>
          <p:cNvCxnSpPr/>
          <p:nvPr/>
        </p:nvCxnSpPr>
        <p:spPr>
          <a:xfrm>
            <a:off x="4878971" y="5175871"/>
            <a:ext cx="38535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22498" y="4798815"/>
            <a:ext cx="278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STATE ASSOCIATIONS</a:t>
            </a:r>
            <a:endParaRPr lang="en-US" b="1" i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8432" r="16575" b="7344"/>
          <a:stretch/>
        </p:blipFill>
        <p:spPr>
          <a:xfrm>
            <a:off x="5064740" y="5276160"/>
            <a:ext cx="925784" cy="9493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831" b="92754" l="10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1" t="5833" b="4087"/>
          <a:stretch/>
        </p:blipFill>
        <p:spPr>
          <a:xfrm>
            <a:off x="6242664" y="5280797"/>
            <a:ext cx="922138" cy="912011"/>
          </a:xfrm>
          <a:prstGeom prst="rect">
            <a:avLst/>
          </a:prstGeom>
        </p:spPr>
      </p:pic>
      <p:pic>
        <p:nvPicPr>
          <p:cNvPr id="39" name="Picture 38" descr="http://www.tada.org/web/images/Online/Template/TADA_logo_new_color.jpg">
            <a:hlinkClick r:id="rId19"/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41" y="5298679"/>
            <a:ext cx="1285240" cy="802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3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15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2149" y="5029886"/>
            <a:ext cx="40873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Conference of Automotive Remarketing &amp; Exhibition</a:t>
            </a:r>
          </a:p>
          <a:p>
            <a:pPr algn="ctr"/>
            <a:r>
              <a:rPr lang="en-US" b="1" dirty="0" smtClean="0"/>
              <a:t>March 16-17, 2016</a:t>
            </a:r>
          </a:p>
          <a:p>
            <a:pPr algn="ctr"/>
            <a:r>
              <a:rPr lang="en-US" sz="1400" b="1" i="1" dirty="0" smtClean="0"/>
              <a:t>Las Vegas, NV</a:t>
            </a:r>
          </a:p>
          <a:p>
            <a:pPr algn="ctr"/>
            <a:r>
              <a:rPr lang="en-US" sz="1400" b="1" i="1" dirty="0" smtClean="0"/>
              <a:t>Caesars Palace</a:t>
            </a:r>
            <a:endParaRPr lang="en-US" sz="1400" b="1" i="1" dirty="0"/>
          </a:p>
        </p:txBody>
      </p:sp>
      <p:pic>
        <p:nvPicPr>
          <p:cNvPr id="8196" name="Picture 4" descr="C:\Users\TPC\Desktop\nrcpresb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7"/>
          <a:stretch/>
        </p:blipFill>
        <p:spPr bwMode="auto">
          <a:xfrm>
            <a:off x="5249563" y="2036796"/>
            <a:ext cx="1909445" cy="5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58987" y="2651612"/>
            <a:ext cx="429059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National Remarketing </a:t>
            </a:r>
            <a:r>
              <a:rPr lang="en-US" sz="1400" b="1" dirty="0" smtClean="0"/>
              <a:t>Conference – Used Car Week</a:t>
            </a:r>
            <a:endParaRPr lang="en-US" sz="1400" b="1" dirty="0"/>
          </a:p>
          <a:p>
            <a:pPr algn="ctr"/>
            <a:r>
              <a:rPr lang="en-US" b="1" dirty="0" smtClean="0"/>
              <a:t>November 16-20, 2015</a:t>
            </a:r>
          </a:p>
          <a:p>
            <a:pPr algn="ctr"/>
            <a:r>
              <a:rPr lang="en-US" sz="1400" b="1" i="1" dirty="0" smtClean="0"/>
              <a:t>Scottsdale, AZ</a:t>
            </a:r>
          </a:p>
          <a:p>
            <a:pPr algn="ctr"/>
            <a:r>
              <a:rPr lang="en-US" sz="1400" b="1" i="1" dirty="0" smtClean="0"/>
              <a:t>The Phoenician</a:t>
            </a:r>
          </a:p>
          <a:p>
            <a:pPr algn="r"/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5705655" y="5029886"/>
            <a:ext cx="236308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NADA Convention &amp; Expo </a:t>
            </a:r>
          </a:p>
          <a:p>
            <a:pPr algn="ctr"/>
            <a:r>
              <a:rPr lang="en-US" b="1" dirty="0" smtClean="0"/>
              <a:t>March 31-April 3, 2016</a:t>
            </a:r>
          </a:p>
          <a:p>
            <a:pPr algn="ctr"/>
            <a:r>
              <a:rPr lang="en-US" sz="1400" b="1" i="1" dirty="0" smtClean="0"/>
              <a:t>Las Vegas, NV</a:t>
            </a:r>
            <a:endParaRPr lang="en-US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9300" y="735773"/>
            <a:ext cx="6263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Industry Conferences</a:t>
            </a:r>
            <a:endParaRPr lang="en-US" sz="5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562" y="61473"/>
            <a:ext cx="209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1C22A4"/>
                </a:solidFill>
              </a:rPr>
              <a:t>For Spokane</a:t>
            </a:r>
            <a:endParaRPr lang="en-US" sz="2800" b="1" i="1" u="sng" dirty="0" smtClean="0">
              <a:solidFill>
                <a:srgbClr val="1C22A4"/>
              </a:solidFill>
            </a:endParaRPr>
          </a:p>
        </p:txBody>
      </p:sp>
      <p:pic>
        <p:nvPicPr>
          <p:cNvPr id="24" name="Picture 2" descr="C:\Users\TPC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29" y="1693393"/>
            <a:ext cx="1069188" cy="9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86534" y="2651686"/>
            <a:ext cx="24043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NAAA Annual Convention</a:t>
            </a:r>
          </a:p>
          <a:p>
            <a:pPr algn="ctr"/>
            <a:r>
              <a:rPr lang="en-US" b="1" dirty="0" smtClean="0"/>
              <a:t>September 22-24, 2015</a:t>
            </a:r>
          </a:p>
          <a:p>
            <a:pPr algn="ctr"/>
            <a:r>
              <a:rPr lang="en-US" sz="1400" b="1" i="1" dirty="0" smtClean="0"/>
              <a:t>Orlando, FL.</a:t>
            </a:r>
          </a:p>
          <a:p>
            <a:pPr algn="ctr"/>
            <a:r>
              <a:rPr lang="en-US" sz="1400" b="1" i="1" dirty="0" smtClean="0"/>
              <a:t>Hilton Bonnet Creek</a:t>
            </a:r>
            <a:endParaRPr lang="en-US" sz="1400" b="1" i="1" dirty="0"/>
          </a:p>
        </p:txBody>
      </p:sp>
      <p:pic>
        <p:nvPicPr>
          <p:cNvPr id="13" name="Picture 2" descr="Car Conference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3"/>
          <a:stretch/>
        </p:blipFill>
        <p:spPr bwMode="auto">
          <a:xfrm>
            <a:off x="2064423" y="4095593"/>
            <a:ext cx="1670289" cy="9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34" y="4194846"/>
            <a:ext cx="2828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106914" y="1836420"/>
            <a:ext cx="4194745" cy="20365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86606" y="4020084"/>
            <a:ext cx="4225925" cy="21870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83295" y="4046576"/>
            <a:ext cx="3207804" cy="203653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69999" y="1646737"/>
            <a:ext cx="2771422" cy="22185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16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64259" y="2794735"/>
            <a:ext cx="45233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Todd </a:t>
            </a:r>
            <a:r>
              <a:rPr lang="en-US" sz="3200" b="1" dirty="0"/>
              <a:t>August</a:t>
            </a:r>
          </a:p>
          <a:p>
            <a:r>
              <a:rPr lang="en-US" sz="2400" i="1" dirty="0" smtClean="0"/>
              <a:t>Director </a:t>
            </a:r>
            <a:r>
              <a:rPr lang="en-US" sz="2400" i="1" dirty="0"/>
              <a:t>of Wholesale Operations, </a:t>
            </a:r>
            <a:endParaRPr lang="en-US" sz="2400" i="1" dirty="0" smtClean="0"/>
          </a:p>
          <a:p>
            <a:r>
              <a:rPr lang="en-US" sz="3200" b="1" dirty="0" smtClean="0"/>
              <a:t>Avis </a:t>
            </a:r>
            <a:r>
              <a:rPr lang="en-US" sz="3200" b="1" dirty="0"/>
              <a:t>Budget </a:t>
            </a:r>
            <a:r>
              <a:rPr lang="en-US" sz="3200" b="1" dirty="0" smtClean="0"/>
              <a:t>Group</a:t>
            </a:r>
            <a:endParaRPr lang="en-US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9560" y="1662356"/>
            <a:ext cx="2129961" cy="244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48" y="92393"/>
            <a:ext cx="2659379" cy="51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8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17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11" name="AutoShape 4" descr="Image result for adesa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2" descr="C:\Users\TPC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3382"/>
            <a:ext cx="1948591" cy="17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6222" y="2758440"/>
            <a:ext cx="5829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4800" dirty="0" smtClean="0"/>
              <a:t>  Regular Members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4800" dirty="0" smtClean="0"/>
              <a:t>  Associate Members</a:t>
            </a:r>
            <a:endParaRPr lang="en-US" sz="4800" dirty="0"/>
          </a:p>
        </p:txBody>
      </p:sp>
      <p:sp>
        <p:nvSpPr>
          <p:cNvPr id="18" name="Rectangle 17"/>
          <p:cNvSpPr/>
          <p:nvPr/>
        </p:nvSpPr>
        <p:spPr>
          <a:xfrm>
            <a:off x="2632075" y="992445"/>
            <a:ext cx="5475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/>
              <a:t>Industry Overview</a:t>
            </a:r>
            <a:endParaRPr lang="en-US" sz="5400" b="1" i="1" u="sng" dirty="0"/>
          </a:p>
        </p:txBody>
      </p:sp>
    </p:spTree>
    <p:extLst>
      <p:ext uri="{BB962C8B-B14F-4D97-AF65-F5344CB8AC3E}">
        <p14:creationId xmlns:p14="http://schemas.microsoft.com/office/powerpoint/2010/main" val="39960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18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7" name="Picture 13" descr="C:\Users\TPC\Desktop\manhe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5" y="3825517"/>
            <a:ext cx="3073442" cy="7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73" y="2849881"/>
            <a:ext cx="2843192" cy="1551812"/>
          </a:xfrm>
          <a:prstGeom prst="rect">
            <a:avLst/>
          </a:prstGeom>
        </p:spPr>
      </p:pic>
      <p:sp>
        <p:nvSpPr>
          <p:cNvPr id="11" name="AutoShape 4" descr="Image result for adesa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13" y="2604546"/>
            <a:ext cx="1651224" cy="179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32075" y="992445"/>
            <a:ext cx="5475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/>
              <a:t>Industry Overview</a:t>
            </a:r>
            <a:endParaRPr lang="en-US" sz="5400" b="1" i="1" u="sng" dirty="0"/>
          </a:p>
        </p:txBody>
      </p:sp>
      <p:pic>
        <p:nvPicPr>
          <p:cNvPr id="18" name="Picture 2" descr="C:\Users\TPC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3382"/>
            <a:ext cx="1948591" cy="17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2260" y="1915775"/>
            <a:ext cx="195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334 </a:t>
            </a:r>
            <a:r>
              <a:rPr lang="en-US" sz="2400" b="1" i="1" dirty="0" smtClean="0"/>
              <a:t>members</a:t>
            </a:r>
            <a:endParaRPr lang="en-US" sz="2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6421" y="458457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72</a:t>
            </a:r>
            <a:endParaRPr lang="en-US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0425" y="458457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62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29340" y="4584573"/>
            <a:ext cx="66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11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19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823043" y="61472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HOMEWORK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1060" y="1256399"/>
            <a:ext cx="7193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Theory</a:t>
            </a:r>
          </a:p>
          <a:p>
            <a:endParaRPr lang="en-US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Dirty Dozen</a:t>
            </a:r>
          </a:p>
          <a:p>
            <a:endParaRPr lang="en-US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Chaos Theory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b="1" i="1" u="sng" dirty="0" smtClean="0"/>
              <a:t>Chaos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i="1" dirty="0"/>
              <a:t>is often defined as the complete absence </a:t>
            </a:r>
            <a:r>
              <a:rPr lang="en-US" sz="2400" i="1" dirty="0" smtClean="0"/>
              <a:t>           		of </a:t>
            </a:r>
            <a:r>
              <a:rPr lang="en-US" sz="2400" i="1" dirty="0"/>
              <a:t>order, </a:t>
            </a:r>
            <a:r>
              <a:rPr lang="en-US" sz="2400" i="1" dirty="0" smtClean="0"/>
              <a:t>and </a:t>
            </a:r>
            <a:r>
              <a:rPr lang="en-US" sz="2400" i="1" dirty="0"/>
              <a:t>consequently of information.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92" y="917739"/>
            <a:ext cx="2423507" cy="26737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4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2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5387" y="565774"/>
            <a:ext cx="67532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/>
          </a:p>
          <a:p>
            <a:pPr marL="514350" indent="-514350">
              <a:lnSpc>
                <a:spcPct val="250000"/>
              </a:lnSpc>
              <a:buAutoNum type="arabicPeriod"/>
            </a:pPr>
            <a:r>
              <a:rPr lang="en-US" sz="3200" b="1" dirty="0"/>
              <a:t>Chaos Theory</a:t>
            </a:r>
          </a:p>
          <a:p>
            <a:pPr marL="514350" indent="-514350">
              <a:lnSpc>
                <a:spcPct val="250000"/>
              </a:lnSpc>
              <a:buAutoNum type="arabicPeriod"/>
            </a:pPr>
            <a:r>
              <a:rPr lang="en-US" sz="3200" b="1" dirty="0" smtClean="0"/>
              <a:t>TPC / ServNet / Auction Academy</a:t>
            </a:r>
            <a:endParaRPr lang="en-US" sz="3200" b="1" dirty="0"/>
          </a:p>
          <a:p>
            <a:pPr marL="514350" indent="-514350">
              <a:lnSpc>
                <a:spcPct val="250000"/>
              </a:lnSpc>
              <a:buAutoNum type="arabicPeriod"/>
            </a:pPr>
            <a:r>
              <a:rPr lang="en-US" sz="3200" b="1" dirty="0"/>
              <a:t>Auto Auction- Industry Overview</a:t>
            </a:r>
          </a:p>
          <a:p>
            <a:pPr marL="514350" indent="-514350">
              <a:lnSpc>
                <a:spcPct val="250000"/>
              </a:lnSpc>
              <a:buAutoNum type="arabicPeriod"/>
            </a:pPr>
            <a:r>
              <a:rPr lang="en-US" sz="3200" b="1" dirty="0"/>
              <a:t>Trade Associations</a:t>
            </a:r>
          </a:p>
        </p:txBody>
      </p:sp>
    </p:spTree>
    <p:extLst>
      <p:ext uri="{BB962C8B-B14F-4D97-AF65-F5344CB8AC3E}">
        <p14:creationId xmlns:p14="http://schemas.microsoft.com/office/powerpoint/2010/main" val="28082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20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823043" y="61472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HOMEWORK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975" y="800100"/>
            <a:ext cx="86426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Dirty Dozen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Chaos Theory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400" b="1" i="1" u="sng" dirty="0" smtClean="0"/>
              <a:t>Chaos</a:t>
            </a:r>
            <a:r>
              <a:rPr lang="en-US" sz="1400" dirty="0" smtClean="0"/>
              <a:t> </a:t>
            </a:r>
            <a:r>
              <a:rPr lang="en-US" sz="1400" dirty="0"/>
              <a:t>- is often defined as the complete absence of order,  </a:t>
            </a:r>
            <a:r>
              <a:rPr lang="en-US" sz="1400" dirty="0" smtClean="0"/>
              <a:t>and </a:t>
            </a:r>
            <a:r>
              <a:rPr lang="en-US" sz="1400" dirty="0"/>
              <a:t>consequently of information.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>
                <a:solidFill>
                  <a:srgbClr val="A91026"/>
                </a:solidFill>
              </a:rPr>
              <a:t>“Structure breads </a:t>
            </a:r>
            <a:r>
              <a:rPr lang="en-US" sz="4000" dirty="0">
                <a:solidFill>
                  <a:srgbClr val="A91026"/>
                </a:solidFill>
              </a:rPr>
              <a:t>s</a:t>
            </a:r>
            <a:r>
              <a:rPr lang="en-US" sz="4000" dirty="0" smtClean="0">
                <a:solidFill>
                  <a:srgbClr val="A91026"/>
                </a:solidFill>
              </a:rPr>
              <a:t>pontaneity” </a:t>
            </a:r>
          </a:p>
          <a:p>
            <a:pPr algn="r"/>
            <a:r>
              <a:rPr lang="en-US" sz="1200" dirty="0"/>
              <a:t> </a:t>
            </a:r>
            <a:r>
              <a:rPr lang="en-US" sz="1200" dirty="0" smtClean="0"/>
              <a:t>                                      …</a:t>
            </a:r>
            <a:r>
              <a:rPr lang="en-US" sz="1400" i="1" dirty="0" smtClean="0"/>
              <a:t>Rob Bell Thursday, March 12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, 2015</a:t>
            </a:r>
          </a:p>
          <a:p>
            <a:pPr algn="r"/>
            <a:endParaRPr lang="en-US" sz="1400" i="1" dirty="0" smtClean="0"/>
          </a:p>
          <a:p>
            <a:pPr algn="r"/>
            <a:endParaRPr lang="en-US" sz="1400" i="1" dirty="0"/>
          </a:p>
          <a:p>
            <a:r>
              <a:rPr lang="en-US" sz="4000" dirty="0" smtClean="0">
                <a:solidFill>
                  <a:srgbClr val="A91026"/>
                </a:solidFill>
              </a:rPr>
              <a:t>“The fact that you can go off a trail is the fact that there IS a trail.” </a:t>
            </a:r>
            <a:endParaRPr lang="en-US" sz="4000" dirty="0">
              <a:solidFill>
                <a:srgbClr val="A91026"/>
              </a:solidFill>
            </a:endParaRPr>
          </a:p>
          <a:p>
            <a:pPr algn="r"/>
            <a:r>
              <a:rPr lang="en-US" sz="1400" dirty="0"/>
              <a:t>                                       …</a:t>
            </a:r>
            <a:r>
              <a:rPr lang="en-US" sz="1400" i="1" dirty="0"/>
              <a:t>Rob Bell Thursday, March 12</a:t>
            </a:r>
            <a:r>
              <a:rPr lang="en-US" sz="1400" i="1" baseline="30000" dirty="0"/>
              <a:t>th</a:t>
            </a:r>
            <a:r>
              <a:rPr lang="en-US" sz="1400" i="1" dirty="0"/>
              <a:t>, 2015</a:t>
            </a:r>
          </a:p>
          <a:p>
            <a:pPr algn="r"/>
            <a:endParaRPr lang="en-U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43" y="465138"/>
            <a:ext cx="1211753" cy="1336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21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18" name="Picture 2" descr="C:\Users\TPC\Desktop\AuctionAcademy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 b="10194"/>
          <a:stretch/>
        </p:blipFill>
        <p:spPr bwMode="auto">
          <a:xfrm>
            <a:off x="3194209" y="784859"/>
            <a:ext cx="2755583" cy="12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581" y="1933694"/>
            <a:ext cx="806083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Class 4 – Industry</a:t>
            </a:r>
          </a:p>
          <a:p>
            <a:pPr algn="ctr"/>
            <a:r>
              <a:rPr lang="en-US" dirty="0" smtClean="0"/>
              <a:t>Session 2 - </a:t>
            </a:r>
            <a:r>
              <a:rPr lang="en-US" i="1" dirty="0" smtClean="0"/>
              <a:t>Joint Session w/ class 3</a:t>
            </a:r>
          </a:p>
          <a:p>
            <a:pPr algn="ctr"/>
            <a:r>
              <a:rPr lang="en-US" sz="1600" dirty="0" smtClean="0"/>
              <a:t>Baltimore / DC</a:t>
            </a:r>
          </a:p>
          <a:p>
            <a:pPr algn="ctr"/>
            <a:r>
              <a:rPr lang="en-US" sz="1600" dirty="0" smtClean="0"/>
              <a:t>April 27-29, 2015</a:t>
            </a:r>
          </a:p>
          <a:p>
            <a:pPr algn="ctr"/>
            <a:endParaRPr lang="en-US" sz="3200" dirty="0" smtClean="0"/>
          </a:p>
          <a:p>
            <a:r>
              <a:rPr lang="en-US" sz="2000" i="1" dirty="0" smtClean="0">
                <a:solidFill>
                  <a:srgbClr val="A91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Tonight:</a:t>
            </a:r>
            <a:endParaRPr lang="en-US" sz="2000" i="1" dirty="0">
              <a:solidFill>
                <a:srgbClr val="A910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/>
              <a:t>6:30pm    Dinner – NAAA &amp; Avis/Budget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i="1" dirty="0" smtClean="0"/>
              <a:t>    room:  Luray B/C</a:t>
            </a:r>
          </a:p>
          <a:p>
            <a:endParaRPr lang="en-US" sz="900" i="1" dirty="0" smtClean="0">
              <a:solidFill>
                <a:srgbClr val="A910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 smtClean="0">
                <a:solidFill>
                  <a:srgbClr val="A91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Tomorrow:</a:t>
            </a:r>
            <a:endParaRPr lang="en-US" sz="2000" i="1" dirty="0">
              <a:solidFill>
                <a:srgbClr val="A910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/>
              <a:t>7:30am    Departing hotel – NADA Academy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	   </a:t>
            </a:r>
            <a:r>
              <a:rPr lang="en-US" sz="2000" b="1" i="1" dirty="0" smtClean="0">
                <a:solidFill>
                  <a:srgbClr val="FF0000"/>
                </a:solidFill>
              </a:rPr>
              <a:t>**BE ON TIME**</a:t>
            </a:r>
          </a:p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22</a:t>
            </a:fld>
            <a:endParaRPr lang="en-US" b="1" dirty="0"/>
          </a:p>
        </p:txBody>
      </p:sp>
      <p:pic>
        <p:nvPicPr>
          <p:cNvPr id="9" name="Picture 8" descr="AuctionAcademy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79" y="1271054"/>
            <a:ext cx="5160530" cy="32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3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0625" y="3349109"/>
            <a:ext cx="650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b="1" i="1" dirty="0">
              <a:solidFill>
                <a:srgbClr val="A9102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1" y="1306607"/>
            <a:ext cx="87295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as I say, not as I Do!</a:t>
            </a:r>
          </a:p>
          <a:p>
            <a:pPr algn="ctr"/>
            <a:r>
              <a:rPr lang="en-US" sz="2800" i="1" dirty="0" smtClean="0"/>
              <a:t>(Don’t slip on ice)</a:t>
            </a:r>
          </a:p>
          <a:p>
            <a:endParaRPr lang="en-US" sz="2800" i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Professors – Presenters</a:t>
            </a:r>
            <a:r>
              <a:rPr lang="en-US" sz="3600" dirty="0"/>
              <a:t> </a:t>
            </a:r>
            <a:r>
              <a:rPr lang="en-US" sz="3600" dirty="0" smtClean="0"/>
              <a:t>– Staff – Administrators</a:t>
            </a:r>
          </a:p>
          <a:p>
            <a:pPr lvl="2"/>
            <a:endParaRPr lang="en-US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Students</a:t>
            </a:r>
          </a:p>
          <a:p>
            <a:pPr lvl="2"/>
            <a:endParaRPr lang="en-US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Etiquette - Professional Courtesy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6604" y="1744980"/>
            <a:ext cx="9829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4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0625" y="3349109"/>
            <a:ext cx="650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b="1" i="1" dirty="0">
              <a:solidFill>
                <a:srgbClr val="A9102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5850" y="1306607"/>
            <a:ext cx="68541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“ARE” what you “ARE”</a:t>
            </a:r>
          </a:p>
          <a:p>
            <a:endParaRPr lang="en-US" sz="2000" i="1" dirty="0" smtClean="0"/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Attire</a:t>
            </a: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Attitude</a:t>
            </a: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Demeanor</a:t>
            </a:r>
            <a:endParaRPr lang="en-US" sz="4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0702" y="1645920"/>
            <a:ext cx="9829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5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0702" y="1226234"/>
            <a:ext cx="829705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and Professionalism</a:t>
            </a:r>
          </a:p>
          <a:p>
            <a:pPr algn="ctr"/>
            <a:endParaRPr lang="en-US" sz="3600" dirty="0"/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To yourself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To your classmates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600" dirty="0" smtClean="0"/>
              <a:t>To your presenters</a:t>
            </a:r>
          </a:p>
          <a:p>
            <a:pPr marL="3086100" lvl="6" indent="-342900">
              <a:buFont typeface="Calibri" panose="020F0502020204030204" pitchFamily="34" charset="0"/>
              <a:buChar char="‒"/>
            </a:pPr>
            <a:r>
              <a:rPr lang="en-US" sz="2800" dirty="0" smtClean="0"/>
              <a:t>Social Events</a:t>
            </a:r>
          </a:p>
          <a:p>
            <a:pPr marL="3086100" lvl="6" indent="-342900">
              <a:buFont typeface="Calibri" panose="020F0502020204030204" pitchFamily="34" charset="0"/>
              <a:buChar char="‒"/>
            </a:pPr>
            <a:r>
              <a:rPr lang="en-US" sz="2800" dirty="0" smtClean="0"/>
              <a:t>Dinners</a:t>
            </a:r>
          </a:p>
          <a:p>
            <a:pPr marL="3086100" lvl="6" indent="-342900">
              <a:buFont typeface="Calibri" panose="020F0502020204030204" pitchFamily="34" charset="0"/>
              <a:buChar char="‒"/>
            </a:pPr>
            <a:r>
              <a:rPr lang="en-US" sz="2800" dirty="0" smtClean="0"/>
              <a:t>After Party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6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4395" y="3079254"/>
            <a:ext cx="2313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i="1" dirty="0" smtClean="0"/>
              <a:t>Sidelines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6967" y="5433834"/>
            <a:ext cx="2290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i="1" dirty="0" smtClean="0"/>
              <a:t>End </a:t>
            </a:r>
            <a:r>
              <a:rPr lang="en-US" sz="4000" i="1" dirty="0"/>
              <a:t>z</a:t>
            </a:r>
            <a:r>
              <a:rPr lang="en-US" sz="4000" i="1" dirty="0" smtClean="0"/>
              <a:t>one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>
          <a:xfrm>
            <a:off x="460375" y="892314"/>
            <a:ext cx="4465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Boundaries</a:t>
            </a:r>
          </a:p>
        </p:txBody>
      </p:sp>
      <p:pic>
        <p:nvPicPr>
          <p:cNvPr id="4098" name="Picture 2" descr="Image result for florida gators end zone pictur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71" y="4069080"/>
            <a:ext cx="3302469" cy="207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ide line on the football fi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17" y="998220"/>
            <a:ext cx="2466975" cy="278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7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807" y="962180"/>
            <a:ext cx="2970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/>
              <a:t>Playing field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6050329" y="5240958"/>
            <a:ext cx="3093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/>
              <a:t>Expectations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pic>
        <p:nvPicPr>
          <p:cNvPr id="5122" name="Picture 2" descr="Image result for football playing fiel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5460" y="2069698"/>
            <a:ext cx="5593080" cy="309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8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C:\Users\TPC\Desktop\2014_ServNet-LOGOcolor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1504892"/>
            <a:ext cx="3590001" cy="175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PC\Desktop\AuctionAcademy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6" b="10019"/>
          <a:stretch/>
        </p:blipFill>
        <p:spPr bwMode="auto">
          <a:xfrm>
            <a:off x="2792037" y="3840479"/>
            <a:ext cx="3557671" cy="175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70643" y="61473"/>
            <a:ext cx="722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2" r="31923" b="3753"/>
          <a:stretch/>
        </p:blipFill>
        <p:spPr bwMode="auto">
          <a:xfrm>
            <a:off x="738158" y="1504892"/>
            <a:ext cx="3512820" cy="175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94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588096"/>
            <a:ext cx="9144000" cy="1656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29388"/>
            <a:ext cx="9144000" cy="1588"/>
          </a:xfrm>
          <a:prstGeom prst="line">
            <a:avLst/>
          </a:prstGeom>
          <a:ln w="38100" cmpd="sng">
            <a:solidFill>
              <a:srgbClr val="A91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74624"/>
            <a:ext cx="45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9731-E083-FB45-8248-D9E74A8CC316}" type="slidenum">
              <a:rPr lang="en-US" b="1" smtClean="0"/>
              <a:pPr/>
              <a:t>9</a:t>
            </a:fld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2254" y="711912"/>
            <a:ext cx="9146254" cy="1589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uctionAcademyLOGO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65" y="6221990"/>
            <a:ext cx="1259114" cy="596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2" descr="c1-s1_photo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c1-s1_photo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c1-s1_photo_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6779" y="61473"/>
            <a:ext cx="418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A91026"/>
                </a:solidFill>
              </a:rPr>
              <a:t>Session 1 - Makeup</a:t>
            </a:r>
            <a:endParaRPr lang="en-US" sz="3200" b="1" i="1" dirty="0" smtClean="0">
              <a:solidFill>
                <a:srgbClr val="A9102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75" y="160338"/>
            <a:ext cx="498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1C22A4"/>
                </a:solidFill>
              </a:rPr>
              <a:t>www.tpcmgt.com</a:t>
            </a:r>
            <a:endParaRPr lang="en-US" sz="2800" b="1" i="1" u="sng" dirty="0" smtClean="0">
              <a:solidFill>
                <a:srgbClr val="1C22A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4695"/>
          <a:stretch/>
        </p:blipFill>
        <p:spPr>
          <a:xfrm>
            <a:off x="174499" y="769620"/>
            <a:ext cx="8795003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388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Cassie Fennell</dc:creator>
  <cp:lastModifiedBy>Jiles</cp:lastModifiedBy>
  <cp:revision>152</cp:revision>
  <cp:lastPrinted>2015-04-24T17:23:03Z</cp:lastPrinted>
  <dcterms:created xsi:type="dcterms:W3CDTF">2012-03-09T15:11:43Z</dcterms:created>
  <dcterms:modified xsi:type="dcterms:W3CDTF">2015-05-01T20:29:18Z</dcterms:modified>
</cp:coreProperties>
</file>