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6" r:id="rId3"/>
    <p:sldId id="273" r:id="rId4"/>
    <p:sldId id="274" r:id="rId5"/>
    <p:sldId id="268" r:id="rId6"/>
    <p:sldId id="270" r:id="rId7"/>
    <p:sldId id="271" r:id="rId8"/>
    <p:sldId id="260" r:id="rId9"/>
    <p:sldId id="257" r:id="rId10"/>
    <p:sldId id="280" r:id="rId11"/>
    <p:sldId id="258" r:id="rId12"/>
    <p:sldId id="259" r:id="rId13"/>
    <p:sldId id="261" r:id="rId14"/>
    <p:sldId id="262" r:id="rId15"/>
    <p:sldId id="281" r:id="rId16"/>
    <p:sldId id="264" r:id="rId17"/>
    <p:sldId id="279" r:id="rId18"/>
    <p:sldId id="263"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ah" initials="V"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9" autoAdjust="0"/>
    <p:restoredTop sz="94561" autoAdjust="0"/>
  </p:normalViewPr>
  <p:slideViewPr>
    <p:cSldViewPr snapToGrid="0" snapToObjects="1">
      <p:cViewPr>
        <p:scale>
          <a:sx n="60" d="100"/>
          <a:sy n="60" d="100"/>
        </p:scale>
        <p:origin x="-192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D4C624-ABB0-4545-B5F7-32A6A6FD525E}" type="datetimeFigureOut">
              <a:rPr lang="en-US" smtClean="0"/>
              <a:pPr/>
              <a:t>3/14/2011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AECB61-B1DA-8C40-A183-EC80DEAB86B1}" type="slidenum">
              <a:rPr lang="en-US" smtClean="0"/>
              <a:pPr/>
              <a:t>‹#›</a:t>
            </a:fld>
            <a:endParaRPr lang="en-US"/>
          </a:p>
        </p:txBody>
      </p:sp>
    </p:spTree>
    <p:extLst>
      <p:ext uri="{BB962C8B-B14F-4D97-AF65-F5344CB8AC3E}">
        <p14:creationId xmlns:p14="http://schemas.microsoft.com/office/powerpoint/2010/main" val="220360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F06B8-1C8C-F543-B92E-CC2F85B4067A}"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B5F1C-57EF-DA45-94F8-A51A269D6AB4}" type="slidenum">
              <a:rPr lang="en-US" smtClean="0"/>
              <a:pPr/>
              <a:t>‹#›</a:t>
            </a:fld>
            <a:endParaRPr lang="en-US"/>
          </a:p>
        </p:txBody>
      </p:sp>
    </p:spTree>
    <p:extLst>
      <p:ext uri="{BB962C8B-B14F-4D97-AF65-F5344CB8AC3E}">
        <p14:creationId xmlns:p14="http://schemas.microsoft.com/office/powerpoint/2010/main" val="9657721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5B5F1C-57EF-DA45-94F8-A51A269D6AB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5B5F1C-57EF-DA45-94F8-A51A269D6AB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5B5F1C-57EF-DA45-94F8-A51A269D6AB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070F5-4C0C-4C81-8789-3F73447039C9}" type="datetime1">
              <a:rPr lang="en-US" smtClean="0"/>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73CF1-04BD-47C8-AC5A-D9470FB312A8}" type="datetime1">
              <a:rPr lang="en-US" smtClean="0"/>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4D322-FE89-4DF1-89F1-0C22C88728CF}" type="datetime1">
              <a:rPr lang="en-US" smtClean="0"/>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36D6C-8113-4C6F-8BCC-3E4F69509037}" type="datetime1">
              <a:rPr lang="en-US" smtClean="0"/>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C3B66-A000-4BC9-91B9-D32A4EC77962}" type="datetime1">
              <a:rPr lang="en-US" smtClean="0"/>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3CCE33-BBCC-4C1E-8D79-2770DB9D1640}" type="datetime1">
              <a:rPr lang="en-US" smtClean="0"/>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32E141-BB33-4581-96D6-CC3E2218FECF}" type="datetime1">
              <a:rPr lang="en-US" smtClean="0"/>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527E7-018F-4F50-AA9D-49514E9DE17B}" type="datetime1">
              <a:rPr lang="en-US" smtClean="0"/>
              <a:t>3/14/2011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95F38-DE85-4C73-A550-85BEE55DF73E}" type="datetime1">
              <a:rPr lang="en-US" smtClean="0"/>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F7F25-8CD3-4647-BE58-B41B22D231CB}" type="datetime1">
              <a:rPr lang="en-US" smtClean="0"/>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904CD-1EA3-45B2-A25F-F19933BAB2C7}" type="datetime1">
              <a:rPr lang="en-US" smtClean="0"/>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50840-5250-AD46-91D9-A7C79743F4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9731-B679-4488-A305-D9A3FC202B18}" type="datetime1">
              <a:rPr lang="en-US" smtClean="0"/>
              <a:t>3/14/2011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50840-5250-AD46-91D9-A7C79743F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389" y="2130425"/>
            <a:ext cx="8749149" cy="1470025"/>
          </a:xfrm>
        </p:spPr>
        <p:txBody>
          <a:bodyPr>
            <a:normAutofit/>
          </a:bodyPr>
          <a:lstStyle/>
          <a:p>
            <a:r>
              <a:rPr lang="en-US" sz="3800" b="1" dirty="0" smtClean="0">
                <a:latin typeface="Times New Roman"/>
                <a:cs typeface="Times New Roman"/>
              </a:rPr>
              <a:t>Post-Traumatic Stress Disorder (PTSD):</a:t>
            </a:r>
            <a:br>
              <a:rPr lang="en-US" sz="3800" b="1" dirty="0" smtClean="0">
                <a:latin typeface="Times New Roman"/>
                <a:cs typeface="Times New Roman"/>
              </a:rPr>
            </a:br>
            <a:r>
              <a:rPr lang="en-US" sz="3800" b="1" dirty="0" smtClean="0">
                <a:latin typeface="Times New Roman"/>
                <a:cs typeface="Times New Roman"/>
              </a:rPr>
              <a:t>Moving Beyond the Military Context</a:t>
            </a:r>
            <a:endParaRPr lang="en-US" sz="3800" b="1" dirty="0">
              <a:latin typeface="Times New Roman"/>
              <a:cs typeface="Times New Roman"/>
            </a:endParaRPr>
          </a:p>
        </p:txBody>
      </p:sp>
      <p:sp>
        <p:nvSpPr>
          <p:cNvPr id="3" name="Subtitle 2"/>
          <p:cNvSpPr>
            <a:spLocks noGrp="1"/>
          </p:cNvSpPr>
          <p:nvPr>
            <p:ph type="subTitle" idx="1"/>
          </p:nvPr>
        </p:nvSpPr>
        <p:spPr/>
        <p:txBody>
          <a:bodyPr anchor="t">
            <a:normAutofit fontScale="62500" lnSpcReduction="20000"/>
          </a:bodyPr>
          <a:lstStyle/>
          <a:p>
            <a:endParaRPr lang="en-US" dirty="0" smtClean="0"/>
          </a:p>
          <a:p>
            <a:r>
              <a:rPr lang="en-US" sz="4286" dirty="0" smtClean="0">
                <a:solidFill>
                  <a:schemeClr val="tx1"/>
                </a:solidFill>
                <a:latin typeface="Times New Roman"/>
                <a:cs typeface="Times New Roman"/>
              </a:rPr>
              <a:t>Betsy Grey</a:t>
            </a:r>
          </a:p>
          <a:p>
            <a:r>
              <a:rPr lang="en-US" dirty="0" smtClean="0">
                <a:solidFill>
                  <a:schemeClr val="tx1"/>
                </a:solidFill>
                <a:latin typeface="Times New Roman"/>
                <a:cs typeface="Times New Roman"/>
              </a:rPr>
              <a:t>Professor of Law</a:t>
            </a:r>
          </a:p>
          <a:p>
            <a:r>
              <a:rPr lang="en-US" dirty="0" smtClean="0">
                <a:solidFill>
                  <a:schemeClr val="tx1"/>
                </a:solidFill>
                <a:latin typeface="Times New Roman"/>
                <a:cs typeface="Times New Roman"/>
              </a:rPr>
              <a:t>Sandra Day O’Connor College of Law</a:t>
            </a:r>
          </a:p>
          <a:p>
            <a:r>
              <a:rPr lang="en-US" dirty="0" smtClean="0">
                <a:solidFill>
                  <a:schemeClr val="tx1"/>
                </a:solidFill>
                <a:latin typeface="Times New Roman"/>
                <a:cs typeface="Times New Roman"/>
              </a:rPr>
              <a:t>Arizona State University</a:t>
            </a:r>
            <a:endParaRPr lang="en-US" dirty="0">
              <a:solidFill>
                <a:schemeClr val="tx1"/>
              </a:solidFill>
              <a:latin typeface="Times New Roman"/>
              <a:cs typeface="Times New Roman"/>
            </a:endParaRPr>
          </a:p>
        </p:txBody>
      </p:sp>
      <p:pic>
        <p:nvPicPr>
          <p:cNvPr id="5" name="Picture 4"/>
          <p:cNvPicPr>
            <a:picLocks noChangeAspect="1"/>
          </p:cNvPicPr>
          <p:nvPr/>
        </p:nvPicPr>
        <p:blipFill>
          <a:blip r:embed="rId3"/>
          <a:stretch>
            <a:fillRect/>
          </a:stretch>
        </p:blipFill>
        <p:spPr>
          <a:xfrm>
            <a:off x="2651743" y="5465157"/>
            <a:ext cx="3917335" cy="891193"/>
          </a:xfrm>
          <a:prstGeom prst="rect">
            <a:avLst/>
          </a:prstGeom>
        </p:spPr>
      </p:pic>
      <p:sp>
        <p:nvSpPr>
          <p:cNvPr id="6" name="Slide Number Placeholder 5"/>
          <p:cNvSpPr>
            <a:spLocks noGrp="1"/>
          </p:cNvSpPr>
          <p:nvPr>
            <p:ph type="sldNum" sz="quarter" idx="12"/>
          </p:nvPr>
        </p:nvSpPr>
        <p:spPr/>
        <p:txBody>
          <a:bodyPr/>
          <a:lstStyle/>
          <a:p>
            <a:fld id="{EED50840-5250-AD46-91D9-A7C79743F42B}" type="slidenum">
              <a:rPr lang="en-US" b="1" smtClean="0">
                <a:latin typeface="Times New Roman"/>
                <a:cs typeface="Times New Roman"/>
              </a:rPr>
              <a:pPr/>
              <a:t>1</a:t>
            </a:fld>
            <a:endParaRPr lang="en-US" b="1" dirty="0">
              <a:latin typeface="Times New Roman"/>
              <a:cs typeface="Times New Roman"/>
            </a:endParaRPr>
          </a:p>
        </p:txBody>
      </p:sp>
      <p:sp>
        <p:nvSpPr>
          <p:cNvPr id="8" name="Footer Placeholder 7"/>
          <p:cNvSpPr>
            <a:spLocks noGrp="1"/>
          </p:cNvSpPr>
          <p:nvPr>
            <p:ph type="ftr" sz="quarter" idx="11"/>
          </p:nvPr>
        </p:nvSpPr>
        <p:spPr>
          <a:xfrm>
            <a:off x="228600" y="6356350"/>
            <a:ext cx="2895600" cy="365126"/>
          </a:xfrm>
        </p:spPr>
        <p:txBody>
          <a:bodyPr/>
          <a:lstStyle/>
          <a:p>
            <a:pPr algn="l"/>
            <a:r>
              <a:rPr lang="en-US" dirty="0" smtClean="0"/>
              <a:t>©  2011 Betsy Grey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DSM-IV Criteria for PTSD</a:t>
            </a:r>
            <a:endParaRPr lang="en-US" b="1" dirty="0">
              <a:latin typeface="Times New Roman"/>
              <a:cs typeface="Times New Roman"/>
            </a:endParaRPr>
          </a:p>
        </p:txBody>
      </p:sp>
      <p:sp>
        <p:nvSpPr>
          <p:cNvPr id="3" name="Content Placeholder 2"/>
          <p:cNvSpPr>
            <a:spLocks noGrp="1"/>
          </p:cNvSpPr>
          <p:nvPr>
            <p:ph idx="1"/>
          </p:nvPr>
        </p:nvSpPr>
        <p:spPr>
          <a:xfrm>
            <a:off x="457200" y="1417638"/>
            <a:ext cx="8229600" cy="4525963"/>
          </a:xfrm>
        </p:spPr>
        <p:txBody>
          <a:bodyPr>
            <a:noAutofit/>
          </a:bodyPr>
          <a:lstStyle/>
          <a:p>
            <a:pPr marL="514350" indent="-514350">
              <a:buAutoNum type="alphaUcPeriod"/>
            </a:pPr>
            <a:r>
              <a:rPr lang="en-US" sz="2200" b="1" dirty="0" smtClean="0">
                <a:latin typeface="Times New Roman"/>
                <a:cs typeface="Times New Roman"/>
              </a:rPr>
              <a:t>Subject has been exposed to a traumatic event</a:t>
            </a:r>
          </a:p>
          <a:p>
            <a:pPr marL="514350" indent="-514350">
              <a:buNone/>
            </a:pPr>
            <a:endParaRPr lang="en-US" sz="500" b="1" dirty="0" smtClean="0">
              <a:latin typeface="Times New Roman"/>
              <a:cs typeface="Times New Roman"/>
            </a:endParaRPr>
          </a:p>
          <a:p>
            <a:pPr marL="514350" indent="-514350">
              <a:buAutoNum type="alphaUcPeriod" startAt="2"/>
            </a:pPr>
            <a:r>
              <a:rPr lang="en-US" sz="2200" b="1" dirty="0" smtClean="0">
                <a:latin typeface="Times New Roman"/>
                <a:cs typeface="Times New Roman"/>
              </a:rPr>
              <a:t>The traumatic event is persistently re-experienced in one (or more) way.</a:t>
            </a:r>
          </a:p>
          <a:p>
            <a:pPr marL="514350" indent="-514350">
              <a:buNone/>
            </a:pPr>
            <a:endParaRPr lang="en-US" sz="500" b="1" dirty="0" smtClean="0">
              <a:latin typeface="Times New Roman"/>
              <a:cs typeface="Times New Roman"/>
            </a:endParaRPr>
          </a:p>
          <a:p>
            <a:pPr marL="514350" indent="-514350">
              <a:buAutoNum type="alphaUcPeriod" startAt="3"/>
            </a:pPr>
            <a:r>
              <a:rPr lang="en-US" sz="2200" b="1" dirty="0" smtClean="0">
                <a:latin typeface="Times New Roman"/>
                <a:cs typeface="Times New Roman"/>
              </a:rPr>
              <a:t>Persistent avoidance of stimuli associated with the trauma and numbing of general responsiveness (not present before the trauma).</a:t>
            </a:r>
          </a:p>
          <a:p>
            <a:pPr marL="514350" indent="-514350">
              <a:buNone/>
            </a:pPr>
            <a:endParaRPr lang="en-US" sz="500" b="1" dirty="0" smtClean="0">
              <a:latin typeface="Times New Roman"/>
              <a:cs typeface="Times New Roman"/>
            </a:endParaRPr>
          </a:p>
          <a:p>
            <a:pPr marL="514350" indent="-514350">
              <a:buAutoNum type="alphaUcPeriod" startAt="4"/>
            </a:pPr>
            <a:r>
              <a:rPr lang="en-US" sz="2200" b="1" dirty="0" smtClean="0">
                <a:latin typeface="Times New Roman"/>
                <a:cs typeface="Times New Roman"/>
              </a:rPr>
              <a:t>Persistent symptoms of increased arousal (not present before the trauma). </a:t>
            </a:r>
          </a:p>
          <a:p>
            <a:pPr marL="514350" indent="-514350">
              <a:buNone/>
            </a:pPr>
            <a:endParaRPr lang="en-US" sz="500" b="1" dirty="0" smtClean="0">
              <a:latin typeface="Times New Roman"/>
              <a:cs typeface="Times New Roman"/>
            </a:endParaRPr>
          </a:p>
          <a:p>
            <a:pPr marL="514350" indent="-514350">
              <a:buAutoNum type="alphaUcPeriod" startAt="4"/>
            </a:pPr>
            <a:r>
              <a:rPr lang="en-US" sz="2200" b="1" dirty="0" smtClean="0">
                <a:latin typeface="Times New Roman"/>
                <a:cs typeface="Times New Roman"/>
              </a:rPr>
              <a:t>Duration of the disturbance (symptoms in Criteria B, C, and D) is more than one month.</a:t>
            </a:r>
            <a:r>
              <a:rPr lang="en-US" sz="2200" dirty="0" smtClean="0">
                <a:latin typeface="Times New Roman"/>
                <a:cs typeface="Times New Roman"/>
              </a:rPr>
              <a:t> </a:t>
            </a:r>
          </a:p>
          <a:p>
            <a:pPr marL="514350" indent="-514350">
              <a:buNone/>
            </a:pPr>
            <a:endParaRPr lang="en-US" sz="500" dirty="0" smtClean="0">
              <a:latin typeface="Times New Roman"/>
              <a:cs typeface="Times New Roman"/>
            </a:endParaRPr>
          </a:p>
          <a:p>
            <a:pPr marL="514350" indent="-514350">
              <a:buFont typeface="Arial"/>
              <a:buAutoNum type="alphaUcPeriod" startAt="4"/>
            </a:pPr>
            <a:r>
              <a:rPr lang="en-US" sz="2200" b="1" dirty="0" smtClean="0">
                <a:latin typeface="Times New Roman"/>
                <a:cs typeface="Times New Roman"/>
              </a:rPr>
              <a:t>The disturbance causes clinically significant distress or impairment in social, occupational, or other important areas of functioning.</a:t>
            </a:r>
            <a:endParaRPr lang="en-US" sz="2200" dirty="0" smtClean="0">
              <a:latin typeface="Times New Roman"/>
              <a:cs typeface="Times New Roman"/>
            </a:endParaRPr>
          </a:p>
          <a:p>
            <a:pPr marL="514350" indent="-514350">
              <a:buAutoNum type="alphaUcPeriod" startAt="4"/>
            </a:pPr>
            <a:endParaRPr lang="en-US" sz="2200" dirty="0" smtClean="0">
              <a:latin typeface="Times New Roman"/>
              <a:cs typeface="Times New Roman"/>
            </a:endParaRPr>
          </a:p>
          <a:p>
            <a:pPr marL="514350" indent="-514350">
              <a:buAutoNum type="arabicPeriod"/>
            </a:pPr>
            <a:endParaRPr lang="en-US" sz="2200" dirty="0">
              <a:latin typeface="Times New Roman"/>
              <a:cs typeface="Times New Roman"/>
            </a:endParaRPr>
          </a:p>
        </p:txBody>
      </p:sp>
      <p:sp>
        <p:nvSpPr>
          <p:cNvPr id="4" name="Slide Number Placeholder 3"/>
          <p:cNvSpPr>
            <a:spLocks noGrp="1"/>
          </p:cNvSpPr>
          <p:nvPr>
            <p:ph type="sldNum" sz="quarter" idx="12"/>
          </p:nvPr>
        </p:nvSpPr>
        <p:spPr/>
        <p:txBody>
          <a:bodyPr/>
          <a:lstStyle/>
          <a:p>
            <a:fld id="{EED50840-5250-AD46-91D9-A7C79743F42B}" type="slidenum">
              <a:rPr lang="en-US" smtClean="0"/>
              <a:pPr/>
              <a:t>10</a:t>
            </a:fld>
            <a:endParaRPr lang="en-US"/>
          </a:p>
        </p:txBody>
      </p:sp>
      <p:sp>
        <p:nvSpPr>
          <p:cNvPr id="5" name="Footer Placeholder 4"/>
          <p:cNvSpPr>
            <a:spLocks noGrp="1"/>
          </p:cNvSpPr>
          <p:nvPr>
            <p:ph type="ftr" sz="quarter" idx="11"/>
          </p:nvPr>
        </p:nvSpPr>
        <p:spPr>
          <a:xfrm>
            <a:off x="0" y="6356350"/>
            <a:ext cx="2895599" cy="547687"/>
          </a:xfrm>
        </p:spPr>
        <p:txBody>
          <a:bodyPr/>
          <a:lstStyle/>
          <a:p>
            <a:endParaRPr lang="en-US" dirty="0" smtClean="0"/>
          </a:p>
          <a:p>
            <a:pPr algn="l"/>
            <a:endParaRPr lang="en-US" dirty="0" smtClean="0"/>
          </a:p>
          <a:p>
            <a:pPr algn="l"/>
            <a:r>
              <a:rPr lang="en-US" dirty="0" smtClean="0"/>
              <a:t>©  2011 Betsy Grey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PTSD and Criminal Activity</a:t>
            </a:r>
            <a:endParaRPr lang="en-US" b="1" dirty="0">
              <a:latin typeface="Times New Roman"/>
              <a:cs typeface="Times New Roman"/>
            </a:endParaRPr>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Times New Roman"/>
                <a:cs typeface="Times New Roman"/>
              </a:rPr>
              <a:t>Three primary ways some individuals with </a:t>
            </a:r>
          </a:p>
          <a:p>
            <a:pPr>
              <a:buNone/>
            </a:pPr>
            <a:r>
              <a:rPr lang="en-US" dirty="0" smtClean="0">
                <a:latin typeface="Times New Roman"/>
                <a:cs typeface="Times New Roman"/>
              </a:rPr>
              <a:t>PTSD engage in criminal activity:</a:t>
            </a:r>
          </a:p>
          <a:p>
            <a:endParaRPr lang="en-US" dirty="0" smtClean="0">
              <a:latin typeface="Times New Roman"/>
              <a:cs typeface="Times New Roman"/>
            </a:endParaRPr>
          </a:p>
          <a:p>
            <a:r>
              <a:rPr lang="en-US" b="1" dirty="0" smtClean="0">
                <a:latin typeface="Times New Roman"/>
                <a:cs typeface="Times New Roman"/>
              </a:rPr>
              <a:t>Dissociative Reaction</a:t>
            </a:r>
          </a:p>
          <a:p>
            <a:pPr lvl="1"/>
            <a:r>
              <a:rPr lang="en-US" b="1" dirty="0" smtClean="0">
                <a:latin typeface="Times New Roman"/>
                <a:cs typeface="Times New Roman"/>
              </a:rPr>
              <a:t> </a:t>
            </a:r>
            <a:r>
              <a:rPr lang="en-US" dirty="0" smtClean="0">
                <a:latin typeface="Times New Roman"/>
                <a:cs typeface="Times New Roman"/>
              </a:rPr>
              <a:t>believing they are in another setting / misconstruing what is occurring around them</a:t>
            </a:r>
          </a:p>
          <a:p>
            <a:pPr lvl="1">
              <a:buNone/>
            </a:pPr>
            <a:endParaRPr lang="en-US" dirty="0" smtClean="0">
              <a:latin typeface="Times New Roman"/>
              <a:cs typeface="Times New Roman"/>
            </a:endParaRPr>
          </a:p>
          <a:p>
            <a:r>
              <a:rPr lang="en-US" b="1" dirty="0" smtClean="0">
                <a:latin typeface="Times New Roman"/>
                <a:cs typeface="Times New Roman"/>
              </a:rPr>
              <a:t>Sensation-Seeking Syndrome</a:t>
            </a:r>
          </a:p>
          <a:p>
            <a:pPr lvl="1"/>
            <a:r>
              <a:rPr lang="en-US" dirty="0" smtClean="0">
                <a:latin typeface="Times New Roman"/>
                <a:cs typeface="Times New Roman"/>
              </a:rPr>
              <a:t>seeking a high level of dangers to compensate for lack of stimulation or thrill in everyday life</a:t>
            </a:r>
          </a:p>
          <a:p>
            <a:endParaRPr lang="en-US" dirty="0" smtClean="0">
              <a:latin typeface="Times New Roman"/>
              <a:cs typeface="Times New Roman"/>
            </a:endParaRPr>
          </a:p>
          <a:p>
            <a:r>
              <a:rPr lang="en-US" b="1" dirty="0" smtClean="0">
                <a:latin typeface="Times New Roman"/>
                <a:cs typeface="Times New Roman"/>
              </a:rPr>
              <a:t>Depression-Suicide Syndrome</a:t>
            </a:r>
          </a:p>
          <a:p>
            <a:pPr lvl="1"/>
            <a:r>
              <a:rPr lang="en-US" dirty="0">
                <a:latin typeface="Times New Roman"/>
                <a:cs typeface="Times New Roman"/>
              </a:rPr>
              <a:t>f</a:t>
            </a:r>
            <a:r>
              <a:rPr lang="en-US" dirty="0" smtClean="0">
                <a:latin typeface="Times New Roman"/>
                <a:cs typeface="Times New Roman"/>
              </a:rPr>
              <a:t>eelings of deep depression, hopelessness, and guilt </a:t>
            </a:r>
          </a:p>
          <a:p>
            <a:endParaRPr lang="en-US"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EED50840-5250-AD46-91D9-A7C79743F42B}" type="slidenum">
              <a:rPr lang="en-US" b="1" smtClean="0">
                <a:latin typeface="Times New Roman"/>
                <a:cs typeface="Times New Roman"/>
              </a:rPr>
              <a:pPr/>
              <a:t>11</a:t>
            </a:fld>
            <a:endParaRPr lang="en-US" b="1" dirty="0">
              <a:latin typeface="Times New Roman"/>
              <a:cs typeface="Times New Roman"/>
            </a:endParaRPr>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2011 Betsy Grey</a:t>
            </a:r>
          </a:p>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Neurobiology of PTSD</a:t>
            </a:r>
            <a:endParaRPr lang="en-US" b="1" dirty="0">
              <a:latin typeface="Times New Roman"/>
              <a:cs typeface="Times New Roman"/>
            </a:endParaRPr>
          </a:p>
        </p:txBody>
      </p:sp>
      <p:pic>
        <p:nvPicPr>
          <p:cNvPr id="5" name="Content Placeholder 4" descr="080910133341-large.jpg"/>
          <p:cNvPicPr>
            <a:picLocks noGrp="1" noChangeAspect="1"/>
          </p:cNvPicPr>
          <p:nvPr>
            <p:ph idx="1"/>
          </p:nvPr>
        </p:nvPicPr>
        <p:blipFill>
          <a:blip r:embed="rId2"/>
          <a:srcRect l="-40915" r="-40915"/>
          <a:stretch>
            <a:fillRect/>
          </a:stretch>
        </p:blipFill>
        <p:spPr/>
      </p:pic>
      <p:sp>
        <p:nvSpPr>
          <p:cNvPr id="4" name="Slide Number Placeholder 3"/>
          <p:cNvSpPr>
            <a:spLocks noGrp="1"/>
          </p:cNvSpPr>
          <p:nvPr>
            <p:ph type="sldNum" sz="quarter" idx="12"/>
          </p:nvPr>
        </p:nvSpPr>
        <p:spPr/>
        <p:txBody>
          <a:bodyPr/>
          <a:lstStyle/>
          <a:p>
            <a:fld id="{EED50840-5250-AD46-91D9-A7C79743F42B}" type="slidenum">
              <a:rPr lang="en-US" b="1" smtClean="0">
                <a:latin typeface="Times New Roman"/>
                <a:cs typeface="Times New Roman"/>
              </a:rPr>
              <a:pPr/>
              <a:t>12</a:t>
            </a:fld>
            <a:endParaRPr lang="en-US" b="1" dirty="0">
              <a:latin typeface="Times New Roman"/>
              <a:cs typeface="Times New Roman"/>
            </a:endParaRPr>
          </a:p>
        </p:txBody>
      </p:sp>
      <p:sp>
        <p:nvSpPr>
          <p:cNvPr id="6" name="Footer Placeholder 5"/>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D50840-5250-AD46-91D9-A7C79743F42B}" type="slidenum">
              <a:rPr lang="en-US" b="1" smtClean="0">
                <a:latin typeface="Times New Roman"/>
                <a:cs typeface="Times New Roman"/>
              </a:rPr>
              <a:pPr/>
              <a:t>13</a:t>
            </a:fld>
            <a:endParaRPr lang="en-US" b="1" dirty="0">
              <a:latin typeface="Times New Roman"/>
              <a:cs typeface="Times New Roman"/>
            </a:endParaRPr>
          </a:p>
        </p:txBody>
      </p:sp>
      <p:sp>
        <p:nvSpPr>
          <p:cNvPr id="5" name="Title 1"/>
          <p:cNvSpPr>
            <a:spLocks noGrp="1"/>
          </p:cNvSpPr>
          <p:nvPr>
            <p:ph type="title"/>
          </p:nvPr>
        </p:nvSpPr>
        <p:spPr/>
        <p:txBody>
          <a:bodyPr/>
          <a:lstStyle/>
          <a:p>
            <a:r>
              <a:rPr lang="en-US" b="1" dirty="0" smtClean="0">
                <a:latin typeface="Times New Roman"/>
                <a:cs typeface="Times New Roman"/>
              </a:rPr>
              <a:t>Neurobiology of PTSD</a:t>
            </a:r>
            <a:endParaRPr lang="en-US" b="1" dirty="0">
              <a:latin typeface="Times New Roman"/>
              <a:cs typeface="Times New Roman"/>
            </a:endParaRPr>
          </a:p>
        </p:txBody>
      </p:sp>
      <p:pic>
        <p:nvPicPr>
          <p:cNvPr id="7" name="Picture 6"/>
          <p:cNvPicPr>
            <a:picLocks noChangeAspect="1"/>
          </p:cNvPicPr>
          <p:nvPr/>
        </p:nvPicPr>
        <p:blipFill>
          <a:blip r:embed="rId3"/>
          <a:stretch>
            <a:fillRect/>
          </a:stretch>
        </p:blipFill>
        <p:spPr>
          <a:xfrm>
            <a:off x="181522" y="1417638"/>
            <a:ext cx="5346700" cy="4813300"/>
          </a:xfrm>
          <a:prstGeom prst="rect">
            <a:avLst/>
          </a:prstGeom>
        </p:spPr>
      </p:pic>
      <p:sp>
        <p:nvSpPr>
          <p:cNvPr id="9" name="Rectangle 8"/>
          <p:cNvSpPr/>
          <p:nvPr/>
        </p:nvSpPr>
        <p:spPr>
          <a:xfrm>
            <a:off x="5687516" y="1417638"/>
            <a:ext cx="3202748" cy="6370974"/>
          </a:xfrm>
          <a:prstGeom prst="rect">
            <a:avLst/>
          </a:prstGeom>
        </p:spPr>
        <p:txBody>
          <a:bodyPr wrap="square">
            <a:spAutoFit/>
          </a:bodyPr>
          <a:lstStyle/>
          <a:p>
            <a:pPr lvl="0" algn="ctr"/>
            <a:r>
              <a:rPr lang="en-US" sz="2400" b="1" dirty="0" smtClean="0">
                <a:solidFill>
                  <a:prstClr val="black"/>
                </a:solidFill>
                <a:latin typeface="Times New Roman"/>
                <a:cs typeface="Times New Roman"/>
              </a:rPr>
              <a:t>Brain Regions Implicated in PTSD</a:t>
            </a:r>
          </a:p>
          <a:p>
            <a:pPr lvl="0" algn="ctr"/>
            <a:endParaRPr lang="en-US" sz="24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r>
              <a:rPr lang="en-US" sz="2000" b="1" dirty="0" smtClean="0">
                <a:solidFill>
                  <a:prstClr val="black"/>
                </a:solidFill>
                <a:latin typeface="Times New Roman"/>
                <a:cs typeface="Times New Roman"/>
              </a:rPr>
              <a:t>Hippocampus</a:t>
            </a:r>
          </a:p>
          <a:p>
            <a:pPr lvl="0" algn="ctr"/>
            <a:endParaRPr lang="en-US" sz="12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r>
              <a:rPr lang="en-US" sz="2000" b="1" dirty="0" smtClean="0">
                <a:solidFill>
                  <a:prstClr val="black"/>
                </a:solidFill>
                <a:latin typeface="Times New Roman"/>
                <a:cs typeface="Times New Roman"/>
              </a:rPr>
              <a:t>Amygdala</a:t>
            </a:r>
          </a:p>
          <a:p>
            <a:pPr lvl="0" algn="ctr"/>
            <a:endParaRPr lang="en-US" sz="12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r>
              <a:rPr lang="en-US" sz="2000" b="1" dirty="0" smtClean="0">
                <a:solidFill>
                  <a:prstClr val="black"/>
                </a:solidFill>
                <a:latin typeface="Times New Roman"/>
                <a:cs typeface="Times New Roman"/>
              </a:rPr>
              <a:t>Medial Prefrontal Cortex</a:t>
            </a:r>
          </a:p>
          <a:p>
            <a:pPr lvl="0" algn="ctr"/>
            <a:endParaRPr lang="en-US" sz="12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a:solidFill>
                <a:prstClr val="black"/>
              </a:solidFill>
              <a:latin typeface="Times New Roman"/>
              <a:cs typeface="Times New Roman"/>
            </a:endParaRPr>
          </a:p>
        </p:txBody>
      </p:sp>
      <p:sp>
        <p:nvSpPr>
          <p:cNvPr id="6" name="Footer Placeholder 5"/>
          <p:cNvSpPr>
            <a:spLocks noGrp="1"/>
          </p:cNvSpPr>
          <p:nvPr>
            <p:ph type="ftr" sz="quarter" idx="11"/>
          </p:nvPr>
        </p:nvSpPr>
        <p:spPr>
          <a:xfrm>
            <a:off x="181522" y="6356350"/>
            <a:ext cx="2895600" cy="365125"/>
          </a:xfrm>
        </p:spPr>
        <p:txBody>
          <a:bodyPr/>
          <a:lstStyle/>
          <a:p>
            <a:pPr algn="l"/>
            <a:endParaRPr lang="en-US" dirty="0" smtClean="0"/>
          </a:p>
          <a:p>
            <a:pPr algn="l"/>
            <a:r>
              <a:rPr lang="en-US" dirty="0" smtClean="0"/>
              <a:t>©  2011 Betsy Grey</a:t>
            </a:r>
          </a:p>
          <a:p>
            <a:pPr algn="l"/>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D50840-5250-AD46-91D9-A7C79743F42B}" type="slidenum">
              <a:rPr lang="en-US" b="1" smtClean="0">
                <a:latin typeface="Times New Roman"/>
                <a:cs typeface="Times New Roman"/>
              </a:rPr>
              <a:pPr/>
              <a:t>14</a:t>
            </a:fld>
            <a:endParaRPr lang="en-US" b="1" dirty="0">
              <a:latin typeface="Times New Roman"/>
              <a:cs typeface="Times New Roman"/>
            </a:endParaRPr>
          </a:p>
        </p:txBody>
      </p:sp>
      <p:sp>
        <p:nvSpPr>
          <p:cNvPr id="5" name="Title 1"/>
          <p:cNvSpPr>
            <a:spLocks noGrp="1"/>
          </p:cNvSpPr>
          <p:nvPr>
            <p:ph type="title"/>
          </p:nvPr>
        </p:nvSpPr>
        <p:spPr/>
        <p:txBody>
          <a:bodyPr/>
          <a:lstStyle/>
          <a:p>
            <a:r>
              <a:rPr lang="en-US" b="1" dirty="0" smtClean="0">
                <a:latin typeface="Times New Roman"/>
                <a:cs typeface="Times New Roman"/>
              </a:rPr>
              <a:t>Neurobiology of PTSD</a:t>
            </a:r>
            <a:endParaRPr lang="en-US" b="1" dirty="0">
              <a:latin typeface="Times New Roman"/>
              <a:cs typeface="Times New Roman"/>
            </a:endParaRPr>
          </a:p>
        </p:txBody>
      </p:sp>
      <p:pic>
        <p:nvPicPr>
          <p:cNvPr id="6" name="Picture 5"/>
          <p:cNvPicPr>
            <a:picLocks noChangeAspect="1"/>
          </p:cNvPicPr>
          <p:nvPr/>
        </p:nvPicPr>
        <p:blipFill>
          <a:blip r:embed="rId2"/>
          <a:stretch>
            <a:fillRect/>
          </a:stretch>
        </p:blipFill>
        <p:spPr>
          <a:xfrm>
            <a:off x="246920" y="1921369"/>
            <a:ext cx="5080000" cy="3759200"/>
          </a:xfrm>
          <a:prstGeom prst="rect">
            <a:avLst/>
          </a:prstGeom>
        </p:spPr>
      </p:pic>
      <p:sp>
        <p:nvSpPr>
          <p:cNvPr id="7" name="Rectangle 6"/>
          <p:cNvSpPr/>
          <p:nvPr/>
        </p:nvSpPr>
        <p:spPr>
          <a:xfrm>
            <a:off x="5687516" y="1417638"/>
            <a:ext cx="3202748" cy="6032421"/>
          </a:xfrm>
          <a:prstGeom prst="rect">
            <a:avLst/>
          </a:prstGeom>
        </p:spPr>
        <p:txBody>
          <a:bodyPr wrap="square">
            <a:spAutoFit/>
          </a:bodyPr>
          <a:lstStyle/>
          <a:p>
            <a:pPr lvl="0" algn="ctr"/>
            <a:r>
              <a:rPr lang="en-US" sz="2400" b="1" dirty="0" smtClean="0">
                <a:solidFill>
                  <a:prstClr val="black"/>
                </a:solidFill>
                <a:latin typeface="Times New Roman"/>
                <a:cs typeface="Times New Roman"/>
              </a:rPr>
              <a:t>Neurotransmitters</a:t>
            </a:r>
          </a:p>
          <a:p>
            <a:pPr lvl="0" algn="ctr"/>
            <a:r>
              <a:rPr lang="en-US" sz="2400" b="1" dirty="0" smtClean="0">
                <a:solidFill>
                  <a:prstClr val="black"/>
                </a:solidFill>
                <a:latin typeface="Times New Roman"/>
                <a:cs typeface="Times New Roman"/>
              </a:rPr>
              <a:t>Implicated in PTSD</a:t>
            </a:r>
          </a:p>
          <a:p>
            <a:pPr lvl="0" algn="ctr"/>
            <a:endParaRPr lang="en-US" sz="2400" b="1" dirty="0" smtClean="0">
              <a:solidFill>
                <a:prstClr val="black"/>
              </a:solidFill>
              <a:latin typeface="Times New Roman"/>
              <a:cs typeface="Times New Roman"/>
            </a:endParaRPr>
          </a:p>
          <a:p>
            <a:pPr lvl="0" algn="ctr"/>
            <a:r>
              <a:rPr lang="en-US" sz="2000" b="1" cap="all" dirty="0" smtClean="0">
                <a:latin typeface="Times New Roman"/>
                <a:cs typeface="Times New Roman"/>
              </a:rPr>
              <a:t>E</a:t>
            </a:r>
            <a:r>
              <a:rPr lang="en-US" sz="2000" b="1" dirty="0" smtClean="0">
                <a:latin typeface="Times New Roman"/>
                <a:cs typeface="Times New Roman"/>
              </a:rPr>
              <a:t>pinephrine</a:t>
            </a:r>
          </a:p>
          <a:p>
            <a:pPr lvl="0" algn="ctr"/>
            <a:endParaRPr lang="en-US" sz="1400" b="1" dirty="0" smtClean="0"/>
          </a:p>
          <a:p>
            <a:pPr lvl="0" algn="ctr"/>
            <a:r>
              <a:rPr lang="en-US" sz="2000" b="1" cap="all" dirty="0" err="1" smtClean="0">
                <a:latin typeface="Times New Roman"/>
                <a:cs typeface="Times New Roman"/>
              </a:rPr>
              <a:t>N</a:t>
            </a:r>
            <a:r>
              <a:rPr lang="en-US" sz="2000" b="1" dirty="0" err="1" smtClean="0">
                <a:latin typeface="Times New Roman"/>
                <a:cs typeface="Times New Roman"/>
              </a:rPr>
              <a:t>orepinephrine</a:t>
            </a:r>
            <a:endParaRPr lang="en-US" sz="2000" b="1" dirty="0" smtClean="0">
              <a:latin typeface="Times New Roman"/>
              <a:cs typeface="Times New Roman"/>
            </a:endParaRPr>
          </a:p>
          <a:p>
            <a:pPr lvl="0" algn="ctr"/>
            <a:endParaRPr lang="en-US" sz="1400" b="1" dirty="0" smtClean="0"/>
          </a:p>
          <a:p>
            <a:pPr lvl="0" algn="ctr"/>
            <a:r>
              <a:rPr lang="en-US" sz="2000" b="1" dirty="0" smtClean="0">
                <a:latin typeface="Times New Roman"/>
                <a:cs typeface="Times New Roman"/>
              </a:rPr>
              <a:t>Serotonin </a:t>
            </a:r>
          </a:p>
          <a:p>
            <a:pPr lvl="0" algn="ctr"/>
            <a:endParaRPr lang="en-US" sz="1400" b="1" dirty="0" smtClean="0"/>
          </a:p>
          <a:p>
            <a:pPr lvl="0" algn="ctr"/>
            <a:r>
              <a:rPr lang="en-US" sz="2000" b="1" dirty="0" smtClean="0">
                <a:latin typeface="Times New Roman"/>
                <a:cs typeface="Times New Roman"/>
              </a:rPr>
              <a:t>Dopamine   </a:t>
            </a:r>
            <a:endParaRPr lang="en-US" sz="2000" b="1" dirty="0" smtClean="0">
              <a:solidFill>
                <a:prstClr val="black"/>
              </a:solidFill>
              <a:latin typeface="Times New Roman"/>
              <a:cs typeface="Times New Roman"/>
            </a:endParaRPr>
          </a:p>
          <a:p>
            <a:pPr lvl="0" algn="ctr"/>
            <a:endParaRPr lang="en-US" sz="24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smtClean="0">
              <a:solidFill>
                <a:prstClr val="black"/>
              </a:solidFill>
              <a:latin typeface="Times New Roman"/>
              <a:cs typeface="Times New Roman"/>
            </a:endParaRPr>
          </a:p>
          <a:p>
            <a:pPr lvl="0" algn="ctr"/>
            <a:endParaRPr lang="en-US" sz="2000" b="1" dirty="0">
              <a:solidFill>
                <a:prstClr val="black"/>
              </a:solidFill>
              <a:latin typeface="Times New Roman"/>
              <a:cs typeface="Times New Roman"/>
            </a:endParaRPr>
          </a:p>
        </p:txBody>
      </p:sp>
      <p:sp>
        <p:nvSpPr>
          <p:cNvPr id="8" name="Footer Placeholder 7"/>
          <p:cNvSpPr>
            <a:spLocks noGrp="1"/>
          </p:cNvSpPr>
          <p:nvPr>
            <p:ph type="ftr" sz="quarter" idx="11"/>
          </p:nvPr>
        </p:nvSpPr>
        <p:spPr>
          <a:xfrm>
            <a:off x="246920" y="6356350"/>
            <a:ext cx="2895600" cy="365125"/>
          </a:xfrm>
        </p:spPr>
        <p:txBody>
          <a:bodyPr/>
          <a:lstStyle/>
          <a:p>
            <a:pPr algn="l"/>
            <a:endParaRPr lang="en-US" dirty="0" smtClean="0"/>
          </a:p>
          <a:p>
            <a:pPr algn="l"/>
            <a:r>
              <a:rPr lang="en-US" dirty="0" smtClean="0"/>
              <a:t>©  2011 Betsy Grey</a:t>
            </a:r>
          </a:p>
          <a:p>
            <a:pPr algn="l"/>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Times New Roman"/>
                <a:cs typeface="Times New Roman"/>
              </a:rPr>
              <a:t>What is neuroscience research </a:t>
            </a:r>
            <a:br>
              <a:rPr lang="en-US" b="1" dirty="0" smtClean="0">
                <a:latin typeface="Times New Roman"/>
                <a:cs typeface="Times New Roman"/>
              </a:rPr>
            </a:br>
            <a:r>
              <a:rPr lang="en-US" b="1" dirty="0" smtClean="0">
                <a:latin typeface="Times New Roman"/>
                <a:cs typeface="Times New Roman"/>
              </a:rPr>
              <a:t>telling about PTSD?</a:t>
            </a:r>
            <a:endParaRPr lang="en-US" b="1" dirty="0">
              <a:latin typeface="Times New Roman"/>
              <a:cs typeface="Times New Roman"/>
            </a:endParaRPr>
          </a:p>
        </p:txBody>
      </p:sp>
      <p:sp>
        <p:nvSpPr>
          <p:cNvPr id="6" name="Content Placeholder 5"/>
          <p:cNvSpPr>
            <a:spLocks noGrp="1"/>
          </p:cNvSpPr>
          <p:nvPr>
            <p:ph sz="half" idx="1"/>
          </p:nvPr>
        </p:nvSpPr>
        <p:spPr>
          <a:xfrm>
            <a:off x="241300" y="1600200"/>
            <a:ext cx="8597900" cy="5121275"/>
          </a:xfrm>
        </p:spPr>
        <p:txBody>
          <a:bodyPr>
            <a:normAutofit fontScale="92500" lnSpcReduction="20000"/>
          </a:bodyPr>
          <a:lstStyle/>
          <a:p>
            <a:pPr marL="514350" indent="-514350">
              <a:buAutoNum type="arabicPeriod"/>
            </a:pPr>
            <a:r>
              <a:rPr lang="en-US" b="1" dirty="0" smtClean="0">
                <a:latin typeface="Times New Roman"/>
                <a:cs typeface="Times New Roman"/>
              </a:rPr>
              <a:t>Neurophysiological changes </a:t>
            </a:r>
          </a:p>
          <a:p>
            <a:pPr marL="514350" indent="-514350">
              <a:buNone/>
            </a:pPr>
            <a:r>
              <a:rPr lang="en-US" dirty="0" smtClean="0">
                <a:latin typeface="Times New Roman"/>
                <a:cs typeface="Times New Roman"/>
              </a:rPr>
              <a:t>	</a:t>
            </a:r>
            <a:r>
              <a:rPr lang="en-US" sz="2000" i="1" dirty="0" smtClean="0">
                <a:latin typeface="Times New Roman"/>
                <a:cs typeface="Times New Roman"/>
              </a:rPr>
              <a:t>Regional Cerebral Blood Flow in the Amygdala and Medial Prefrontal Cortex During Traumatic Imagery in Male and Female Veterans with PTSD</a:t>
            </a:r>
          </a:p>
          <a:p>
            <a:pPr marL="514350" indent="-514350">
              <a:buNone/>
            </a:pPr>
            <a:r>
              <a:rPr lang="en-US" sz="2000" i="1" dirty="0" smtClean="0">
                <a:latin typeface="Times New Roman"/>
                <a:cs typeface="Times New Roman"/>
              </a:rPr>
              <a:t>	</a:t>
            </a:r>
            <a:r>
              <a:rPr lang="en-US" sz="2000" b="1" dirty="0" smtClean="0">
                <a:latin typeface="Times New Roman"/>
                <a:cs typeface="Times New Roman"/>
              </a:rPr>
              <a:t>Lisa Shin et al (2011)</a:t>
            </a:r>
            <a:endParaRPr lang="en-US" sz="2000" i="1" dirty="0" smtClean="0">
              <a:latin typeface="Times New Roman"/>
              <a:cs typeface="Times New Roman"/>
            </a:endParaRPr>
          </a:p>
          <a:p>
            <a:pPr lvl="2"/>
            <a:r>
              <a:rPr lang="en-US" sz="1730" dirty="0" smtClean="0">
                <a:latin typeface="Times New Roman"/>
                <a:cs typeface="Times New Roman"/>
              </a:rPr>
              <a:t>Compared 17 Vietnam Veterans with PTSD to 19 Vietnam Veterans without PTSD</a:t>
            </a:r>
          </a:p>
          <a:p>
            <a:pPr lvl="2"/>
            <a:r>
              <a:rPr lang="en-US" sz="1730" dirty="0" smtClean="0">
                <a:latin typeface="Times New Roman"/>
                <a:cs typeface="Times New Roman"/>
              </a:rPr>
              <a:t>Used PET scanning  to study regional cerebral blood flow (</a:t>
            </a:r>
            <a:r>
              <a:rPr lang="en-US" sz="1730" dirty="0" err="1" smtClean="0">
                <a:latin typeface="Times New Roman"/>
                <a:cs typeface="Times New Roman"/>
              </a:rPr>
              <a:t>rCBF</a:t>
            </a:r>
            <a:r>
              <a:rPr lang="en-US" sz="1730" dirty="0" smtClean="0">
                <a:latin typeface="Times New Roman"/>
                <a:cs typeface="Times New Roman"/>
              </a:rPr>
              <a:t>) during the recollection of personal traumatic and neutral events.</a:t>
            </a:r>
          </a:p>
          <a:p>
            <a:pPr lvl="2"/>
            <a:r>
              <a:rPr lang="en-US" sz="1730" dirty="0" smtClean="0">
                <a:latin typeface="Times New Roman"/>
                <a:cs typeface="Times New Roman"/>
              </a:rPr>
              <a:t>The PTSD group exhibited </a:t>
            </a:r>
            <a:r>
              <a:rPr lang="en-US" sz="1730" dirty="0" err="1" smtClean="0">
                <a:latin typeface="Times New Roman"/>
                <a:cs typeface="Times New Roman"/>
              </a:rPr>
              <a:t>rCBF</a:t>
            </a:r>
            <a:r>
              <a:rPr lang="en-US" sz="1730" dirty="0" smtClean="0">
                <a:latin typeface="Times New Roman"/>
                <a:cs typeface="Times New Roman"/>
              </a:rPr>
              <a:t> decreases in medial frontal </a:t>
            </a:r>
            <a:r>
              <a:rPr lang="en-US" sz="1730" dirty="0" err="1" smtClean="0">
                <a:latin typeface="Times New Roman"/>
                <a:cs typeface="Times New Roman"/>
              </a:rPr>
              <a:t>gyrus</a:t>
            </a:r>
            <a:r>
              <a:rPr lang="en-US" sz="1730" dirty="0" smtClean="0">
                <a:latin typeface="Times New Roman"/>
                <a:cs typeface="Times New Roman"/>
              </a:rPr>
              <a:t> in the traumatic vs. neutral comparison.</a:t>
            </a:r>
          </a:p>
          <a:p>
            <a:pPr>
              <a:buNone/>
            </a:pPr>
            <a:endParaRPr lang="en-US" sz="1297" i="1" dirty="0" smtClean="0">
              <a:latin typeface="Times New Roman"/>
              <a:cs typeface="Times New Roman"/>
            </a:endParaRPr>
          </a:p>
          <a:p>
            <a:pPr>
              <a:buNone/>
            </a:pPr>
            <a:r>
              <a:rPr lang="en-US" b="1" dirty="0" smtClean="0">
                <a:latin typeface="Times New Roman"/>
                <a:cs typeface="Times New Roman"/>
              </a:rPr>
              <a:t>2. </a:t>
            </a:r>
            <a:r>
              <a:rPr lang="en-US" b="1" dirty="0" err="1" smtClean="0">
                <a:latin typeface="Times New Roman"/>
                <a:cs typeface="Times New Roman"/>
              </a:rPr>
              <a:t>Neuroanatomical</a:t>
            </a:r>
            <a:r>
              <a:rPr lang="en-US" b="1" dirty="0" smtClean="0">
                <a:latin typeface="Times New Roman"/>
                <a:cs typeface="Times New Roman"/>
              </a:rPr>
              <a:t> changes</a:t>
            </a:r>
          </a:p>
          <a:p>
            <a:pPr>
              <a:buNone/>
            </a:pPr>
            <a:r>
              <a:rPr lang="en-US" sz="2000" i="1" dirty="0" smtClean="0">
                <a:latin typeface="Times New Roman"/>
                <a:cs typeface="Times New Roman"/>
              </a:rPr>
              <a:t>	Thinner prefrontal cortex in veterans with PTSD</a:t>
            </a:r>
          </a:p>
          <a:p>
            <a:pPr>
              <a:buNone/>
            </a:pPr>
            <a:r>
              <a:rPr lang="en-US" sz="2000" b="1" dirty="0" smtClean="0">
                <a:latin typeface="Times New Roman"/>
                <a:cs typeface="Times New Roman"/>
              </a:rPr>
              <a:t>	Elbert </a:t>
            </a:r>
            <a:r>
              <a:rPr lang="en-US" sz="2000" b="1" dirty="0" err="1" smtClean="0">
                <a:latin typeface="Times New Roman"/>
                <a:cs typeface="Times New Roman"/>
              </a:rPr>
              <a:t>Geuze</a:t>
            </a:r>
            <a:r>
              <a:rPr lang="en-US" sz="2000" b="1" dirty="0" smtClean="0">
                <a:latin typeface="Times New Roman"/>
                <a:cs typeface="Times New Roman"/>
              </a:rPr>
              <a:t> et al (2008)</a:t>
            </a:r>
          </a:p>
          <a:p>
            <a:pPr lvl="2"/>
            <a:r>
              <a:rPr lang="en-US" sz="1882" dirty="0" smtClean="0">
                <a:latin typeface="Times New Roman"/>
                <a:cs typeface="Times New Roman"/>
              </a:rPr>
              <a:t>Examined individual cortical thickness of 25 Dutch veterans with PTSD and 25 veterans without PTSD (control group). </a:t>
            </a:r>
          </a:p>
          <a:p>
            <a:pPr lvl="2"/>
            <a:r>
              <a:rPr lang="en-US" sz="1882" dirty="0" smtClean="0">
                <a:latin typeface="Times New Roman"/>
                <a:cs typeface="Times New Roman"/>
              </a:rPr>
              <a:t>All participants had served in UN peacekeeping missions in Lebanon, Cambodia, or Bosnia. </a:t>
            </a:r>
          </a:p>
          <a:p>
            <a:pPr lvl="2"/>
            <a:r>
              <a:rPr lang="en-US" sz="1882" dirty="0" smtClean="0">
                <a:latin typeface="Times New Roman"/>
                <a:cs typeface="Times New Roman"/>
              </a:rPr>
              <a:t>The veterans with PTSD displayed reduced cortical thickness in frontal and temporal lobe, as well as poor performance on memory measures. </a:t>
            </a:r>
          </a:p>
          <a:p>
            <a:pPr lvl="3">
              <a:buFont typeface="Arial"/>
              <a:buChar char="•"/>
            </a:pPr>
            <a:endParaRPr lang="en-US" sz="1600" b="1" dirty="0" smtClean="0">
              <a:latin typeface="Times New Roman"/>
              <a:cs typeface="Times New Roman"/>
            </a:endParaRPr>
          </a:p>
          <a:p>
            <a:pPr>
              <a:buNone/>
            </a:pPr>
            <a:endParaRPr lang="en-US" sz="2000" i="1"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EED50840-5250-AD46-91D9-A7C79743F42B}" type="slidenum">
              <a:rPr lang="en-US" smtClean="0"/>
              <a:pPr/>
              <a:t>15</a:t>
            </a:fld>
            <a:endParaRPr lang="en-US" dirty="0"/>
          </a:p>
        </p:txBody>
      </p:sp>
      <p:sp>
        <p:nvSpPr>
          <p:cNvPr id="7" name="Footer Placeholder 6"/>
          <p:cNvSpPr>
            <a:spLocks noGrp="1"/>
          </p:cNvSpPr>
          <p:nvPr>
            <p:ph type="ftr" sz="quarter" idx="11"/>
          </p:nvPr>
        </p:nvSpPr>
        <p:spPr>
          <a:xfrm>
            <a:off x="228600" y="6356350"/>
            <a:ext cx="2895600" cy="365125"/>
          </a:xfrm>
        </p:spPr>
        <p:txBody>
          <a:bodyPr/>
          <a:lstStyle/>
          <a:p>
            <a:pPr algn="l"/>
            <a:endParaRPr lang="en-US" dirty="0" smtClean="0"/>
          </a:p>
          <a:p>
            <a:pPr algn="l"/>
            <a:endParaRPr lang="en-US" dirty="0" smtClean="0"/>
          </a:p>
          <a:p>
            <a:pPr algn="l"/>
            <a:r>
              <a:rPr lang="en-US" dirty="0" smtClean="0"/>
              <a:t>©  2011 Betsy Grey</a:t>
            </a:r>
          </a:p>
          <a:p>
            <a:pPr algn="l"/>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latin typeface="Times New Roman"/>
                <a:cs typeface="Times New Roman"/>
              </a:rPr>
              <a:t>Limitations</a:t>
            </a:r>
            <a:endParaRPr lang="en-US" b="1" dirty="0">
              <a:latin typeface="Times New Roman"/>
              <a:cs typeface="Times New Roman"/>
            </a:endParaRPr>
          </a:p>
        </p:txBody>
      </p:sp>
      <p:sp>
        <p:nvSpPr>
          <p:cNvPr id="14" name="Content Placeholder 13"/>
          <p:cNvSpPr>
            <a:spLocks noGrp="1"/>
          </p:cNvSpPr>
          <p:nvPr>
            <p:ph idx="1"/>
          </p:nvPr>
        </p:nvSpPr>
        <p:spPr/>
        <p:txBody>
          <a:bodyPr>
            <a:normAutofit fontScale="92500" lnSpcReduction="10000"/>
          </a:bodyPr>
          <a:lstStyle/>
          <a:p>
            <a:pPr marL="514350" indent="-514350">
              <a:buAutoNum type="arabicPeriod"/>
            </a:pPr>
            <a:r>
              <a:rPr lang="en-US" sz="2600" b="1" dirty="0" smtClean="0">
                <a:latin typeface="Times New Roman"/>
                <a:cs typeface="Times New Roman"/>
              </a:rPr>
              <a:t>What is the baseline? </a:t>
            </a:r>
          </a:p>
          <a:p>
            <a:pPr marL="914400" lvl="1" indent="-514350">
              <a:buFont typeface="Arial"/>
              <a:buChar char="•"/>
            </a:pPr>
            <a:r>
              <a:rPr lang="en-US" sz="1800" dirty="0" smtClean="0">
                <a:latin typeface="Times New Roman"/>
                <a:cs typeface="Times New Roman"/>
              </a:rPr>
              <a:t>How do we know the trauma is not from the crime committed rather than the previous exposure to a traumatic stimuli?</a:t>
            </a:r>
          </a:p>
          <a:p>
            <a:pPr marL="914400" lvl="1" indent="-514350">
              <a:buNone/>
            </a:pPr>
            <a:endParaRPr lang="en-US" sz="1800" dirty="0" smtClean="0">
              <a:latin typeface="Times New Roman"/>
              <a:cs typeface="Times New Roman"/>
            </a:endParaRPr>
          </a:p>
          <a:p>
            <a:pPr marL="514350" indent="-514350">
              <a:buAutoNum type="arabicPeriod"/>
            </a:pPr>
            <a:r>
              <a:rPr lang="en-US" sz="2600" b="1" dirty="0" smtClean="0">
                <a:latin typeface="Times New Roman"/>
                <a:cs typeface="Times New Roman"/>
              </a:rPr>
              <a:t>What is an appropriate control? </a:t>
            </a:r>
          </a:p>
          <a:p>
            <a:pPr marL="914400" lvl="1" indent="-514350">
              <a:buFont typeface="Arial"/>
              <a:buChar char="•"/>
            </a:pPr>
            <a:r>
              <a:rPr lang="en-US" sz="1800" dirty="0" smtClean="0">
                <a:latin typeface="Times New Roman"/>
                <a:cs typeface="Times New Roman"/>
              </a:rPr>
              <a:t>Healthy individual never exposed to a traumatic event?</a:t>
            </a:r>
          </a:p>
          <a:p>
            <a:pPr marL="914400" lvl="1" indent="-514350">
              <a:buFont typeface="Arial"/>
              <a:buChar char="•"/>
            </a:pPr>
            <a:r>
              <a:rPr lang="en-US" sz="1800" dirty="0" smtClean="0">
                <a:latin typeface="Times New Roman"/>
                <a:cs typeface="Times New Roman"/>
              </a:rPr>
              <a:t>Healthy individual exposed to a traumatic event but has not manifested symptoms of PTSD?</a:t>
            </a:r>
          </a:p>
          <a:p>
            <a:pPr marL="914400" lvl="1" indent="-514350">
              <a:buNone/>
            </a:pPr>
            <a:endParaRPr lang="en-US" sz="1800" dirty="0" smtClean="0">
              <a:latin typeface="Times New Roman"/>
              <a:cs typeface="Times New Roman"/>
            </a:endParaRPr>
          </a:p>
          <a:p>
            <a:pPr marL="514350" indent="-514350">
              <a:buAutoNum type="arabicPeriod"/>
            </a:pPr>
            <a:r>
              <a:rPr lang="en-US" sz="2600" b="1" dirty="0" smtClean="0">
                <a:latin typeface="Times New Roman"/>
                <a:cs typeface="Times New Roman"/>
              </a:rPr>
              <a:t>General limitations of </a:t>
            </a:r>
            <a:r>
              <a:rPr lang="en-US" sz="2600" b="1" dirty="0" err="1" smtClean="0">
                <a:latin typeface="Times New Roman"/>
                <a:cs typeface="Times New Roman"/>
              </a:rPr>
              <a:t>neuroimaging</a:t>
            </a:r>
            <a:r>
              <a:rPr lang="en-US" sz="2600" b="1" dirty="0" smtClean="0">
                <a:latin typeface="Times New Roman"/>
                <a:cs typeface="Times New Roman"/>
              </a:rPr>
              <a:t> technology</a:t>
            </a:r>
          </a:p>
          <a:p>
            <a:pPr marL="914400" lvl="1" indent="-514350">
              <a:buFont typeface="Arial"/>
              <a:buChar char="•"/>
            </a:pPr>
            <a:r>
              <a:rPr lang="en-US" sz="2200" dirty="0" err="1" smtClean="0">
                <a:latin typeface="Times New Roman"/>
                <a:cs typeface="Times New Roman"/>
              </a:rPr>
              <a:t>fMRI</a:t>
            </a:r>
            <a:r>
              <a:rPr lang="en-US" sz="2200" dirty="0" smtClean="0">
                <a:latin typeface="Times New Roman"/>
                <a:cs typeface="Times New Roman"/>
              </a:rPr>
              <a:t> measures changes in blood oxygenation levels; does this translate to neural activity, or one’s “mind” ?</a:t>
            </a:r>
          </a:p>
          <a:p>
            <a:pPr marL="914400" lvl="1" indent="-514350">
              <a:buFont typeface="Arial"/>
              <a:buChar char="•"/>
            </a:pPr>
            <a:r>
              <a:rPr lang="en-US" sz="2200" dirty="0" smtClean="0">
                <a:latin typeface="Times New Roman"/>
                <a:cs typeface="Times New Roman"/>
              </a:rPr>
              <a:t>Averaging across populations.  Cannot be used to diagnose individual patients</a:t>
            </a:r>
          </a:p>
          <a:p>
            <a:pPr marL="514350" indent="-514350">
              <a:buAutoNum type="arabicPeriod"/>
            </a:pPr>
            <a:endParaRPr lang="en-US" dirty="0"/>
          </a:p>
        </p:txBody>
      </p:sp>
      <p:sp>
        <p:nvSpPr>
          <p:cNvPr id="7" name="Slide Number Placeholder 6"/>
          <p:cNvSpPr>
            <a:spLocks noGrp="1"/>
          </p:cNvSpPr>
          <p:nvPr>
            <p:ph type="sldNum" sz="quarter" idx="12"/>
          </p:nvPr>
        </p:nvSpPr>
        <p:spPr/>
        <p:txBody>
          <a:bodyPr/>
          <a:lstStyle/>
          <a:p>
            <a:fld id="{EED50840-5250-AD46-91D9-A7C79743F42B}" type="slidenum">
              <a:rPr lang="en-US" smtClean="0"/>
              <a:pPr/>
              <a:t>16</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2011 Betsy Grey</a:t>
            </a:r>
          </a:p>
          <a:p>
            <a:pPr algn="l"/>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Why do we give leniency to veterans claiming PTSD as a mitigating factor in sentencing? </a:t>
            </a:r>
          </a:p>
          <a:p>
            <a:r>
              <a:rPr lang="en-US" dirty="0" smtClean="0"/>
              <a:t>Other defendants claiming PTSD?  Is the source of PTSD relevant?  (gang violence or jail time vs. battered spouse)</a:t>
            </a:r>
          </a:p>
          <a:p>
            <a:r>
              <a:rPr lang="en-US" dirty="0" smtClean="0"/>
              <a:t>Should PTSD be used as general offender characteristic or must it be linked to commission of the crime?   </a:t>
            </a:r>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17</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2011 Betsy Grey</a:t>
            </a:r>
          </a:p>
          <a:p>
            <a:pPr algn="l"/>
            <a:endParaRPr lang="en-US" dirty="0"/>
          </a:p>
        </p:txBody>
      </p:sp>
    </p:spTree>
    <p:extLst>
      <p:ext uri="{BB962C8B-B14F-4D97-AF65-F5344CB8AC3E}">
        <p14:creationId xmlns:p14="http://schemas.microsoft.com/office/powerpoint/2010/main" val="240210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Times New Roman"/>
                <a:cs typeface="Times New Roman"/>
              </a:rPr>
              <a:t>Studies investigating PTSD</a:t>
            </a:r>
            <a:endParaRPr lang="en-US" b="1" dirty="0">
              <a:latin typeface="Times New Roman"/>
              <a:cs typeface="Times New Roman"/>
            </a:endParaRPr>
          </a:p>
        </p:txBody>
      </p:sp>
      <p:sp>
        <p:nvSpPr>
          <p:cNvPr id="6" name="Text Placeholder 5"/>
          <p:cNvSpPr>
            <a:spLocks noGrp="1"/>
          </p:cNvSpPr>
          <p:nvPr>
            <p:ph type="body" idx="1"/>
          </p:nvPr>
        </p:nvSpPr>
        <p:spPr/>
        <p:txBody>
          <a:bodyPr/>
          <a:lstStyle/>
          <a:p>
            <a:pPr algn="ctr"/>
            <a:r>
              <a:rPr lang="en-US" dirty="0" smtClean="0">
                <a:latin typeface="Times New Roman"/>
                <a:cs typeface="Times New Roman"/>
              </a:rPr>
              <a:t>Military / Combat</a:t>
            </a:r>
            <a:endParaRPr lang="en-US" dirty="0">
              <a:latin typeface="Times New Roman"/>
              <a:cs typeface="Times New Roman"/>
            </a:endParaRPr>
          </a:p>
        </p:txBody>
      </p:sp>
      <p:sp>
        <p:nvSpPr>
          <p:cNvPr id="7" name="Content Placeholder 6"/>
          <p:cNvSpPr>
            <a:spLocks noGrp="1"/>
          </p:cNvSpPr>
          <p:nvPr>
            <p:ph sz="half" idx="2"/>
          </p:nvPr>
        </p:nvSpPr>
        <p:spPr/>
        <p:txBody>
          <a:bodyPr>
            <a:normAutofit fontScale="70000" lnSpcReduction="20000"/>
          </a:bodyPr>
          <a:lstStyle/>
          <a:p>
            <a:pPr>
              <a:buNone/>
            </a:pPr>
            <a:r>
              <a:rPr lang="en-US" dirty="0" smtClean="0"/>
              <a:t>J.J. </a:t>
            </a:r>
            <a:r>
              <a:rPr lang="en-US" dirty="0" err="1" smtClean="0"/>
              <a:t>Vasterling</a:t>
            </a:r>
            <a:r>
              <a:rPr lang="en-US" dirty="0" smtClean="0"/>
              <a:t> et al</a:t>
            </a:r>
          </a:p>
          <a:p>
            <a:pPr>
              <a:buNone/>
            </a:pPr>
            <a:r>
              <a:rPr lang="en-US" dirty="0" smtClean="0"/>
              <a:t>	Understanding the Neuropsychological Consequences of Deployment Stress: a Public </a:t>
            </a:r>
            <a:r>
              <a:rPr lang="en-US" dirty="0" err="1" smtClean="0"/>
              <a:t>Heatlh</a:t>
            </a:r>
            <a:r>
              <a:rPr lang="en-US" dirty="0" smtClean="0"/>
              <a:t> Framework, 17 J. of Intl Neuropsychological Society, 1-6, (2011) </a:t>
            </a:r>
          </a:p>
          <a:p>
            <a:pPr>
              <a:buNone/>
            </a:pPr>
            <a:endParaRPr lang="en-US" dirty="0" smtClean="0"/>
          </a:p>
          <a:p>
            <a:pPr>
              <a:buNone/>
            </a:pPr>
            <a:r>
              <a:rPr lang="en-US" dirty="0" err="1" smtClean="0"/>
              <a:t>Talma</a:t>
            </a:r>
            <a:r>
              <a:rPr lang="en-US" dirty="0" smtClean="0"/>
              <a:t> </a:t>
            </a:r>
            <a:r>
              <a:rPr lang="en-US" dirty="0" err="1" smtClean="0"/>
              <a:t>Hendler</a:t>
            </a:r>
            <a:r>
              <a:rPr lang="en-US" dirty="0" smtClean="0"/>
              <a:t> et al, </a:t>
            </a:r>
            <a:r>
              <a:rPr lang="en-US" i="1" dirty="0" smtClean="0"/>
              <a:t>Sensing the invisible: differential sensitivity of visual cortex and </a:t>
            </a:r>
            <a:r>
              <a:rPr lang="en-US" i="1" dirty="0" err="1" smtClean="0"/>
              <a:t>amygdala</a:t>
            </a:r>
            <a:r>
              <a:rPr lang="en-US" i="1" dirty="0" smtClean="0"/>
              <a:t> to traumatic context, </a:t>
            </a:r>
            <a:r>
              <a:rPr lang="en-US" dirty="0" smtClean="0"/>
              <a:t>19 </a:t>
            </a:r>
            <a:r>
              <a:rPr lang="en-US" dirty="0" err="1" smtClean="0"/>
              <a:t>NeuroImage</a:t>
            </a:r>
            <a:r>
              <a:rPr lang="en-US" dirty="0" smtClean="0"/>
              <a:t>, 587, 587-600 (2003). </a:t>
            </a:r>
          </a:p>
          <a:p>
            <a:pPr>
              <a:buNone/>
            </a:pPr>
            <a:endParaRPr lang="en-US" dirty="0" smtClean="0"/>
          </a:p>
          <a:p>
            <a:pPr>
              <a:buNone/>
            </a:pPr>
            <a:r>
              <a:rPr lang="en-US" dirty="0" smtClean="0"/>
              <a:t>Benjamin L. Robinson &amp; </a:t>
            </a:r>
            <a:r>
              <a:rPr lang="en-US" dirty="0" err="1" smtClean="0"/>
              <a:t>Sukhi</a:t>
            </a:r>
            <a:r>
              <a:rPr lang="en-US" dirty="0" smtClean="0"/>
              <a:t> S. </a:t>
            </a:r>
            <a:r>
              <a:rPr lang="en-US" dirty="0" err="1" smtClean="0"/>
              <a:t>Shergill</a:t>
            </a:r>
            <a:r>
              <a:rPr lang="en-US" dirty="0" smtClean="0"/>
              <a:t>, </a:t>
            </a:r>
            <a:r>
              <a:rPr lang="en-US" i="1" dirty="0" smtClean="0"/>
              <a:t>Imaging in posttraumatic stress disorder</a:t>
            </a:r>
            <a:r>
              <a:rPr lang="en-US" dirty="0" smtClean="0"/>
              <a:t>, 24 Current Opinion in Psychiatry, 29, 29-33 (2011). </a:t>
            </a:r>
          </a:p>
          <a:p>
            <a:endParaRPr lang="en-US" dirty="0"/>
          </a:p>
        </p:txBody>
      </p:sp>
      <p:sp>
        <p:nvSpPr>
          <p:cNvPr id="8" name="Text Placeholder 7"/>
          <p:cNvSpPr>
            <a:spLocks noGrp="1"/>
          </p:cNvSpPr>
          <p:nvPr>
            <p:ph type="body" sz="quarter" idx="3"/>
          </p:nvPr>
        </p:nvSpPr>
        <p:spPr/>
        <p:txBody>
          <a:bodyPr/>
          <a:lstStyle/>
          <a:p>
            <a:pPr algn="ctr"/>
            <a:r>
              <a:rPr lang="en-US" dirty="0" smtClean="0">
                <a:latin typeface="Times New Roman"/>
                <a:cs typeface="Times New Roman"/>
              </a:rPr>
              <a:t>Non-Military / Combat</a:t>
            </a:r>
            <a:endParaRPr lang="en-US" dirty="0">
              <a:latin typeface="Times New Roman"/>
              <a:cs typeface="Times New Roman"/>
            </a:endParaRPr>
          </a:p>
        </p:txBody>
      </p:sp>
      <p:sp>
        <p:nvSpPr>
          <p:cNvPr id="9" name="Content Placeholder 8"/>
          <p:cNvSpPr>
            <a:spLocks noGrp="1"/>
          </p:cNvSpPr>
          <p:nvPr>
            <p:ph sz="quarter" idx="4"/>
          </p:nvPr>
        </p:nvSpPr>
        <p:spPr/>
        <p:txBody>
          <a:bodyPr>
            <a:normAutofit fontScale="62500" lnSpcReduction="20000"/>
          </a:bodyPr>
          <a:lstStyle/>
          <a:p>
            <a:pPr>
              <a:buNone/>
            </a:pPr>
            <a:r>
              <a:rPr lang="en-US" dirty="0" smtClean="0"/>
              <a:t>Irina A. </a:t>
            </a:r>
            <a:r>
              <a:rPr lang="en-US" dirty="0" err="1" smtClean="0"/>
              <a:t>Strigo</a:t>
            </a:r>
            <a:r>
              <a:rPr lang="en-US" dirty="0" smtClean="0"/>
              <a:t> et al</a:t>
            </a:r>
          </a:p>
          <a:p>
            <a:pPr>
              <a:buNone/>
            </a:pPr>
            <a:r>
              <a:rPr lang="en-US" i="1" dirty="0" smtClean="0"/>
              <a:t>	Neural Correlates of Altered Pain Response in Women with Posttraumatic Stress Disorder from Intimate Partner Violence</a:t>
            </a:r>
            <a:r>
              <a:rPr lang="en-US" dirty="0" smtClean="0"/>
              <a:t>, 68 </a:t>
            </a:r>
            <a:r>
              <a:rPr lang="en-US" dirty="0" err="1" smtClean="0"/>
              <a:t>Biol</a:t>
            </a:r>
            <a:r>
              <a:rPr lang="en-US" dirty="0" smtClean="0"/>
              <a:t> Psychiatry, 442-450, (2010). </a:t>
            </a:r>
          </a:p>
          <a:p>
            <a:pPr>
              <a:buNone/>
            </a:pPr>
            <a:endParaRPr lang="en-US" dirty="0" smtClean="0"/>
          </a:p>
          <a:p>
            <a:pPr>
              <a:buNone/>
            </a:pPr>
            <a:r>
              <a:rPr lang="en-US" dirty="0" smtClean="0"/>
              <a:t>Bailey et al</a:t>
            </a:r>
          </a:p>
          <a:p>
            <a:pPr>
              <a:buNone/>
            </a:pPr>
            <a:r>
              <a:rPr lang="en-US" dirty="0" smtClean="0"/>
              <a:t>	PTSD and </a:t>
            </a:r>
            <a:r>
              <a:rPr lang="en-US" dirty="0" err="1" smtClean="0"/>
              <a:t>dopaminergic</a:t>
            </a:r>
            <a:r>
              <a:rPr lang="en-US" dirty="0" smtClean="0"/>
              <a:t> genes, DRD2 and DAT, in multigenerational families exposed to the </a:t>
            </a:r>
            <a:r>
              <a:rPr lang="en-US" dirty="0" err="1" smtClean="0"/>
              <a:t>Spitak</a:t>
            </a:r>
            <a:r>
              <a:rPr lang="en-US" dirty="0" smtClean="0"/>
              <a:t> earthquake, Psychiatry Res, 507-510, (2010)</a:t>
            </a:r>
          </a:p>
          <a:p>
            <a:pPr>
              <a:buNone/>
            </a:pPr>
            <a:endParaRPr lang="en-US" dirty="0" smtClean="0"/>
          </a:p>
          <a:p>
            <a:pPr>
              <a:buNone/>
            </a:pPr>
            <a:r>
              <a:rPr lang="en-US" dirty="0" err="1" smtClean="0"/>
              <a:t>Lanieus</a:t>
            </a:r>
            <a:r>
              <a:rPr lang="en-US" dirty="0" smtClean="0"/>
              <a:t> et al</a:t>
            </a:r>
          </a:p>
          <a:p>
            <a:pPr>
              <a:buNone/>
            </a:pPr>
            <a:r>
              <a:rPr lang="en-US" dirty="0" smtClean="0"/>
              <a:t>	Individual differences in husband and wife who developed TPSD after a motor vehicle accident: a functional MRI case study, Am J Psychiatry, 667-669, (2003)</a:t>
            </a:r>
          </a:p>
          <a:p>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18</a:t>
            </a:fld>
            <a:endParaRPr lang="en-US"/>
          </a:p>
        </p:txBody>
      </p:sp>
      <p:sp>
        <p:nvSpPr>
          <p:cNvPr id="10" name="Footer Placeholder 9"/>
          <p:cNvSpPr>
            <a:spLocks noGrp="1"/>
          </p:cNvSpPr>
          <p:nvPr>
            <p:ph type="ftr" sz="quarter" idx="11"/>
          </p:nvPr>
        </p:nvSpPr>
        <p:spPr>
          <a:xfrm>
            <a:off x="228600" y="6356350"/>
            <a:ext cx="2895600" cy="365125"/>
          </a:xfrm>
        </p:spPr>
        <p:txBody>
          <a:bodyPr/>
          <a:lstStyle/>
          <a:p>
            <a:pPr algn="l"/>
            <a:r>
              <a:rPr lang="en-US" dirty="0" smtClean="0"/>
              <a:t>©  2011 Betsy Grey</a:t>
            </a:r>
          </a:p>
          <a:p>
            <a:pPr algn="l"/>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Cases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People v. Lucero</a:t>
            </a:r>
            <a:r>
              <a:rPr lang="en-US" dirty="0"/>
              <a:t> </a:t>
            </a:r>
            <a:r>
              <a:rPr lang="en-US" dirty="0" smtClean="0"/>
              <a:t>(Ca. 1988)</a:t>
            </a:r>
          </a:p>
          <a:p>
            <a:r>
              <a:rPr lang="en-US" dirty="0" smtClean="0"/>
              <a:t>Reversible error in the trial court’s exclusion of PTSD evidence, holding: “[Lucero] was entitled to have the jury consider his psychological disorder as a factor in mitigation whether or not the mental condition caused him to commit the crimes.”</a:t>
            </a:r>
          </a:p>
          <a:p>
            <a:r>
              <a:rPr lang="en-US" dirty="0" smtClean="0"/>
              <a:t>Had Lucero been allowed to demonstrate his “traumatic military experience,” a jury could have found it to be a substantial mitigating factor.</a:t>
            </a:r>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19</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r>
              <a:rPr lang="en-US" dirty="0" smtClean="0"/>
              <a:t>©  2011 Betsy Grey</a:t>
            </a:r>
          </a:p>
          <a:p>
            <a:pPr algn="l"/>
            <a:endParaRPr lang="en-US" dirty="0"/>
          </a:p>
        </p:txBody>
      </p:sp>
    </p:spTree>
    <p:extLst>
      <p:ext uri="{BB962C8B-B14F-4D97-AF65-F5344CB8AC3E}">
        <p14:creationId xmlns:p14="http://schemas.microsoft.com/office/powerpoint/2010/main" val="47637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PTSD &amp; Sentencing of Military Veterans</a:t>
            </a:r>
            <a:endParaRPr lang="en-US" dirty="0"/>
          </a:p>
        </p:txBody>
      </p:sp>
      <p:sp>
        <p:nvSpPr>
          <p:cNvPr id="3" name="Content Placeholder 2"/>
          <p:cNvSpPr>
            <a:spLocks noGrp="1"/>
          </p:cNvSpPr>
          <p:nvPr>
            <p:ph idx="1"/>
          </p:nvPr>
        </p:nvSpPr>
        <p:spPr/>
        <p:txBody>
          <a:bodyPr/>
          <a:lstStyle/>
          <a:p>
            <a:pPr>
              <a:buNone/>
            </a:pPr>
            <a:r>
              <a:rPr lang="en-US" dirty="0" smtClean="0"/>
              <a:t>	Sentencing Doctrine</a:t>
            </a:r>
          </a:p>
          <a:p>
            <a:pPr lvl="2"/>
            <a:r>
              <a:rPr lang="en-US" dirty="0" smtClean="0"/>
              <a:t>Statutes</a:t>
            </a:r>
          </a:p>
          <a:p>
            <a:pPr lvl="2"/>
            <a:r>
              <a:rPr lang="en-US" dirty="0" smtClean="0"/>
              <a:t>Case Law</a:t>
            </a:r>
          </a:p>
          <a:p>
            <a:pPr lvl="2"/>
            <a:r>
              <a:rPr lang="en-US" dirty="0" smtClean="0"/>
              <a:t>Federal Sentencing Guidelines</a:t>
            </a:r>
          </a:p>
          <a:p>
            <a:pPr lvl="2"/>
            <a:r>
              <a:rPr lang="en-US" dirty="0" smtClean="0"/>
              <a:t>Veterans Courts</a:t>
            </a:r>
          </a:p>
          <a:p>
            <a:pPr lvl="1">
              <a:buNone/>
            </a:pPr>
            <a:r>
              <a:rPr lang="en-US" dirty="0" smtClean="0"/>
              <a:t>Advances in Neuroscience</a:t>
            </a:r>
          </a:p>
          <a:p>
            <a:pPr lvl="1">
              <a:buNone/>
            </a:pPr>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2</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pPr algn="l"/>
            <a:endParaRPr lang="en-US" dirty="0"/>
          </a:p>
        </p:txBody>
      </p:sp>
    </p:spTree>
    <p:extLst>
      <p:ext uri="{BB962C8B-B14F-4D97-AF65-F5344CB8AC3E}">
        <p14:creationId xmlns:p14="http://schemas.microsoft.com/office/powerpoint/2010/main" val="356118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Statutes</a:t>
            </a:r>
            <a:br>
              <a:rPr lang="en-US" dirty="0" smtClean="0"/>
            </a:br>
            <a:r>
              <a:rPr lang="en-US" dirty="0" smtClean="0"/>
              <a:t>Minnesota</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M.S.A</a:t>
            </a:r>
            <a:r>
              <a:rPr lang="en-US" i="1" dirty="0"/>
              <a:t>. </a:t>
            </a:r>
            <a:r>
              <a:rPr lang="en-US" dirty="0"/>
              <a:t>§ 609.115.10 </a:t>
            </a:r>
            <a:r>
              <a:rPr lang="en-US" dirty="0" smtClean="0"/>
              <a:t>requires a presentence examination for, among other things, PTSD in Veterans.</a:t>
            </a:r>
          </a:p>
          <a:p>
            <a:pPr fontAlgn="base"/>
            <a:r>
              <a:rPr lang="en-US" dirty="0" smtClean="0"/>
              <a:t>“(</a:t>
            </a:r>
            <a:r>
              <a:rPr lang="en-US" dirty="0"/>
              <a:t>b) If the defendant is currently serving in the military or is a veteran and has been diagnosed as having a mental illness by a qualified psychiatrist or clinical psychologist or physician, the court may:</a:t>
            </a:r>
          </a:p>
          <a:p>
            <a:pPr fontAlgn="base"/>
            <a:r>
              <a:rPr lang="en-US" dirty="0"/>
              <a:t>(1) order that the officer preparing the report… [provide] the court with information regarding treatment options available to the defendant…; and</a:t>
            </a:r>
          </a:p>
          <a:p>
            <a:r>
              <a:rPr lang="en-US" dirty="0"/>
              <a:t>(2) consider the treatment recommendations… together with the treatment options available to the defendant in imposing sentence</a:t>
            </a:r>
            <a:r>
              <a:rPr lang="en-US" dirty="0" smtClean="0"/>
              <a:t>.”</a:t>
            </a:r>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3</a:t>
            </a:fld>
            <a:endParaRPr lang="en-US"/>
          </a:p>
        </p:txBody>
      </p:sp>
      <p:sp>
        <p:nvSpPr>
          <p:cNvPr id="5" name="Footer Placeholder 4"/>
          <p:cNvSpPr>
            <a:spLocks noGrp="1"/>
          </p:cNvSpPr>
          <p:nvPr>
            <p:ph type="ftr" sz="quarter" idx="11"/>
          </p:nvPr>
        </p:nvSpPr>
        <p:spPr>
          <a:xfrm>
            <a:off x="236483" y="6356349"/>
            <a:ext cx="2895600" cy="365125"/>
          </a:xfrm>
        </p:spPr>
        <p:txBody>
          <a:bodyPr/>
          <a:lstStyle/>
          <a:p>
            <a:pPr algn="l"/>
            <a:endParaRPr lang="en-US" dirty="0" smtClean="0"/>
          </a:p>
          <a:p>
            <a:pPr algn="l"/>
            <a:r>
              <a:rPr lang="en-US" dirty="0" smtClean="0"/>
              <a:t>©  2011 Betsy Grey</a:t>
            </a:r>
          </a:p>
          <a:p>
            <a:endParaRPr lang="en-US" dirty="0"/>
          </a:p>
        </p:txBody>
      </p:sp>
    </p:spTree>
    <p:extLst>
      <p:ext uri="{BB962C8B-B14F-4D97-AF65-F5344CB8AC3E}">
        <p14:creationId xmlns:p14="http://schemas.microsoft.com/office/powerpoint/2010/main" val="104175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a:t>
            </a:r>
            <a:r>
              <a:rPr lang="en-US" dirty="0" smtClean="0"/>
              <a:t> Statutes:  California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r>
              <a:rPr lang="en-US" i="1" dirty="0" err="1"/>
              <a:t>Ca.P.C</a:t>
            </a:r>
            <a:r>
              <a:rPr lang="en-US" i="1" dirty="0"/>
              <a:t>.</a:t>
            </a:r>
            <a:r>
              <a:rPr lang="en-US" dirty="0"/>
              <a:t> § </a:t>
            </a:r>
            <a:r>
              <a:rPr lang="en-US" dirty="0" smtClean="0"/>
              <a:t>1170.9 requires presentence investigation into Veteran’s mental health.</a:t>
            </a:r>
          </a:p>
          <a:p>
            <a:r>
              <a:rPr lang="en-US" dirty="0" smtClean="0"/>
              <a:t>“(</a:t>
            </a:r>
            <a:r>
              <a:rPr lang="en-US" dirty="0"/>
              <a:t>a) In the case of any person convicted of a criminal offense who could otherwise be sentenced to county jail or state prison and who alleges that he or she committed the offense as a result of </a:t>
            </a:r>
            <a:r>
              <a:rPr lang="en-US" dirty="0" smtClean="0"/>
              <a:t>[PTSD] </a:t>
            </a:r>
            <a:r>
              <a:rPr lang="en-US" dirty="0"/>
              <a:t>stemming from service in the United States military, the court shall, prior to sentencing, make a determination as to whether the defendant was, or currently is, a member of the United States military and whether the defendant may be suffering from [PTSD]</a:t>
            </a:r>
            <a:r>
              <a:rPr lang="en-US" dirty="0" smtClean="0"/>
              <a:t> </a:t>
            </a:r>
            <a:r>
              <a:rPr lang="en-US" dirty="0"/>
              <a:t>as a result of that service</a:t>
            </a:r>
            <a:r>
              <a:rPr lang="en-US" dirty="0" smtClean="0"/>
              <a:t>.”</a:t>
            </a:r>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4</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endParaRPr lang="en-US" dirty="0"/>
          </a:p>
        </p:txBody>
      </p:sp>
    </p:spTree>
    <p:extLst>
      <p:ext uri="{BB962C8B-B14F-4D97-AF65-F5344CB8AC3E}">
        <p14:creationId xmlns:p14="http://schemas.microsoft.com/office/powerpoint/2010/main" val="85277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Cases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Porter v. McCollum</a:t>
            </a:r>
            <a:r>
              <a:rPr lang="en-US" dirty="0" smtClean="0"/>
              <a:t> (U.S. 2009)</a:t>
            </a:r>
          </a:p>
          <a:p>
            <a:r>
              <a:rPr lang="en-US" dirty="0" smtClean="0"/>
              <a:t>“Our Nation has a long tradition of according leniency to veterans in recognition of their service, especially for those who fought on the front lines as Porter did.”</a:t>
            </a:r>
          </a:p>
          <a:p>
            <a:r>
              <a:rPr lang="en-US" dirty="0" smtClean="0"/>
              <a:t>Specific link of PTSD to military service:</a:t>
            </a:r>
          </a:p>
          <a:p>
            <a:pPr lvl="1"/>
            <a:r>
              <a:rPr lang="en-US" dirty="0" smtClean="0"/>
              <a:t>“the relevance of… combat experience… [is that] the jury might find mitigating the intense stress and mental and emotional toll that combat took on Porter.”</a:t>
            </a:r>
            <a:endParaRPr lang="en-US"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5</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endParaRPr lang="en-US" dirty="0"/>
          </a:p>
        </p:txBody>
      </p:sp>
    </p:spTree>
    <p:extLst>
      <p:ext uri="{BB962C8B-B14F-4D97-AF65-F5344CB8AC3E}">
        <p14:creationId xmlns:p14="http://schemas.microsoft.com/office/powerpoint/2010/main" val="73248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Sentencing Guidelines</a:t>
            </a:r>
            <a:endParaRPr lang="en-US" dirty="0"/>
          </a:p>
        </p:txBody>
      </p:sp>
      <p:sp>
        <p:nvSpPr>
          <p:cNvPr id="3" name="Content Placeholder 2"/>
          <p:cNvSpPr>
            <a:spLocks noGrp="1"/>
          </p:cNvSpPr>
          <p:nvPr>
            <p:ph idx="1"/>
          </p:nvPr>
        </p:nvSpPr>
        <p:spPr/>
        <p:txBody>
          <a:bodyPr>
            <a:normAutofit fontScale="92500"/>
          </a:bodyPr>
          <a:lstStyle/>
          <a:p>
            <a:r>
              <a:rPr lang="en-US" dirty="0" smtClean="0"/>
              <a:t>Effective Nov. 1, 2010:</a:t>
            </a:r>
          </a:p>
          <a:p>
            <a:r>
              <a:rPr lang="en-US" dirty="0" smtClean="0"/>
              <a:t>Part H’s eleven specific offender characteristics:</a:t>
            </a:r>
          </a:p>
          <a:p>
            <a:r>
              <a:rPr lang="en-US" i="1" dirty="0" smtClean="0"/>
              <a:t>U.S.S.G. </a:t>
            </a:r>
            <a:r>
              <a:rPr lang="en-US" dirty="0" smtClean="0"/>
              <a:t>§5H1.11:</a:t>
            </a:r>
          </a:p>
          <a:p>
            <a:r>
              <a:rPr lang="en-US" dirty="0"/>
              <a:t>“Military service may be relevant in determining whether a departure is warranted, if the military service, individually or in combination with other offender characteristics, is present to an unusual degree and distinguishes the case from the typical cases covered by the guidelines.” </a:t>
            </a:r>
          </a:p>
        </p:txBody>
      </p:sp>
      <p:sp>
        <p:nvSpPr>
          <p:cNvPr id="4" name="Slide Number Placeholder 3"/>
          <p:cNvSpPr>
            <a:spLocks noGrp="1"/>
          </p:cNvSpPr>
          <p:nvPr>
            <p:ph type="sldNum" sz="quarter" idx="12"/>
          </p:nvPr>
        </p:nvSpPr>
        <p:spPr/>
        <p:txBody>
          <a:bodyPr/>
          <a:lstStyle/>
          <a:p>
            <a:fld id="{EED50840-5250-AD46-91D9-A7C79743F42B}" type="slidenum">
              <a:rPr lang="en-US" smtClean="0"/>
              <a:pPr/>
              <a:t>6</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pPr algn="l"/>
            <a:endParaRPr lang="en-US" dirty="0"/>
          </a:p>
        </p:txBody>
      </p:sp>
    </p:spTree>
    <p:extLst>
      <p:ext uri="{BB962C8B-B14F-4D97-AF65-F5344CB8AC3E}">
        <p14:creationId xmlns:p14="http://schemas.microsoft.com/office/powerpoint/2010/main" val="402926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Sentencing Guidelines</a:t>
            </a:r>
            <a:endParaRPr lang="en-US" dirty="0"/>
          </a:p>
        </p:txBody>
      </p:sp>
      <p:sp>
        <p:nvSpPr>
          <p:cNvPr id="3" name="Content Placeholder 2"/>
          <p:cNvSpPr>
            <a:spLocks noGrp="1"/>
          </p:cNvSpPr>
          <p:nvPr>
            <p:ph idx="1"/>
          </p:nvPr>
        </p:nvSpPr>
        <p:spPr/>
        <p:txBody>
          <a:bodyPr>
            <a:normAutofit lnSpcReduction="10000"/>
          </a:bodyPr>
          <a:lstStyle/>
          <a:p>
            <a:r>
              <a:rPr lang="en-US" dirty="0" smtClean="0"/>
              <a:t>Part H’s Mental and Emotional Conditions</a:t>
            </a:r>
          </a:p>
          <a:p>
            <a:r>
              <a:rPr lang="en-US" i="1" dirty="0" smtClean="0"/>
              <a:t>U.S.S.G. </a:t>
            </a:r>
            <a:r>
              <a:rPr lang="en-US" dirty="0"/>
              <a:t>§</a:t>
            </a:r>
            <a:r>
              <a:rPr lang="en-US" dirty="0" smtClean="0"/>
              <a:t>5H1.3:</a:t>
            </a:r>
          </a:p>
          <a:p>
            <a:r>
              <a:rPr lang="en-US" dirty="0"/>
              <a:t>“Mental and emotional conditions may be relevant in determining whether a departure is warranted, if such conditions, individually or in combination with other offender characteristics, are present to an unusual degree and distinguish the case from the typical cases covered by the </a:t>
            </a:r>
            <a:r>
              <a:rPr lang="en-US" dirty="0" smtClean="0"/>
              <a:t>guidelines.” </a:t>
            </a:r>
            <a:endParaRPr lang="en-US" i="1" dirty="0"/>
          </a:p>
        </p:txBody>
      </p:sp>
      <p:sp>
        <p:nvSpPr>
          <p:cNvPr id="4" name="Slide Number Placeholder 3"/>
          <p:cNvSpPr>
            <a:spLocks noGrp="1"/>
          </p:cNvSpPr>
          <p:nvPr>
            <p:ph type="sldNum" sz="quarter" idx="12"/>
          </p:nvPr>
        </p:nvSpPr>
        <p:spPr/>
        <p:txBody>
          <a:bodyPr/>
          <a:lstStyle/>
          <a:p>
            <a:fld id="{EED50840-5250-AD46-91D9-A7C79743F42B}" type="slidenum">
              <a:rPr lang="en-US" smtClean="0"/>
              <a:pPr/>
              <a:t>7</a:t>
            </a:fld>
            <a:endParaRPr lang="en-US"/>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pPr algn="l"/>
            <a:endParaRPr lang="en-US" dirty="0"/>
          </a:p>
        </p:txBody>
      </p:sp>
    </p:spTree>
    <p:extLst>
      <p:ext uri="{BB962C8B-B14F-4D97-AF65-F5344CB8AC3E}">
        <p14:creationId xmlns:p14="http://schemas.microsoft.com/office/powerpoint/2010/main" val="276079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D50840-5250-AD46-91D9-A7C79743F42B}" type="slidenum">
              <a:rPr lang="en-US" smtClean="0"/>
              <a:pPr/>
              <a:t>8</a:t>
            </a:fld>
            <a:endParaRPr lang="en-US"/>
          </a:p>
        </p:txBody>
      </p:sp>
      <p:sp>
        <p:nvSpPr>
          <p:cNvPr id="5" name="Title 1"/>
          <p:cNvSpPr>
            <a:spLocks noGrp="1"/>
          </p:cNvSpPr>
          <p:nvPr>
            <p:ph type="title"/>
          </p:nvPr>
        </p:nvSpPr>
        <p:spPr/>
        <p:txBody>
          <a:bodyPr/>
          <a:lstStyle/>
          <a:p>
            <a:r>
              <a:rPr lang="en-US" b="1" dirty="0" smtClean="0">
                <a:latin typeface="Times New Roman"/>
                <a:cs typeface="Times New Roman"/>
              </a:rPr>
              <a:t>What is PTSD?</a:t>
            </a:r>
            <a:endParaRPr lang="en-US" b="1" dirty="0">
              <a:latin typeface="Times New Roman"/>
              <a:cs typeface="Times New Roman"/>
            </a:endParaRPr>
          </a:p>
        </p:txBody>
      </p:sp>
      <p:pic>
        <p:nvPicPr>
          <p:cNvPr id="6" name="Picture 5"/>
          <p:cNvPicPr>
            <a:picLocks noChangeAspect="1"/>
          </p:cNvPicPr>
          <p:nvPr/>
        </p:nvPicPr>
        <p:blipFill>
          <a:blip r:embed="rId2"/>
          <a:stretch>
            <a:fillRect/>
          </a:stretch>
        </p:blipFill>
        <p:spPr>
          <a:xfrm>
            <a:off x="4539087" y="1417638"/>
            <a:ext cx="4028225" cy="2685483"/>
          </a:xfrm>
          <a:prstGeom prst="rect">
            <a:avLst/>
          </a:prstGeom>
        </p:spPr>
      </p:pic>
      <p:pic>
        <p:nvPicPr>
          <p:cNvPr id="7" name="Picture 6"/>
          <p:cNvPicPr>
            <a:picLocks noChangeAspect="1"/>
          </p:cNvPicPr>
          <p:nvPr/>
        </p:nvPicPr>
        <p:blipFill>
          <a:blip r:embed="rId3"/>
          <a:stretch>
            <a:fillRect/>
          </a:stretch>
        </p:blipFill>
        <p:spPr>
          <a:xfrm>
            <a:off x="254387" y="3839469"/>
            <a:ext cx="3695619" cy="2685483"/>
          </a:xfrm>
          <a:prstGeom prst="rect">
            <a:avLst/>
          </a:prstGeom>
        </p:spPr>
      </p:pic>
      <p:pic>
        <p:nvPicPr>
          <p:cNvPr id="8" name="Picture 7"/>
          <p:cNvPicPr>
            <a:picLocks noChangeAspect="1"/>
          </p:cNvPicPr>
          <p:nvPr/>
        </p:nvPicPr>
        <p:blipFill>
          <a:blip r:embed="rId4"/>
          <a:stretch>
            <a:fillRect/>
          </a:stretch>
        </p:blipFill>
        <p:spPr>
          <a:xfrm>
            <a:off x="4539087" y="4359339"/>
            <a:ext cx="2885109" cy="2165613"/>
          </a:xfrm>
          <a:prstGeom prst="rect">
            <a:avLst/>
          </a:prstGeom>
        </p:spPr>
      </p:pic>
      <p:pic>
        <p:nvPicPr>
          <p:cNvPr id="9" name="Picture 8"/>
          <p:cNvPicPr>
            <a:picLocks noChangeAspect="1"/>
          </p:cNvPicPr>
          <p:nvPr/>
        </p:nvPicPr>
        <p:blipFill>
          <a:blip r:embed="rId5"/>
          <a:stretch>
            <a:fillRect/>
          </a:stretch>
        </p:blipFill>
        <p:spPr>
          <a:xfrm>
            <a:off x="1926214" y="1417638"/>
            <a:ext cx="2023792" cy="1971055"/>
          </a:xfrm>
          <a:prstGeom prst="rect">
            <a:avLst/>
          </a:prstGeom>
        </p:spPr>
      </p:pic>
      <p:sp>
        <p:nvSpPr>
          <p:cNvPr id="10" name="Footer Placeholder 9"/>
          <p:cNvSpPr>
            <a:spLocks noGrp="1"/>
          </p:cNvSpPr>
          <p:nvPr>
            <p:ph type="ftr" sz="quarter" idx="11"/>
          </p:nvPr>
        </p:nvSpPr>
        <p:spPr>
          <a:xfrm>
            <a:off x="254387" y="6492875"/>
            <a:ext cx="2895600" cy="365125"/>
          </a:xfrm>
        </p:spPr>
        <p:txBody>
          <a:bodyPr/>
          <a:lstStyle/>
          <a:p>
            <a:pPr algn="l"/>
            <a:endParaRPr lang="en-US" dirty="0" smtClean="0"/>
          </a:p>
          <a:p>
            <a:pPr algn="l"/>
            <a:r>
              <a:rPr lang="en-US" dirty="0" smtClean="0"/>
              <a:t>©  2011 Betsy Grey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What is PTSD?</a:t>
            </a:r>
            <a:endParaRPr lang="en-US" b="1" dirty="0">
              <a:latin typeface="Times New Roman"/>
              <a:cs typeface="Times New Roman"/>
            </a:endParaRPr>
          </a:p>
        </p:txBody>
      </p:sp>
      <p:sp>
        <p:nvSpPr>
          <p:cNvPr id="3" name="Content Placeholder 2"/>
          <p:cNvSpPr>
            <a:spLocks noGrp="1"/>
          </p:cNvSpPr>
          <p:nvPr>
            <p:ph idx="1"/>
          </p:nvPr>
        </p:nvSpPr>
        <p:spPr/>
        <p:txBody>
          <a:bodyPr>
            <a:normAutofit/>
          </a:bodyPr>
          <a:lstStyle/>
          <a:p>
            <a:pPr>
              <a:buNone/>
            </a:pPr>
            <a:r>
              <a:rPr lang="en-US" dirty="0" smtClean="0">
                <a:latin typeface="Times New Roman"/>
                <a:cs typeface="Times New Roman"/>
              </a:rPr>
              <a:t>PTSD is an anxiety disorder triggered by an </a:t>
            </a:r>
          </a:p>
          <a:p>
            <a:pPr>
              <a:buNone/>
            </a:pPr>
            <a:r>
              <a:rPr lang="en-US" dirty="0" smtClean="0">
                <a:latin typeface="Times New Roman"/>
                <a:cs typeface="Times New Roman"/>
              </a:rPr>
              <a:t>extreme stressor, including:</a:t>
            </a:r>
          </a:p>
          <a:p>
            <a:pPr lvl="1"/>
            <a:r>
              <a:rPr lang="en-US" sz="1800" dirty="0" smtClean="0">
                <a:latin typeface="Times New Roman"/>
                <a:cs typeface="Times New Roman"/>
              </a:rPr>
              <a:t>war combat</a:t>
            </a:r>
          </a:p>
          <a:p>
            <a:pPr lvl="1"/>
            <a:r>
              <a:rPr lang="en-US" sz="1800" dirty="0" smtClean="0">
                <a:latin typeface="Times New Roman"/>
                <a:cs typeface="Times New Roman"/>
              </a:rPr>
              <a:t>physical and sexual abuse</a:t>
            </a:r>
          </a:p>
          <a:p>
            <a:pPr lvl="1"/>
            <a:r>
              <a:rPr lang="en-US" sz="1800" dirty="0" smtClean="0">
                <a:latin typeface="Times New Roman"/>
                <a:cs typeface="Times New Roman"/>
              </a:rPr>
              <a:t>car accidents</a:t>
            </a:r>
          </a:p>
          <a:p>
            <a:pPr lvl="1"/>
            <a:r>
              <a:rPr lang="en-US" sz="1800" dirty="0" smtClean="0">
                <a:latin typeface="Times New Roman"/>
                <a:cs typeface="Times New Roman"/>
              </a:rPr>
              <a:t>natural disasters &amp; terrorism</a:t>
            </a:r>
          </a:p>
          <a:p>
            <a:pPr>
              <a:buNone/>
            </a:pPr>
            <a:r>
              <a:rPr lang="en-US" dirty="0" smtClean="0">
                <a:latin typeface="Times New Roman"/>
                <a:cs typeface="Times New Roman"/>
              </a:rPr>
              <a:t>Symptoms of PTSD:</a:t>
            </a:r>
          </a:p>
          <a:p>
            <a:pPr lvl="1"/>
            <a:r>
              <a:rPr lang="en-US" sz="1800" dirty="0" smtClean="0">
                <a:latin typeface="Times New Roman"/>
                <a:cs typeface="Times New Roman"/>
              </a:rPr>
              <a:t>flashbacks		</a:t>
            </a:r>
          </a:p>
          <a:p>
            <a:pPr lvl="1"/>
            <a:r>
              <a:rPr lang="en-US" sz="1800" dirty="0" smtClean="0">
                <a:latin typeface="Times New Roman"/>
                <a:cs typeface="Times New Roman"/>
              </a:rPr>
              <a:t>sleep disturbance</a:t>
            </a:r>
          </a:p>
          <a:p>
            <a:pPr lvl="1"/>
            <a:r>
              <a:rPr lang="en-US" sz="1800" dirty="0" smtClean="0">
                <a:latin typeface="Times New Roman"/>
                <a:cs typeface="Times New Roman"/>
              </a:rPr>
              <a:t>numbing of emotions</a:t>
            </a:r>
          </a:p>
          <a:p>
            <a:pPr lvl="1"/>
            <a:r>
              <a:rPr lang="en-US" sz="1800" dirty="0" smtClean="0">
                <a:latin typeface="Times New Roman"/>
                <a:cs typeface="Times New Roman"/>
              </a:rPr>
              <a:t>withdrawal</a:t>
            </a:r>
          </a:p>
          <a:p>
            <a:pPr lvl="1">
              <a:buNone/>
            </a:pPr>
            <a:endParaRPr lang="en-US"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EED50840-5250-AD46-91D9-A7C79743F42B}" type="slidenum">
              <a:rPr lang="en-US" b="1" smtClean="0">
                <a:latin typeface="Times New Roman"/>
                <a:cs typeface="Times New Roman"/>
              </a:rPr>
              <a:pPr/>
              <a:t>9</a:t>
            </a:fld>
            <a:endParaRPr lang="en-US" b="1" dirty="0">
              <a:latin typeface="Times New Roman"/>
              <a:cs typeface="Times New Roman"/>
            </a:endParaRPr>
          </a:p>
        </p:txBody>
      </p:sp>
      <p:sp>
        <p:nvSpPr>
          <p:cNvPr id="5" name="Footer Placeholder 4"/>
          <p:cNvSpPr>
            <a:spLocks noGrp="1"/>
          </p:cNvSpPr>
          <p:nvPr>
            <p:ph type="ftr" sz="quarter" idx="11"/>
          </p:nvPr>
        </p:nvSpPr>
        <p:spPr>
          <a:xfrm>
            <a:off x="228600" y="6356350"/>
            <a:ext cx="2895600" cy="365125"/>
          </a:xfrm>
        </p:spPr>
        <p:txBody>
          <a:bodyPr/>
          <a:lstStyle/>
          <a:p>
            <a:pPr algn="l"/>
            <a:endParaRPr lang="en-US" dirty="0" smtClean="0"/>
          </a:p>
          <a:p>
            <a:pPr algn="l"/>
            <a:r>
              <a:rPr lang="en-US" dirty="0" smtClean="0"/>
              <a:t>©  2011 Betsy Grey</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TotalTime>
  <Words>1003</Words>
  <Application>Microsoft Office PowerPoint</Application>
  <PresentationFormat>On-screen Show (4:3)</PresentationFormat>
  <Paragraphs>217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Post-Traumatic Stress Disorder (PTSD): Moving Beyond the Military Context</vt:lpstr>
      <vt:lpstr>PTSD &amp; Sentencing of Military Veterans</vt:lpstr>
      <vt:lpstr>State Statutes Minnesota</vt:lpstr>
      <vt:lpstr>State  Statutes:  California</vt:lpstr>
      <vt:lpstr>Capital Cases</vt:lpstr>
      <vt:lpstr>Federal Sentencing Guidelines</vt:lpstr>
      <vt:lpstr>Federal Sentencing Guidelines</vt:lpstr>
      <vt:lpstr>What is PTSD?</vt:lpstr>
      <vt:lpstr>What is PTSD?</vt:lpstr>
      <vt:lpstr>DSM-IV Criteria for PTSD</vt:lpstr>
      <vt:lpstr>PTSD and Criminal Activity</vt:lpstr>
      <vt:lpstr>Neurobiology of PTSD</vt:lpstr>
      <vt:lpstr>Neurobiology of PTSD</vt:lpstr>
      <vt:lpstr>Neurobiology of PTSD</vt:lpstr>
      <vt:lpstr>What is neuroscience research  telling about PTSD?</vt:lpstr>
      <vt:lpstr>Limitations</vt:lpstr>
      <vt:lpstr>Conclusion</vt:lpstr>
      <vt:lpstr>Studies investigating PTSD</vt:lpstr>
      <vt:lpstr>Capital Cases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Post-Traumatic Stress Disorder (PTSD): Moving Beyond the Military Context</dc:title>
  <dc:creator>Athan Papailiou</dc:creator>
  <cp:lastModifiedBy>Nicole</cp:lastModifiedBy>
  <cp:revision>50</cp:revision>
  <cp:lastPrinted>2011-03-09T22:38:57Z</cp:lastPrinted>
  <dcterms:created xsi:type="dcterms:W3CDTF">2011-02-25T19:12:54Z</dcterms:created>
  <dcterms:modified xsi:type="dcterms:W3CDTF">2011-03-15T03:26:20Z</dcterms:modified>
</cp:coreProperties>
</file>