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2" r:id="rId3"/>
    <p:sldId id="295" r:id="rId4"/>
    <p:sldId id="296" r:id="rId5"/>
    <p:sldId id="257" r:id="rId6"/>
    <p:sldId id="261" r:id="rId7"/>
    <p:sldId id="262" r:id="rId8"/>
    <p:sldId id="258" r:id="rId9"/>
    <p:sldId id="260" r:id="rId10"/>
    <p:sldId id="283" r:id="rId11"/>
    <p:sldId id="259" r:id="rId12"/>
    <p:sldId id="297" r:id="rId13"/>
    <p:sldId id="264" r:id="rId14"/>
    <p:sldId id="266" r:id="rId15"/>
    <p:sldId id="270" r:id="rId16"/>
    <p:sldId id="272" r:id="rId17"/>
    <p:sldId id="271" r:id="rId18"/>
    <p:sldId id="298" r:id="rId19"/>
    <p:sldId id="265" r:id="rId20"/>
    <p:sldId id="273" r:id="rId21"/>
    <p:sldId id="274" r:id="rId22"/>
    <p:sldId id="275" r:id="rId23"/>
    <p:sldId id="284" r:id="rId24"/>
    <p:sldId id="299" r:id="rId25"/>
    <p:sldId id="263" r:id="rId26"/>
    <p:sldId id="286" r:id="rId27"/>
    <p:sldId id="287" r:id="rId28"/>
    <p:sldId id="288" r:id="rId29"/>
    <p:sldId id="300" r:id="rId30"/>
    <p:sldId id="285" r:id="rId31"/>
    <p:sldId id="289" r:id="rId32"/>
    <p:sldId id="290" r:id="rId33"/>
    <p:sldId id="291" r:id="rId34"/>
    <p:sldId id="292" r:id="rId35"/>
    <p:sldId id="293" r:id="rId36"/>
    <p:sldId id="326" r:id="rId37"/>
    <p:sldId id="294" r:id="rId38"/>
    <p:sldId id="269" r:id="rId39"/>
    <p:sldId id="304" r:id="rId40"/>
    <p:sldId id="268" r:id="rId41"/>
    <p:sldId id="311" r:id="rId42"/>
    <p:sldId id="312" r:id="rId43"/>
    <p:sldId id="303" r:id="rId44"/>
    <p:sldId id="302" r:id="rId45"/>
    <p:sldId id="301" r:id="rId46"/>
    <p:sldId id="316" r:id="rId47"/>
    <p:sldId id="310" r:id="rId48"/>
    <p:sldId id="313" r:id="rId49"/>
    <p:sldId id="317" r:id="rId50"/>
    <p:sldId id="309" r:id="rId51"/>
    <p:sldId id="318" r:id="rId52"/>
    <p:sldId id="308" r:id="rId53"/>
    <p:sldId id="314" r:id="rId54"/>
    <p:sldId id="315" r:id="rId55"/>
    <p:sldId id="307" r:id="rId56"/>
    <p:sldId id="306" r:id="rId57"/>
    <p:sldId id="305" r:id="rId58"/>
    <p:sldId id="322" r:id="rId59"/>
    <p:sldId id="321" r:id="rId60"/>
    <p:sldId id="323" r:id="rId61"/>
    <p:sldId id="324" r:id="rId62"/>
    <p:sldId id="325" r:id="rId63"/>
    <p:sldId id="320" r:id="rId64"/>
    <p:sldId id="319" r:id="rId65"/>
    <p:sldId id="267" r:id="rId66"/>
    <p:sldId id="281" r:id="rId6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23B9020-D6A0-4040-A083-E0EA2A77D5D0}" type="datetimeFigureOut">
              <a:rPr lang="en-US" smtClean="0"/>
              <a:t>9/15/2015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E2121D2-9824-46C4-A3EB-6F215A8048C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3B9020-D6A0-4040-A083-E0EA2A77D5D0}" type="datetimeFigureOut">
              <a:rPr lang="en-US" smtClean="0"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2121D2-9824-46C4-A3EB-6F215A8048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3B9020-D6A0-4040-A083-E0EA2A77D5D0}" type="datetimeFigureOut">
              <a:rPr lang="en-US" smtClean="0"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2121D2-9824-46C4-A3EB-6F215A8048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3B9020-D6A0-4040-A083-E0EA2A77D5D0}" type="datetimeFigureOut">
              <a:rPr lang="en-US" smtClean="0"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2121D2-9824-46C4-A3EB-6F215A8048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23B9020-D6A0-4040-A083-E0EA2A77D5D0}" type="datetimeFigureOut">
              <a:rPr lang="en-US" smtClean="0"/>
              <a:t>9/15/2015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E2121D2-9824-46C4-A3EB-6F215A8048C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3B9020-D6A0-4040-A083-E0EA2A77D5D0}" type="datetimeFigureOut">
              <a:rPr lang="en-US" smtClean="0"/>
              <a:t>9/15/2015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E2121D2-9824-46C4-A3EB-6F215A8048C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3B9020-D6A0-4040-A083-E0EA2A77D5D0}" type="datetimeFigureOut">
              <a:rPr lang="en-US" smtClean="0"/>
              <a:t>9/15/2015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E2121D2-9824-46C4-A3EB-6F215A8048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3B9020-D6A0-4040-A083-E0EA2A77D5D0}" type="datetimeFigureOut">
              <a:rPr lang="en-US" smtClean="0"/>
              <a:t>9/15/2015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2121D2-9824-46C4-A3EB-6F215A8048C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3B9020-D6A0-4040-A083-E0EA2A77D5D0}" type="datetimeFigureOut">
              <a:rPr lang="en-US" smtClean="0"/>
              <a:t>9/15/2015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2121D2-9824-46C4-A3EB-6F215A8048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23B9020-D6A0-4040-A083-E0EA2A77D5D0}" type="datetimeFigureOut">
              <a:rPr lang="en-US" smtClean="0"/>
              <a:t>9/15/2015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E2121D2-9824-46C4-A3EB-6F215A8048C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23B9020-D6A0-4040-A083-E0EA2A77D5D0}" type="datetimeFigureOut">
              <a:rPr lang="en-US" smtClean="0"/>
              <a:t>9/15/2015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E2121D2-9824-46C4-A3EB-6F215A8048C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23B9020-D6A0-4040-A083-E0EA2A77D5D0}" type="datetimeFigureOut">
              <a:rPr lang="en-US" smtClean="0"/>
              <a:t>9/15/2015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E2121D2-9824-46C4-A3EB-6F215A8048C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Prison Culture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Colorado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505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Extra Curricular Activities / Teams</a:t>
            </a:r>
          </a:p>
          <a:p>
            <a:pPr lvl="1"/>
            <a:r>
              <a:rPr lang="en-US" dirty="0" smtClean="0"/>
              <a:t>Not full time job assignment</a:t>
            </a:r>
          </a:p>
          <a:p>
            <a:r>
              <a:rPr lang="en-US" dirty="0" smtClean="0"/>
              <a:t>Teams</a:t>
            </a:r>
          </a:p>
          <a:p>
            <a:pPr lvl="1"/>
            <a:r>
              <a:rPr lang="en-US" dirty="0" smtClean="0"/>
              <a:t>Each facility has its own Emergency Response Team (low lethal)</a:t>
            </a:r>
          </a:p>
          <a:p>
            <a:pPr lvl="2"/>
            <a:r>
              <a:rPr lang="en-US" dirty="0" smtClean="0"/>
              <a:t>Immediate response, forced cell entries, response to neighboring facilities</a:t>
            </a:r>
          </a:p>
          <a:p>
            <a:pPr lvl="1"/>
            <a:r>
              <a:rPr lang="en-US" dirty="0" smtClean="0"/>
              <a:t>The S.O.R.T. – Team is the state wide team with members in each facility (authorized lethal)</a:t>
            </a:r>
          </a:p>
          <a:p>
            <a:pPr lvl="1"/>
            <a:r>
              <a:rPr lang="en-US" dirty="0" smtClean="0"/>
              <a:t>Each facility also has its own Escape/Tracking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90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PRISONS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Ranks are similar with most companies</a:t>
            </a:r>
          </a:p>
          <a:p>
            <a:endParaRPr lang="en-US" dirty="0" smtClean="0"/>
          </a:p>
          <a:p>
            <a:r>
              <a:rPr lang="en-US" dirty="0" smtClean="0"/>
              <a:t>Corrections Corporation of America – C.C.A.  (largest private prison company 		 in Colorado)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Officer, Sergeant, Lieutenant, Captain, </a:t>
            </a:r>
            <a:r>
              <a:rPr lang="en-US" dirty="0" smtClean="0">
                <a:solidFill>
                  <a:srgbClr val="FFFF00"/>
                </a:solidFill>
              </a:rPr>
              <a:t>Chief</a:t>
            </a:r>
            <a:r>
              <a:rPr lang="en-US" dirty="0" smtClean="0"/>
              <a:t>, Associate Warden, Warden</a:t>
            </a:r>
          </a:p>
          <a:p>
            <a:pPr lvl="2"/>
            <a:endParaRPr lang="en-US" dirty="0" smtClean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52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Politics for Staff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81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PRISON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“Politics” are an extreme factor in Colorado D.O.C. for Offenders and Staff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04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“cliques” within D.O.C.</a:t>
            </a:r>
          </a:p>
          <a:p>
            <a:r>
              <a:rPr lang="en-US" dirty="0" smtClean="0"/>
              <a:t>Some small and only at particular facility</a:t>
            </a:r>
          </a:p>
          <a:p>
            <a:r>
              <a:rPr lang="en-US" dirty="0" smtClean="0"/>
              <a:t>Some very large and multi facility strong</a:t>
            </a:r>
          </a:p>
          <a:p>
            <a:r>
              <a:rPr lang="en-US" dirty="0" smtClean="0"/>
              <a:t>Behavior very much like “GANGS”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132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Manipulation of the promotional system and personnel rules</a:t>
            </a:r>
          </a:p>
          <a:p>
            <a:r>
              <a:rPr lang="en-US" dirty="0" smtClean="0"/>
              <a:t>Favoritism</a:t>
            </a:r>
          </a:p>
          <a:p>
            <a:r>
              <a:rPr lang="en-US" dirty="0" smtClean="0"/>
              <a:t>“Hit Lists” – identification and elimination of “undesirables”</a:t>
            </a:r>
          </a:p>
          <a:p>
            <a:r>
              <a:rPr lang="en-US" dirty="0" smtClean="0"/>
              <a:t>Members of all ranks from top to bottom</a:t>
            </a:r>
          </a:p>
          <a:p>
            <a:r>
              <a:rPr lang="en-US" dirty="0" smtClean="0"/>
              <a:t>Promotion to specialist positions or very high ranks of incompetent but “well connected” staff members</a:t>
            </a:r>
          </a:p>
          <a:p>
            <a:r>
              <a:rPr lang="en-US" dirty="0" smtClean="0"/>
              <a:t>Undesirables being “set up” and “ran off”</a:t>
            </a:r>
          </a:p>
        </p:txBody>
      </p:sp>
    </p:spTree>
    <p:extLst>
      <p:ext uri="{BB962C8B-B14F-4D97-AF65-F5344CB8AC3E}">
        <p14:creationId xmlns:p14="http://schemas.microsoft.com/office/powerpoint/2010/main" val="36455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Using young and newer “recruits” to do dirty work</a:t>
            </a:r>
          </a:p>
          <a:p>
            <a:r>
              <a:rPr lang="en-US" dirty="0" smtClean="0"/>
              <a:t>Using the office of inspector general (O.I.G.) to investigate trumped up personnel charges (internal investigations)</a:t>
            </a:r>
          </a:p>
          <a:p>
            <a:r>
              <a:rPr lang="en-US" dirty="0" smtClean="0"/>
              <a:t>Unattainable code of conduct</a:t>
            </a:r>
          </a:p>
          <a:p>
            <a:r>
              <a:rPr lang="en-US" dirty="0" smtClean="0"/>
              <a:t>Young recruits willing to cross the line to help out the “Clique” will be rewarded with unearned promotions.</a:t>
            </a:r>
          </a:p>
        </p:txBody>
      </p:sp>
    </p:spTree>
    <p:extLst>
      <p:ext uri="{BB962C8B-B14F-4D97-AF65-F5344CB8AC3E}">
        <p14:creationId xmlns:p14="http://schemas.microsoft.com/office/powerpoint/2010/main" val="254659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Falk Nation</a:t>
            </a:r>
          </a:p>
          <a:p>
            <a:endParaRPr lang="en-US" dirty="0" smtClean="0"/>
          </a:p>
          <a:p>
            <a:r>
              <a:rPr lang="en-US" dirty="0" smtClean="0"/>
              <a:t>S.O.R.T. Brotherhood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2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Staffing Patterns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99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Staffing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D.O.C. regulations, post incident inquisitions, and court orders have dictated minimum staffing patterns for facilities.</a:t>
            </a:r>
          </a:p>
          <a:p>
            <a:r>
              <a:rPr lang="en-US" dirty="0" smtClean="0"/>
              <a:t>These required patterns are often not met, but reported on paper as being met.</a:t>
            </a:r>
          </a:p>
          <a:p>
            <a:r>
              <a:rPr lang="en-US" dirty="0" smtClean="0"/>
              <a:t>“Statistics do not lie, statisticians do” (unk)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81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Timothy Smelser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D.O.C. – 23 years 1991-2014 (retired)</a:t>
            </a:r>
          </a:p>
          <a:p>
            <a:pPr lvl="1"/>
            <a:r>
              <a:rPr lang="en-US" dirty="0" smtClean="0"/>
              <a:t>Limon Correctional Facility – 17 years</a:t>
            </a:r>
          </a:p>
          <a:p>
            <a:pPr lvl="2"/>
            <a:r>
              <a:rPr lang="en-US" dirty="0" smtClean="0"/>
              <a:t>Officer - Security, Housing, Transport,</a:t>
            </a:r>
          </a:p>
          <a:p>
            <a:pPr lvl="2"/>
            <a:r>
              <a:rPr lang="en-US" dirty="0" smtClean="0"/>
              <a:t>Sergeant - Visiting, Housing, Back-Up Intelligence Officer</a:t>
            </a:r>
          </a:p>
          <a:p>
            <a:pPr lvl="2"/>
            <a:r>
              <a:rPr lang="en-US" dirty="0" smtClean="0"/>
              <a:t>Lieutenant – Housing, Security, Intelligence Officer</a:t>
            </a:r>
          </a:p>
          <a:p>
            <a:pPr lvl="3"/>
            <a:r>
              <a:rPr lang="en-US" dirty="0" smtClean="0"/>
              <a:t>Intelligence Officer 10 years 1998-2008 (at Limon)</a:t>
            </a:r>
          </a:p>
          <a:p>
            <a:pPr lvl="2"/>
            <a:r>
              <a:rPr lang="en-US" dirty="0" smtClean="0"/>
              <a:t>Private Prisons Monitoring Unit – 2008-2014</a:t>
            </a:r>
          </a:p>
          <a:p>
            <a:pPr lvl="3"/>
            <a:r>
              <a:rPr lang="en-US" dirty="0" smtClean="0"/>
              <a:t>Intelligence Officer</a:t>
            </a:r>
          </a:p>
          <a:p>
            <a:pPr lvl="3"/>
            <a:r>
              <a:rPr lang="en-US" dirty="0" smtClean="0"/>
              <a:t>Contract Monitor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83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Staffing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 not accept “Schedules” as proof of who was there. Schedules are just well intentioned plans</a:t>
            </a:r>
          </a:p>
          <a:p>
            <a:r>
              <a:rPr lang="en-US" dirty="0" smtClean="0"/>
              <a:t>The facility sign in/sign out roster (or computer) is the best indicator of who was inside of the facility at any given time; but NOT where exactly they were inside of the facility</a:t>
            </a:r>
          </a:p>
          <a:p>
            <a:pPr lvl="1"/>
            <a:r>
              <a:rPr lang="en-US" dirty="0" smtClean="0"/>
              <a:t>Just because a kitchen worker was inside of the facility, does not mean he/she was in the kitchen.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58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Staffing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Daily logs, particularly the shift commander daily logs (3 per day). Will indicate which “scheduled” posts were not covered, covered by an unscheduled person, and gaps in coverage.</a:t>
            </a:r>
          </a:p>
          <a:p>
            <a:r>
              <a:rPr lang="en-US" dirty="0" smtClean="0"/>
              <a:t>Required posts are sometimes “filled” at beginning of shift for “proof on paper”; but then “Collapsed” later in the shift to conduct other duties. This is often not documented anywhere.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3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Staffing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on One interviews with particular staff members will sometimes be the only means to prove that an employee was in the facility, but not in “required” location due to:</a:t>
            </a:r>
          </a:p>
          <a:p>
            <a:pPr lvl="2"/>
            <a:r>
              <a:rPr lang="en-US" dirty="0" smtClean="0"/>
              <a:t>Post collapsed</a:t>
            </a:r>
          </a:p>
          <a:p>
            <a:pPr lvl="2"/>
            <a:r>
              <a:rPr lang="en-US" dirty="0" smtClean="0"/>
              <a:t>Sent to another area for legitimate business</a:t>
            </a:r>
          </a:p>
          <a:p>
            <a:pPr lvl="2"/>
            <a:r>
              <a:rPr lang="en-US" dirty="0" smtClean="0"/>
              <a:t>In a meeting</a:t>
            </a:r>
          </a:p>
          <a:p>
            <a:pPr lvl="2"/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29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Staffing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Private Prisons</a:t>
            </a:r>
          </a:p>
          <a:p>
            <a:pPr lvl="1"/>
            <a:r>
              <a:rPr lang="en-US" dirty="0" smtClean="0"/>
              <a:t>In reference to staffing patterns and pretty much all other regulations; the Privates are usually held to a much higher standard than the state facilities.</a:t>
            </a:r>
          </a:p>
          <a:p>
            <a:pPr lvl="3"/>
            <a:r>
              <a:rPr lang="en-US" dirty="0" smtClean="0"/>
              <a:t>Privates are monitored, states are not.</a:t>
            </a:r>
          </a:p>
          <a:p>
            <a:pPr lvl="3"/>
            <a:r>
              <a:rPr lang="en-US" dirty="0" smtClean="0"/>
              <a:t>The contracts between the state and the privates are extremely detailed and re-negotiated each year.</a:t>
            </a:r>
          </a:p>
          <a:p>
            <a:pPr lvl="3"/>
            <a:r>
              <a:rPr lang="en-US" dirty="0" smtClean="0"/>
              <a:t>Privates are charged monthly with “Liquidated Damages” (fines) for not following the contract. There are no built in disciplinary measures for state facilities not following the regulations.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63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Politics for Offenders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9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Offender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politics that an offender must deal with are extremely deep and multi faceted</a:t>
            </a:r>
          </a:p>
          <a:p>
            <a:r>
              <a:rPr lang="en-US" dirty="0" smtClean="0"/>
              <a:t>Prison Yard Politics are based upon a mixture of numerous pieces of information including</a:t>
            </a:r>
          </a:p>
          <a:p>
            <a:pPr lvl="1"/>
            <a:r>
              <a:rPr lang="en-US" dirty="0" smtClean="0"/>
              <a:t>Gang association, race, geography (where from, where last lived), current crime, criminal history, personality, character traits, physical appearance, mental aptitude, skills, financial ability, attitude, etc.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20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Offender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offenders “place” in the prison hierarchy is constantly at risk and can change day by day.</a:t>
            </a:r>
          </a:p>
          <a:p>
            <a:r>
              <a:rPr lang="en-US" dirty="0" smtClean="0"/>
              <a:t>If an offender gets a “jacket” thrown on him, his whole life changes and he must defend his character or accept that he is now at risk 24-7.</a:t>
            </a:r>
          </a:p>
          <a:p>
            <a:pPr lvl="1"/>
            <a:r>
              <a:rPr lang="en-US" dirty="0" smtClean="0"/>
              <a:t>Rat Jacket		(Told on Someone)</a:t>
            </a:r>
          </a:p>
          <a:p>
            <a:pPr lvl="1"/>
            <a:r>
              <a:rPr lang="en-US" dirty="0" smtClean="0"/>
              <a:t>SO Jacket		(Sex Offender)</a:t>
            </a:r>
          </a:p>
          <a:p>
            <a:pPr lvl="1"/>
            <a:r>
              <a:rPr lang="en-US" dirty="0" smtClean="0"/>
              <a:t>Cho-Mo Jacket	(Child Molester)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80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Offender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an offender now has a “Jacket”; not only is he at risk of being assaulted, being forced to “Pay Rent”, being shunned, being forced to “Check-In”, etc.</a:t>
            </a:r>
          </a:p>
          <a:p>
            <a:r>
              <a:rPr lang="en-US" dirty="0" smtClean="0"/>
              <a:t>But depending on the circumstances of his “Jacket”, he also may be on a “Hit List” from one of the gangs; meaning members MUST seriously assault, stab, kill him on sight.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6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Offender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Offenders sometimes get False Jackets thrown on them because they were seen talking friendly with a staff member, or another offender lied about them, or because a situation was taken out of context.</a:t>
            </a:r>
          </a:p>
          <a:p>
            <a:pPr lvl="1"/>
            <a:r>
              <a:rPr lang="en-US" dirty="0" smtClean="0"/>
              <a:t>An offender, prior to going to prison, called the police when his car was stole from in front of his house. 10 years later, now in prison he has a “Rat Jacket”.</a:t>
            </a:r>
          </a:p>
          <a:p>
            <a:pPr lvl="1"/>
            <a:r>
              <a:rPr lang="en-US" dirty="0" smtClean="0"/>
              <a:t>An offender charged with statutory rape, even though he and the victim are now in late 20’s and married, has a “Cho-Mo jacket” and/or “SO Jacket”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28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Staff / Offender Relations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76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Department of Corrections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D.O.C. Command Structure</a:t>
            </a:r>
          </a:p>
          <a:p>
            <a:pPr lvl="1"/>
            <a:r>
              <a:rPr lang="en-US" dirty="0" smtClean="0"/>
              <a:t>Ranks / Uniforms</a:t>
            </a:r>
          </a:p>
          <a:p>
            <a:r>
              <a:rPr lang="en-US" dirty="0" smtClean="0"/>
              <a:t>Politics for Staff</a:t>
            </a:r>
          </a:p>
          <a:p>
            <a:r>
              <a:rPr lang="en-US" dirty="0" smtClean="0"/>
              <a:t>Staffing Patterns</a:t>
            </a:r>
          </a:p>
          <a:p>
            <a:r>
              <a:rPr lang="en-US" dirty="0" smtClean="0"/>
              <a:t>Politics for Offenders</a:t>
            </a:r>
          </a:p>
          <a:p>
            <a:r>
              <a:rPr lang="en-US" dirty="0" smtClean="0"/>
              <a:t>Staff / Offender Relations</a:t>
            </a:r>
          </a:p>
          <a:p>
            <a:r>
              <a:rPr lang="en-US" dirty="0" smtClean="0"/>
              <a:t>Gangs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16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and Offender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staff are taught in the academy that offenders are extremely manipulative and criminal minded; so much so that even a short conversation with them can cause a new hire to ruin their career by turning “dirty”</a:t>
            </a:r>
          </a:p>
          <a:p>
            <a:r>
              <a:rPr lang="en-US" dirty="0" smtClean="0"/>
              <a:t>Staff are told that only a small portion of them will be left in a few years; the rest will be fired and or in jail.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8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and Offender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staff are “Dirty” and/or become “Dirty”</a:t>
            </a:r>
          </a:p>
          <a:p>
            <a:pPr lvl="1"/>
            <a:r>
              <a:rPr lang="en-US" dirty="0" smtClean="0"/>
              <a:t>Love Affairs</a:t>
            </a:r>
          </a:p>
          <a:p>
            <a:pPr lvl="1"/>
            <a:r>
              <a:rPr lang="en-US" dirty="0" smtClean="0"/>
              <a:t>Friends</a:t>
            </a:r>
          </a:p>
          <a:p>
            <a:pPr lvl="1"/>
            <a:r>
              <a:rPr lang="en-US" dirty="0" smtClean="0"/>
              <a:t>Common Interests</a:t>
            </a:r>
          </a:p>
          <a:p>
            <a:pPr lvl="1"/>
            <a:endParaRPr lang="en-US" dirty="0"/>
          </a:p>
          <a:p>
            <a:pPr lvl="2"/>
            <a:r>
              <a:rPr lang="en-US" dirty="0" smtClean="0"/>
              <a:t>Being friendly or having common interests does not make a staff member “Dirty”; but it can cause other staff to start spreading rumors, shun that staff member in question, isolate, and basically push that staff member towards being “dirty”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27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and Offender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staff member becomes “Dirty” when he/she starts doing “Favors” for a particular offender such as:</a:t>
            </a:r>
          </a:p>
          <a:p>
            <a:pPr lvl="1"/>
            <a:r>
              <a:rPr lang="en-US" dirty="0" smtClean="0"/>
              <a:t>Sharing confidential information</a:t>
            </a:r>
          </a:p>
          <a:p>
            <a:pPr lvl="1"/>
            <a:r>
              <a:rPr lang="en-US" dirty="0" smtClean="0"/>
              <a:t>Allowing contraband, preferential searches</a:t>
            </a:r>
          </a:p>
          <a:p>
            <a:pPr lvl="1"/>
            <a:r>
              <a:rPr lang="en-US" dirty="0" smtClean="0"/>
              <a:t>Gives preferential treatment like extra anything or single cell before his turn, etc.</a:t>
            </a:r>
          </a:p>
          <a:p>
            <a:pPr lvl="1"/>
            <a:r>
              <a:rPr lang="en-US" dirty="0" smtClean="0"/>
              <a:t>Sharing items like food, snacks, candy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08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and Offender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staff member becomes “Criminally Dirty” if he/she:</a:t>
            </a:r>
          </a:p>
          <a:p>
            <a:pPr lvl="1"/>
            <a:r>
              <a:rPr lang="en-US" dirty="0" smtClean="0"/>
              <a:t>Puts another offenders’ life in danger by sharing information about confidential informants, location of offenders being “hidden”, etc.</a:t>
            </a:r>
          </a:p>
          <a:p>
            <a:pPr lvl="1"/>
            <a:r>
              <a:rPr lang="en-US" dirty="0" smtClean="0"/>
              <a:t>Gives/receives/sends personal letters and notes to and from each other.</a:t>
            </a:r>
          </a:p>
          <a:p>
            <a:pPr lvl="1"/>
            <a:r>
              <a:rPr lang="en-US" dirty="0" smtClean="0"/>
              <a:t>Introduces contraband</a:t>
            </a:r>
          </a:p>
          <a:p>
            <a:pPr lvl="1"/>
            <a:r>
              <a:rPr lang="en-US" dirty="0" smtClean="0"/>
              <a:t>Has sexual relations with offender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901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and Offender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Staff are taught that the minor “gateway” behaviors will ALWAYS lead to the criminal behavior because once the offender gets a staff member to break the little rules, then he owns them and will start demanding the illegal stuff.</a:t>
            </a:r>
          </a:p>
          <a:p>
            <a:pPr lvl="1"/>
            <a:r>
              <a:rPr lang="en-US" dirty="0" smtClean="0"/>
              <a:t>Not the case most of the time</a:t>
            </a:r>
          </a:p>
          <a:p>
            <a:pPr lvl="1"/>
            <a:r>
              <a:rPr lang="en-US" dirty="0" smtClean="0"/>
              <a:t>But many new staff are so afraid of this, they will rarely speak to an offender as a human. Strictly icy cold business.</a:t>
            </a:r>
          </a:p>
        </p:txBody>
      </p:sp>
    </p:spTree>
    <p:extLst>
      <p:ext uri="{BB962C8B-B14F-4D97-AF65-F5344CB8AC3E}">
        <p14:creationId xmlns:p14="http://schemas.microsoft.com/office/powerpoint/2010/main" val="76713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and Offender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of the staff I have seen that had a “Favorite” offender; did break the rules and was unprofessional, but never crossed the line to illegal. The offender was happy to just be treated like a person and get the little extras he did; but respected the “Friendship” enough to never ask for anything illegal.</a:t>
            </a:r>
          </a:p>
        </p:txBody>
      </p:sp>
    </p:spTree>
    <p:extLst>
      <p:ext uri="{BB962C8B-B14F-4D97-AF65-F5344CB8AC3E}">
        <p14:creationId xmlns:p14="http://schemas.microsoft.com/office/powerpoint/2010/main" val="370050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and Offender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That being said, there are still many “Dirty” staff.</a:t>
            </a:r>
          </a:p>
          <a:p>
            <a:r>
              <a:rPr lang="en-US" dirty="0" smtClean="0"/>
              <a:t>Every facility has several ongoing investigations into “dirty” staff members, at any given time.</a:t>
            </a:r>
          </a:p>
          <a:p>
            <a:pPr lvl="1"/>
            <a:r>
              <a:rPr lang="en-US" dirty="0" smtClean="0"/>
              <a:t>Some are caught right away, and some can continue for months and even years.</a:t>
            </a:r>
          </a:p>
          <a:p>
            <a:r>
              <a:rPr lang="en-US" dirty="0" smtClean="0"/>
              <a:t>“Dirty” staff can be from any work group.</a:t>
            </a:r>
          </a:p>
          <a:p>
            <a:pPr lvl="1"/>
            <a:r>
              <a:rPr lang="en-US" dirty="0" smtClean="0"/>
              <a:t>Officers of all ranks, kitchen, medical, maintenance, academics, programs, industries, etc.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475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and Offender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the most part: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ffenders are afraid to be friendly with staff for fear of getting a “Rat Jacket”</a:t>
            </a:r>
          </a:p>
          <a:p>
            <a:pPr lvl="1"/>
            <a:r>
              <a:rPr lang="en-US" dirty="0" smtClean="0"/>
              <a:t>Staff are afraid to be friendly with offenders in fear of getting manipulated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</a:t>
            </a:r>
            <a:r>
              <a:rPr lang="en-US" dirty="0" smtClean="0"/>
              <a:t>ature staff members get past this, as do the Mature offenders. There are many professional working relationships between Sergeants/Lieutenants and offenders who have been in the system for 10-15 years.</a:t>
            </a:r>
          </a:p>
        </p:txBody>
      </p:sp>
    </p:spTree>
    <p:extLst>
      <p:ext uri="{BB962C8B-B14F-4D97-AF65-F5344CB8AC3E}">
        <p14:creationId xmlns:p14="http://schemas.microsoft.com/office/powerpoint/2010/main" val="49322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14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D.O.C. refers to “Gangs” as Security Threat Groups or S.T.G.</a:t>
            </a:r>
          </a:p>
          <a:p>
            <a:r>
              <a:rPr lang="en-US" dirty="0" smtClean="0"/>
              <a:t>Offenders are identified using a “point system” based upon “indicators”</a:t>
            </a:r>
          </a:p>
          <a:p>
            <a:r>
              <a:rPr lang="en-US" dirty="0" smtClean="0"/>
              <a:t>Indicators include</a:t>
            </a:r>
          </a:p>
          <a:p>
            <a:pPr lvl="1"/>
            <a:r>
              <a:rPr lang="en-US" dirty="0" smtClean="0"/>
              <a:t>Admission, Previous Law </a:t>
            </a:r>
            <a:r>
              <a:rPr lang="en-US" dirty="0"/>
              <a:t>E</a:t>
            </a:r>
            <a:r>
              <a:rPr lang="en-US" dirty="0" smtClean="0"/>
              <a:t>nforcement or Court Identification, Possession of STG Material, Tattoos, Monikers, Known Associates, Participating in STG Activity,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1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Staff Ranking System and Uniforms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29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upon the “Points”; offenders can be identified for STG involvement at different levels, including:</a:t>
            </a:r>
          </a:p>
          <a:p>
            <a:pPr lvl="1"/>
            <a:r>
              <a:rPr lang="en-US" dirty="0" smtClean="0"/>
              <a:t>Member</a:t>
            </a:r>
          </a:p>
          <a:p>
            <a:pPr lvl="1"/>
            <a:r>
              <a:rPr lang="en-US" dirty="0" smtClean="0"/>
              <a:t>Suspect</a:t>
            </a:r>
          </a:p>
          <a:p>
            <a:pPr lvl="1"/>
            <a:r>
              <a:rPr lang="en-US" dirty="0" smtClean="0"/>
              <a:t>Associate</a:t>
            </a:r>
          </a:p>
          <a:p>
            <a:pPr lvl="1"/>
            <a:r>
              <a:rPr lang="en-US" dirty="0" smtClean="0"/>
              <a:t>Defector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78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Threat Group</a:t>
            </a:r>
          </a:p>
          <a:p>
            <a:endParaRPr lang="en-US" dirty="0"/>
          </a:p>
          <a:p>
            <a:pPr marL="292100" lvl="1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altLang="en-US" dirty="0"/>
              <a:t>A group of three or more individuals with a common interest and/or activity characterized by criminal or delinquent conduct, engaged in either collectively or individually.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84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Disruptive Group</a:t>
            </a:r>
          </a:p>
          <a:p>
            <a:endParaRPr lang="en-US" dirty="0"/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Any group of people that are causing disorder</a:t>
            </a:r>
          </a:p>
          <a:p>
            <a:pPr lvl="1">
              <a:lnSpc>
                <a:spcPct val="90000"/>
              </a:lnSpc>
            </a:pPr>
            <a:endParaRPr lang="en-US" altLang="en-US" sz="2400" dirty="0"/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Examples: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Narcotic Rings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Weapon makers/sellers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Extremely violent or militant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Groups or individuals prone to facilitating disturbance or escape</a:t>
            </a:r>
          </a:p>
          <a:p>
            <a:endParaRPr lang="en-US" dirty="0" smtClean="0"/>
          </a:p>
          <a:p>
            <a:endParaRPr lang="en-US" dirty="0"/>
          </a:p>
          <a:p>
            <a:pPr marL="292100" lvl="1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21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those offenders identified, the racial breakdown is approximately:</a:t>
            </a:r>
          </a:p>
          <a:p>
            <a:pPr lvl="1"/>
            <a:r>
              <a:rPr lang="en-US" dirty="0" smtClean="0"/>
              <a:t>40% 	Hispanic</a:t>
            </a:r>
          </a:p>
          <a:p>
            <a:pPr lvl="1"/>
            <a:r>
              <a:rPr lang="en-US" dirty="0" smtClean="0"/>
              <a:t>30% 	White</a:t>
            </a:r>
          </a:p>
          <a:p>
            <a:pPr lvl="1"/>
            <a:r>
              <a:rPr lang="en-US" dirty="0" smtClean="0"/>
              <a:t>25%	Black</a:t>
            </a:r>
          </a:p>
          <a:p>
            <a:pPr lvl="1"/>
            <a:r>
              <a:rPr lang="en-US" dirty="0" smtClean="0"/>
              <a:t>5%	Other (Asian, Native American, Etc.)</a:t>
            </a:r>
          </a:p>
          <a:p>
            <a:pPr lvl="1"/>
            <a:endParaRPr lang="en-US" dirty="0"/>
          </a:p>
          <a:p>
            <a:pPr lvl="8"/>
            <a:r>
              <a:rPr lang="en-US" dirty="0" smtClean="0"/>
              <a:t>Based on 2013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29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Gangs represented in Colorado include:</a:t>
            </a:r>
          </a:p>
          <a:p>
            <a:pPr lvl="1"/>
            <a:r>
              <a:rPr lang="en-US" dirty="0" smtClean="0"/>
              <a:t>Street Gangs</a:t>
            </a:r>
          </a:p>
          <a:p>
            <a:pPr lvl="1"/>
            <a:r>
              <a:rPr lang="en-US" dirty="0" smtClean="0"/>
              <a:t>Prison Gangs</a:t>
            </a:r>
          </a:p>
          <a:p>
            <a:pPr lvl="1"/>
            <a:r>
              <a:rPr lang="en-US" dirty="0" smtClean="0"/>
              <a:t>Motorcycle Gangs</a:t>
            </a:r>
          </a:p>
          <a:p>
            <a:pPr lvl="1"/>
            <a:r>
              <a:rPr lang="en-US" dirty="0" smtClean="0"/>
              <a:t>Extremists Groups</a:t>
            </a:r>
          </a:p>
          <a:p>
            <a:pPr lvl="1"/>
            <a:r>
              <a:rPr lang="en-US" dirty="0" smtClean="0"/>
              <a:t>Disruptive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9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Depending on the facility, anywhere from 25% to 60% of the facility population will be identified as “S.T.G.”</a:t>
            </a:r>
          </a:p>
          <a:p>
            <a:endParaRPr lang="en-US" dirty="0"/>
          </a:p>
          <a:p>
            <a:r>
              <a:rPr lang="en-US" dirty="0" smtClean="0"/>
              <a:t>Normally, the higher the security level, the higher the S.T.G. percentage.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54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White Gangs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06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White S.T.G.</a:t>
            </a:r>
          </a:p>
          <a:p>
            <a:pPr lvl="1"/>
            <a:r>
              <a:rPr lang="en-US" dirty="0" smtClean="0"/>
              <a:t>2-11 Crew</a:t>
            </a:r>
          </a:p>
          <a:p>
            <a:pPr lvl="1"/>
            <a:r>
              <a:rPr lang="en-US" dirty="0" smtClean="0"/>
              <a:t>Aryan Syndicate</a:t>
            </a:r>
          </a:p>
          <a:p>
            <a:pPr lvl="1"/>
            <a:r>
              <a:rPr lang="en-US" dirty="0" smtClean="0"/>
              <a:t>Aryan Brotherhood / Aryan Nation</a:t>
            </a:r>
          </a:p>
          <a:p>
            <a:pPr lvl="1"/>
            <a:r>
              <a:rPr lang="en-US" dirty="0" smtClean="0"/>
              <a:t>Aryan Nazi Party (A.N.P.)</a:t>
            </a:r>
          </a:p>
          <a:p>
            <a:pPr lvl="1"/>
            <a:r>
              <a:rPr lang="en-US" dirty="0" smtClean="0"/>
              <a:t>White Aryan Socialist Party (W.A.S.P.)</a:t>
            </a:r>
          </a:p>
          <a:p>
            <a:pPr lvl="1"/>
            <a:r>
              <a:rPr lang="en-US" dirty="0" smtClean="0"/>
              <a:t>White Aryan Resistance (W.A.R.)</a:t>
            </a:r>
          </a:p>
          <a:p>
            <a:pPr lvl="1"/>
            <a:r>
              <a:rPr lang="en-US" dirty="0" smtClean="0"/>
              <a:t>Aryan Resurgence Society (A.R.S.)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89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White S.T.G.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Ku Klux Klan (K.K.K.)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Skin Heads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Pecker Woods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Wood Pile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94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Motorcycle Gangs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62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Blue Shirt Ranks</a:t>
            </a:r>
          </a:p>
          <a:p>
            <a:pPr lvl="1"/>
            <a:r>
              <a:rPr lang="en-US" dirty="0" smtClean="0"/>
              <a:t>Officer		(Housing, Security, Transport, Mail 			  Room) – CO 1</a:t>
            </a:r>
          </a:p>
          <a:p>
            <a:pPr lvl="1"/>
            <a:r>
              <a:rPr lang="en-US" dirty="0" smtClean="0"/>
              <a:t>Sergeant	(Housing, Security, Transport, 				  Mail </a:t>
            </a:r>
            <a:r>
              <a:rPr lang="en-US" dirty="0"/>
              <a:t>R</a:t>
            </a:r>
            <a:r>
              <a:rPr lang="en-US" dirty="0" smtClean="0"/>
              <a:t>oom, Recreation, Visiting) 			  CO 2</a:t>
            </a:r>
          </a:p>
          <a:p>
            <a:pPr lvl="1"/>
            <a:r>
              <a:rPr lang="en-US" dirty="0" smtClean="0"/>
              <a:t>Lieutenant	(Housing, Security, Recreation.  			  Specialist) CO 3</a:t>
            </a:r>
          </a:p>
          <a:p>
            <a:pPr lvl="1"/>
            <a:r>
              <a:rPr lang="en-US" dirty="0" smtClean="0"/>
              <a:t>Specialist	(Intelligence, Training, Locksmith, 			  Armory, Administration, Hearings 			  etc.) CO 3</a:t>
            </a:r>
          </a:p>
        </p:txBody>
      </p:sp>
    </p:spTree>
    <p:extLst>
      <p:ext uri="{BB962C8B-B14F-4D97-AF65-F5344CB8AC3E}">
        <p14:creationId xmlns:p14="http://schemas.microsoft.com/office/powerpoint/2010/main" val="296321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Motorcycle Gangs</a:t>
            </a:r>
          </a:p>
          <a:p>
            <a:pPr lvl="1"/>
            <a:r>
              <a:rPr lang="en-US" dirty="0" smtClean="0"/>
              <a:t>Hells Angels</a:t>
            </a:r>
          </a:p>
          <a:p>
            <a:pPr lvl="1"/>
            <a:r>
              <a:rPr lang="en-US" dirty="0" smtClean="0"/>
              <a:t>Prison Motorcycle Brotherhood</a:t>
            </a:r>
          </a:p>
          <a:p>
            <a:pPr lvl="1"/>
            <a:r>
              <a:rPr lang="en-US" dirty="0" smtClean="0"/>
              <a:t>Sons of Silence</a:t>
            </a:r>
          </a:p>
          <a:p>
            <a:pPr lvl="1"/>
            <a:r>
              <a:rPr lang="en-US" dirty="0" smtClean="0"/>
              <a:t>Bandidos</a:t>
            </a:r>
            <a:endParaRPr lang="en-US" dirty="0"/>
          </a:p>
          <a:p>
            <a:pPr lvl="1"/>
            <a:r>
              <a:rPr lang="en-US" dirty="0" smtClean="0"/>
              <a:t>Outlaws</a:t>
            </a:r>
          </a:p>
          <a:p>
            <a:pPr lvl="1"/>
            <a:r>
              <a:rPr lang="en-US" dirty="0" smtClean="0"/>
              <a:t>Pagans</a:t>
            </a:r>
          </a:p>
          <a:p>
            <a:pPr lvl="1"/>
            <a:r>
              <a:rPr lang="en-US" dirty="0" smtClean="0"/>
              <a:t>Mongols</a:t>
            </a:r>
          </a:p>
          <a:p>
            <a:pPr lvl="1"/>
            <a:r>
              <a:rPr lang="en-US" dirty="0" smtClean="0"/>
              <a:t>Sin City Deciples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13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Hispanic Gangs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31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Hispanic STG</a:t>
            </a:r>
          </a:p>
          <a:p>
            <a:pPr lvl="1"/>
            <a:r>
              <a:rPr lang="en-US" dirty="0" smtClean="0"/>
              <a:t>Sureno-13 / Mexican Mafia affiliated</a:t>
            </a:r>
          </a:p>
          <a:p>
            <a:pPr lvl="2"/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Street California</a:t>
            </a:r>
          </a:p>
          <a:p>
            <a:pPr lvl="2"/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Street Greeley</a:t>
            </a:r>
          </a:p>
          <a:p>
            <a:pPr lvl="2"/>
            <a:r>
              <a:rPr lang="en-US" dirty="0" smtClean="0"/>
              <a:t>Los Carnales- East Side Dukes – Pueblo</a:t>
            </a:r>
          </a:p>
          <a:p>
            <a:pPr lvl="2"/>
            <a:r>
              <a:rPr lang="en-US" dirty="0" smtClean="0"/>
              <a:t>Young Crowd – Pueblo</a:t>
            </a:r>
          </a:p>
          <a:p>
            <a:pPr lvl="2"/>
            <a:r>
              <a:rPr lang="en-US" dirty="0" smtClean="0"/>
              <a:t>Juaritos</a:t>
            </a:r>
          </a:p>
          <a:p>
            <a:pPr lvl="2"/>
            <a:r>
              <a:rPr lang="en-US" dirty="0" smtClean="0"/>
              <a:t>Paisa</a:t>
            </a:r>
          </a:p>
          <a:p>
            <a:pPr lvl="2"/>
            <a:r>
              <a:rPr lang="en-US" dirty="0" smtClean="0"/>
              <a:t>Border Brothers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75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Hispanic STG</a:t>
            </a:r>
          </a:p>
          <a:p>
            <a:pPr lvl="1"/>
            <a:r>
              <a:rPr lang="en-US" dirty="0" smtClean="0"/>
              <a:t>Norteno / Nuestra Familia affiliated</a:t>
            </a:r>
          </a:p>
          <a:p>
            <a:pPr lvl="2"/>
            <a:r>
              <a:rPr lang="en-US" dirty="0" smtClean="0"/>
              <a:t>Northern Structure</a:t>
            </a:r>
          </a:p>
          <a:p>
            <a:pPr lvl="2"/>
            <a:r>
              <a:rPr lang="en-US" dirty="0" smtClean="0"/>
              <a:t>Northern United Kings – Greeley</a:t>
            </a:r>
          </a:p>
          <a:p>
            <a:pPr lvl="2"/>
            <a:r>
              <a:rPr lang="en-US" dirty="0" smtClean="0"/>
              <a:t>Texas Syndicate</a:t>
            </a:r>
          </a:p>
          <a:p>
            <a:pPr lvl="2"/>
            <a:r>
              <a:rPr lang="en-US" dirty="0" smtClean="0"/>
              <a:t>Fresno Bulldogs</a:t>
            </a:r>
          </a:p>
          <a:p>
            <a:pPr lvl="2"/>
            <a:r>
              <a:rPr lang="en-US" dirty="0" smtClean="0"/>
              <a:t>Latin Aces – Pueblo</a:t>
            </a:r>
          </a:p>
          <a:p>
            <a:pPr lvl="2"/>
            <a:r>
              <a:rPr lang="en-US" dirty="0" smtClean="0"/>
              <a:t>Gallant Knights Insane (G.K.I.)</a:t>
            </a:r>
          </a:p>
          <a:p>
            <a:pPr lvl="2"/>
            <a:r>
              <a:rPr lang="en-US" dirty="0" smtClean="0"/>
              <a:t>North Side Mafia (N.S.M.)</a:t>
            </a:r>
          </a:p>
          <a:p>
            <a:pPr lvl="2"/>
            <a:r>
              <a:rPr lang="en-US" dirty="0" smtClean="0"/>
              <a:t>Varrio North Town (V.N.T.)</a:t>
            </a:r>
          </a:p>
        </p:txBody>
      </p:sp>
    </p:spTree>
    <p:extLst>
      <p:ext uri="{BB962C8B-B14F-4D97-AF65-F5344CB8AC3E}">
        <p14:creationId xmlns:p14="http://schemas.microsoft.com/office/powerpoint/2010/main" val="392804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Hispanic STG</a:t>
            </a:r>
          </a:p>
          <a:p>
            <a:pPr lvl="1"/>
            <a:r>
              <a:rPr lang="en-US" dirty="0" smtClean="0"/>
              <a:t>Norteno / Nuestra Familia affiliated</a:t>
            </a:r>
          </a:p>
          <a:p>
            <a:pPr lvl="2"/>
            <a:r>
              <a:rPr lang="en-US" dirty="0" smtClean="0"/>
              <a:t>Warlords</a:t>
            </a:r>
          </a:p>
          <a:p>
            <a:pPr lvl="2"/>
            <a:r>
              <a:rPr lang="en-US" dirty="0" smtClean="0"/>
              <a:t>Untouchable Assassins (U.T.A.)</a:t>
            </a:r>
          </a:p>
          <a:p>
            <a:pPr lvl="2"/>
            <a:r>
              <a:rPr lang="en-US" dirty="0" smtClean="0"/>
              <a:t>Los Primer Padres (L.P.P.)</a:t>
            </a:r>
          </a:p>
          <a:p>
            <a:pPr lvl="2"/>
            <a:r>
              <a:rPr lang="en-US" dirty="0" smtClean="0"/>
              <a:t>Azteca</a:t>
            </a:r>
          </a:p>
          <a:p>
            <a:pPr lvl="2"/>
            <a:r>
              <a:rPr lang="en-US" dirty="0" smtClean="0"/>
              <a:t>Huds</a:t>
            </a:r>
          </a:p>
          <a:p>
            <a:pPr lvl="3"/>
            <a:r>
              <a:rPr lang="en-US" dirty="0" smtClean="0"/>
              <a:t>Westwood Huds</a:t>
            </a:r>
          </a:p>
          <a:p>
            <a:pPr lvl="3"/>
            <a:r>
              <a:rPr lang="en-US" dirty="0" smtClean="0"/>
              <a:t>A.K. Huds</a:t>
            </a:r>
          </a:p>
          <a:p>
            <a:pPr lvl="4"/>
            <a:r>
              <a:rPr lang="en-US" dirty="0"/>
              <a:t>1</a:t>
            </a:r>
            <a:r>
              <a:rPr lang="en-US" dirty="0" smtClean="0"/>
              <a:t>87 Anybody Killers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194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Hispanic STG</a:t>
            </a:r>
          </a:p>
          <a:p>
            <a:pPr lvl="1"/>
            <a:r>
              <a:rPr lang="en-US" dirty="0" smtClean="0"/>
              <a:t>Not affiliated with North or South</a:t>
            </a:r>
          </a:p>
          <a:p>
            <a:pPr lvl="2"/>
            <a:r>
              <a:rPr lang="en-US" dirty="0" smtClean="0"/>
              <a:t>Inca Boys (enemy of GKI)</a:t>
            </a:r>
          </a:p>
          <a:p>
            <a:pPr lvl="2"/>
            <a:r>
              <a:rPr lang="en-US" dirty="0" smtClean="0"/>
              <a:t>East Side Gangsters / Oldies 13 (Denver)</a:t>
            </a:r>
          </a:p>
          <a:p>
            <a:pPr lvl="2"/>
            <a:r>
              <a:rPr lang="en-US" dirty="0" smtClean="0"/>
              <a:t>Puro Chicano Locos</a:t>
            </a:r>
          </a:p>
          <a:p>
            <a:pPr lvl="2"/>
            <a:r>
              <a:rPr lang="en-US" dirty="0" smtClean="0"/>
              <a:t>Chici-30’s (North Denver)</a:t>
            </a:r>
          </a:p>
          <a:p>
            <a:pPr lvl="2"/>
            <a:r>
              <a:rPr lang="en-US" dirty="0" smtClean="0"/>
              <a:t>Duce Seven (27) CMG Bloods</a:t>
            </a:r>
          </a:p>
          <a:p>
            <a:pPr lvl="3"/>
            <a:r>
              <a:rPr lang="en-US" dirty="0" smtClean="0"/>
              <a:t>Hispanic sub-set of the Crenshaw Mafia Gangster Bloods</a:t>
            </a:r>
          </a:p>
          <a:p>
            <a:pPr lvl="2"/>
            <a:r>
              <a:rPr lang="en-US" dirty="0" smtClean="0"/>
              <a:t>Varrio Grande Varrio (V.G.V.)</a:t>
            </a:r>
          </a:p>
          <a:p>
            <a:pPr lvl="2"/>
            <a:r>
              <a:rPr lang="en-US" dirty="0" smtClean="0"/>
              <a:t>Tre Duce (32) Clique / Tre Dog Clique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58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Asian Gangs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86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Asian STG</a:t>
            </a:r>
          </a:p>
          <a:p>
            <a:pPr lvl="1"/>
            <a:r>
              <a:rPr lang="en-US" altLang="en-US" dirty="0"/>
              <a:t>Asian Pride</a:t>
            </a:r>
          </a:p>
          <a:p>
            <a:pPr lvl="1"/>
            <a:r>
              <a:rPr lang="en-US" altLang="en-US" dirty="0"/>
              <a:t>Asian Boyz / Asian Boy Crips</a:t>
            </a:r>
          </a:p>
          <a:p>
            <a:pPr lvl="1"/>
            <a:r>
              <a:rPr lang="en-US" altLang="en-US" dirty="0"/>
              <a:t>Viet Nam Pride</a:t>
            </a:r>
          </a:p>
          <a:p>
            <a:pPr lvl="1"/>
            <a:r>
              <a:rPr lang="en-US" altLang="en-US" dirty="0"/>
              <a:t>Oriental Lazy Boys / Ruthless Boys</a:t>
            </a:r>
          </a:p>
          <a:p>
            <a:pPr lvl="1"/>
            <a:r>
              <a:rPr lang="en-US" altLang="en-US" dirty="0"/>
              <a:t>Hong Kong Triads (China)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05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 Gangs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86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 STG</a:t>
            </a:r>
          </a:p>
          <a:p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/>
              <a:t>Blood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Crip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Folk		Chicago Oriented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People		Chicago Oriented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Black Guerilla Family (Prison Gang)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39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Blue Shirt Ranks (continued)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Captain	(Housing – Cell </a:t>
            </a:r>
            <a:r>
              <a:rPr lang="en-US" dirty="0"/>
              <a:t>H</a:t>
            </a:r>
            <a:r>
              <a:rPr lang="en-US" dirty="0" smtClean="0"/>
              <a:t>ouse </a:t>
            </a:r>
            <a:r>
              <a:rPr lang="en-US" dirty="0"/>
              <a:t>S</a:t>
            </a:r>
            <a:r>
              <a:rPr lang="en-US" dirty="0" smtClean="0"/>
              <a:t>upervisor, 			  Security – Shift </a:t>
            </a:r>
            <a:r>
              <a:rPr lang="en-US" dirty="0"/>
              <a:t>C</a:t>
            </a:r>
            <a:r>
              <a:rPr lang="en-US" dirty="0" smtClean="0"/>
              <a:t>ommander       			  </a:t>
            </a:r>
            <a:r>
              <a:rPr lang="en-US" dirty="0"/>
              <a:t>C</a:t>
            </a:r>
            <a:r>
              <a:rPr lang="en-US" dirty="0" smtClean="0"/>
              <a:t>ase </a:t>
            </a:r>
            <a:r>
              <a:rPr lang="en-US" dirty="0"/>
              <a:t>M</a:t>
            </a:r>
            <a:r>
              <a:rPr lang="en-US" dirty="0" smtClean="0"/>
              <a:t>anagement Supervisor) 			  CO 4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Major		(Usually just one per facility for 			  both housing and security) CO 5</a:t>
            </a:r>
          </a:p>
        </p:txBody>
      </p:sp>
    </p:spTree>
    <p:extLst>
      <p:ext uri="{BB962C8B-B14F-4D97-AF65-F5344CB8AC3E}">
        <p14:creationId xmlns:p14="http://schemas.microsoft.com/office/powerpoint/2010/main" val="92972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 STG</a:t>
            </a:r>
            <a:endParaRPr lang="en-US" dirty="0"/>
          </a:p>
          <a:p>
            <a:pPr lvl="1"/>
            <a:r>
              <a:rPr lang="en-US" dirty="0" smtClean="0"/>
              <a:t>Folk</a:t>
            </a:r>
          </a:p>
          <a:p>
            <a:pPr lvl="1"/>
            <a:r>
              <a:rPr lang="en-US" altLang="en-US" dirty="0">
                <a:solidFill>
                  <a:schemeClr val="accent1"/>
                </a:solidFill>
              </a:rPr>
              <a:t>Right Side</a:t>
            </a:r>
          </a:p>
          <a:p>
            <a:pPr lvl="1"/>
            <a:r>
              <a:rPr lang="en-US" altLang="en-US" dirty="0">
                <a:solidFill>
                  <a:schemeClr val="accent1"/>
                </a:solidFill>
              </a:rPr>
              <a:t>6 Pointed </a:t>
            </a:r>
            <a:r>
              <a:rPr lang="en-US" altLang="en-US" dirty="0" smtClean="0">
                <a:solidFill>
                  <a:schemeClr val="accent1"/>
                </a:solidFill>
              </a:rPr>
              <a:t>Star</a:t>
            </a:r>
          </a:p>
          <a:p>
            <a:pPr lvl="2"/>
            <a:r>
              <a:rPr lang="en-US" altLang="en-US" dirty="0" smtClean="0"/>
              <a:t>Crips (some)</a:t>
            </a:r>
            <a:endParaRPr lang="en-US" altLang="en-US" dirty="0"/>
          </a:p>
          <a:p>
            <a:pPr lvl="2"/>
            <a:r>
              <a:rPr lang="en-US" altLang="en-US" dirty="0"/>
              <a:t>Gangster </a:t>
            </a:r>
            <a:r>
              <a:rPr lang="en-US" altLang="en-US" dirty="0" smtClean="0"/>
              <a:t>Disciples – Growth and Development</a:t>
            </a:r>
            <a:endParaRPr lang="en-US" altLang="en-US" dirty="0"/>
          </a:p>
          <a:p>
            <a:pPr lvl="2"/>
            <a:r>
              <a:rPr lang="en-US" altLang="en-US" dirty="0"/>
              <a:t>Black </a:t>
            </a:r>
            <a:r>
              <a:rPr lang="en-US" altLang="en-US" dirty="0" smtClean="0"/>
              <a:t>Disciples</a:t>
            </a:r>
            <a:endParaRPr lang="en-US" alt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733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Black STG</a:t>
            </a:r>
            <a:endParaRPr lang="en-US" dirty="0"/>
          </a:p>
          <a:p>
            <a:pPr lvl="1"/>
            <a:r>
              <a:rPr lang="en-US" dirty="0" smtClean="0"/>
              <a:t>People</a:t>
            </a:r>
          </a:p>
          <a:p>
            <a:pPr lvl="1"/>
            <a:r>
              <a:rPr lang="en-US" altLang="en-US" dirty="0">
                <a:solidFill>
                  <a:schemeClr val="accent1"/>
                </a:solidFill>
              </a:rPr>
              <a:t>Left Side</a:t>
            </a:r>
          </a:p>
          <a:p>
            <a:pPr lvl="1"/>
            <a:r>
              <a:rPr lang="en-US" altLang="en-US" dirty="0">
                <a:solidFill>
                  <a:schemeClr val="accent1"/>
                </a:solidFill>
              </a:rPr>
              <a:t>5 Pointed </a:t>
            </a:r>
            <a:r>
              <a:rPr lang="en-US" altLang="en-US" dirty="0" smtClean="0">
                <a:solidFill>
                  <a:schemeClr val="accent1"/>
                </a:solidFill>
              </a:rPr>
              <a:t>Star</a:t>
            </a:r>
          </a:p>
          <a:p>
            <a:pPr lvl="2"/>
            <a:r>
              <a:rPr lang="en-US" altLang="en-US" dirty="0" smtClean="0"/>
              <a:t>Bloods – (some)</a:t>
            </a:r>
            <a:endParaRPr lang="en-US" altLang="en-US" dirty="0"/>
          </a:p>
          <a:p>
            <a:pPr lvl="2"/>
            <a:r>
              <a:rPr lang="en-US" altLang="en-US" dirty="0"/>
              <a:t>Black Peace </a:t>
            </a:r>
            <a:r>
              <a:rPr lang="en-US" altLang="en-US" dirty="0" smtClean="0"/>
              <a:t>Stone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437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Hispanic and some White gangs that also fall under the Folk Nation and People Nation</a:t>
            </a:r>
          </a:p>
          <a:p>
            <a:pPr lvl="2"/>
            <a:r>
              <a:rPr lang="en-US" dirty="0" smtClean="0"/>
              <a:t>Not prominent in Colorado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18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Disruptive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96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Disruptive Groups</a:t>
            </a:r>
          </a:p>
          <a:p>
            <a:pPr lvl="1"/>
            <a:r>
              <a:rPr lang="en-US" altLang="en-US" dirty="0"/>
              <a:t>Drugs</a:t>
            </a:r>
          </a:p>
          <a:p>
            <a:pPr lvl="1"/>
            <a:r>
              <a:rPr lang="en-US" altLang="en-US" dirty="0"/>
              <a:t>Dangerous / Disruptive</a:t>
            </a:r>
          </a:p>
          <a:p>
            <a:pPr lvl="1"/>
            <a:r>
              <a:rPr lang="en-US" altLang="en-US" dirty="0" smtClean="0"/>
              <a:t>Escape</a:t>
            </a:r>
            <a:endParaRPr lang="en-US" altLang="en-US" dirty="0"/>
          </a:p>
          <a:p>
            <a:pPr lvl="1"/>
            <a:r>
              <a:rPr lang="en-US" altLang="en-US" dirty="0"/>
              <a:t>Weapons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29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52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Timothy Smelser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19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Command Staff Ranks</a:t>
            </a:r>
          </a:p>
          <a:p>
            <a:pPr lvl="1"/>
            <a:r>
              <a:rPr lang="en-US" dirty="0"/>
              <a:t>Managers	</a:t>
            </a:r>
            <a:r>
              <a:rPr lang="en-US" dirty="0" smtClean="0"/>
              <a:t>	(</a:t>
            </a:r>
            <a:r>
              <a:rPr lang="en-US" dirty="0"/>
              <a:t>Rank of Major. Education, 				  Maintenance, Industries) </a:t>
            </a:r>
          </a:p>
          <a:p>
            <a:pPr lvl="1"/>
            <a:r>
              <a:rPr lang="en-US" dirty="0"/>
              <a:t>Associate Warden</a:t>
            </a:r>
          </a:p>
          <a:p>
            <a:pPr lvl="1"/>
            <a:r>
              <a:rPr lang="en-US" dirty="0"/>
              <a:t>Warden	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Associate Director	(Headquarters)</a:t>
            </a:r>
          </a:p>
          <a:p>
            <a:pPr lvl="1"/>
            <a:r>
              <a:rPr lang="en-US" dirty="0" smtClean="0"/>
              <a:t>Director		(Headquarters)</a:t>
            </a:r>
          </a:p>
          <a:p>
            <a:pPr lvl="1"/>
            <a:r>
              <a:rPr lang="en-US" dirty="0" smtClean="0"/>
              <a:t>Executive Director	(Figure Head</a:t>
            </a:r>
            <a:r>
              <a:rPr lang="en-US" dirty="0"/>
              <a:t> </a:t>
            </a:r>
            <a:r>
              <a:rPr lang="en-US" dirty="0" smtClean="0"/>
              <a:t>– changes 				  every 4-8 years)</a:t>
            </a:r>
          </a:p>
        </p:txBody>
      </p:sp>
    </p:spTree>
    <p:extLst>
      <p:ext uri="{BB962C8B-B14F-4D97-AF65-F5344CB8AC3E}">
        <p14:creationId xmlns:p14="http://schemas.microsoft.com/office/powerpoint/2010/main" val="268624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Ranks</a:t>
            </a:r>
          </a:p>
          <a:p>
            <a:pPr lvl="1"/>
            <a:r>
              <a:rPr lang="en-US" dirty="0" smtClean="0"/>
              <a:t>Case Managers	Civilian clothing - Lieutenant</a:t>
            </a:r>
          </a:p>
          <a:p>
            <a:pPr lvl="1"/>
            <a:r>
              <a:rPr lang="en-US" dirty="0" smtClean="0"/>
              <a:t>Kitchen			White shirts – Sergeants or   				 Lieutenants</a:t>
            </a:r>
          </a:p>
          <a:p>
            <a:pPr lvl="1"/>
            <a:r>
              <a:rPr lang="en-US" dirty="0" smtClean="0"/>
              <a:t>Maintenance		Brown shirts – Sergeants, 				Lieutenants, or Captains</a:t>
            </a:r>
          </a:p>
          <a:p>
            <a:pPr lvl="1"/>
            <a:r>
              <a:rPr lang="en-US" dirty="0" smtClean="0"/>
              <a:t>Academics		Civilian clothes – Teachers</a:t>
            </a:r>
          </a:p>
          <a:p>
            <a:pPr lvl="1"/>
            <a:r>
              <a:rPr lang="en-US" dirty="0" smtClean="0"/>
              <a:t>Medical		Physician Assistants, Nurses, 				Dentists, etc.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91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Housing and Security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Are terms that are interchangeable with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Custody and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25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396</TotalTime>
  <Words>2175</Words>
  <Application>Microsoft Office PowerPoint</Application>
  <PresentationFormat>On-screen Show (4:3)</PresentationFormat>
  <Paragraphs>352</Paragraphs>
  <Slides>66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9" baseType="lpstr">
      <vt:lpstr>Rockwell</vt:lpstr>
      <vt:lpstr>Wingdings 2</vt:lpstr>
      <vt:lpstr>Foundry</vt:lpstr>
      <vt:lpstr>Prison Culture</vt:lpstr>
      <vt:lpstr>Timothy Smelser</vt:lpstr>
      <vt:lpstr>Department of Corrections</vt:lpstr>
      <vt:lpstr>PowerPoint Presentation</vt:lpstr>
      <vt:lpstr>Staff</vt:lpstr>
      <vt:lpstr>Staff</vt:lpstr>
      <vt:lpstr>Staff</vt:lpstr>
      <vt:lpstr>Staff</vt:lpstr>
      <vt:lpstr>Staff</vt:lpstr>
      <vt:lpstr>Staff</vt:lpstr>
      <vt:lpstr>PRIVATE PRISONS</vt:lpstr>
      <vt:lpstr>PowerPoint Presentation</vt:lpstr>
      <vt:lpstr>PRISON POLITICS</vt:lpstr>
      <vt:lpstr>Staff Politics</vt:lpstr>
      <vt:lpstr>Staff Politics</vt:lpstr>
      <vt:lpstr>Staff Politics</vt:lpstr>
      <vt:lpstr>Staff Politics</vt:lpstr>
      <vt:lpstr>PowerPoint Presentation</vt:lpstr>
      <vt:lpstr>Staffing Patterns</vt:lpstr>
      <vt:lpstr>Staffing Patterns</vt:lpstr>
      <vt:lpstr>Staffing Patterns</vt:lpstr>
      <vt:lpstr>Staffing Patterns</vt:lpstr>
      <vt:lpstr>Staffing Patterns</vt:lpstr>
      <vt:lpstr>PowerPoint Presentation</vt:lpstr>
      <vt:lpstr>Offender Politics</vt:lpstr>
      <vt:lpstr>Offender Politics</vt:lpstr>
      <vt:lpstr>Offender Politics</vt:lpstr>
      <vt:lpstr>Offender Politics</vt:lpstr>
      <vt:lpstr>PowerPoint Presentation</vt:lpstr>
      <vt:lpstr>Staff and Offender Relations</vt:lpstr>
      <vt:lpstr>Staff and Offender Relations</vt:lpstr>
      <vt:lpstr>Staff and Offender Relations</vt:lpstr>
      <vt:lpstr>Staff and Offender Relations</vt:lpstr>
      <vt:lpstr>Staff and Offender Relations</vt:lpstr>
      <vt:lpstr>Staff and Offender Relations</vt:lpstr>
      <vt:lpstr>Staff and Offender Relations</vt:lpstr>
      <vt:lpstr>Staff and Offender Relations</vt:lpstr>
      <vt:lpstr>PowerPoint Presentation</vt:lpstr>
      <vt:lpstr>Gangs</vt:lpstr>
      <vt:lpstr>Gangs</vt:lpstr>
      <vt:lpstr>Gangs</vt:lpstr>
      <vt:lpstr>Gangs</vt:lpstr>
      <vt:lpstr>Gangs</vt:lpstr>
      <vt:lpstr>Gangs</vt:lpstr>
      <vt:lpstr>Gangs</vt:lpstr>
      <vt:lpstr>Gangs</vt:lpstr>
      <vt:lpstr>Gangs</vt:lpstr>
      <vt:lpstr>Gangs</vt:lpstr>
      <vt:lpstr>Gangs</vt:lpstr>
      <vt:lpstr>Gangs</vt:lpstr>
      <vt:lpstr>Gangs</vt:lpstr>
      <vt:lpstr>Gangs</vt:lpstr>
      <vt:lpstr>Gangs</vt:lpstr>
      <vt:lpstr>Gangs</vt:lpstr>
      <vt:lpstr>Gangs</vt:lpstr>
      <vt:lpstr>Gangs</vt:lpstr>
      <vt:lpstr>Gangs</vt:lpstr>
      <vt:lpstr>Gangs</vt:lpstr>
      <vt:lpstr>Gangs</vt:lpstr>
      <vt:lpstr>Gangs</vt:lpstr>
      <vt:lpstr>Gangs</vt:lpstr>
      <vt:lpstr>Gangs</vt:lpstr>
      <vt:lpstr>Gangs</vt:lpstr>
      <vt:lpstr>Gangs</vt:lpstr>
      <vt:lpstr>PowerPoint Presentation</vt:lpstr>
      <vt:lpstr>PowerPoint Presentation</vt:lpstr>
    </vt:vector>
  </TitlesOfParts>
  <Company>University of Colorado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timotsme</dc:creator>
  <cp:lastModifiedBy>Murph</cp:lastModifiedBy>
  <cp:revision>28</cp:revision>
  <dcterms:created xsi:type="dcterms:W3CDTF">2015-08-18T20:16:48Z</dcterms:created>
  <dcterms:modified xsi:type="dcterms:W3CDTF">2015-09-15T15:34:43Z</dcterms:modified>
</cp:coreProperties>
</file>