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9" r:id="rId5"/>
    <p:sldId id="277" r:id="rId6"/>
    <p:sldId id="260" r:id="rId7"/>
    <p:sldId id="261" r:id="rId8"/>
    <p:sldId id="278" r:id="rId9"/>
    <p:sldId id="279" r:id="rId10"/>
    <p:sldId id="264" r:id="rId11"/>
    <p:sldId id="265" r:id="rId12"/>
    <p:sldId id="281" r:id="rId13"/>
    <p:sldId id="282" r:id="rId14"/>
    <p:sldId id="283" r:id="rId15"/>
    <p:sldId id="284" r:id="rId16"/>
    <p:sldId id="285" r:id="rId17"/>
    <p:sldId id="286" r:id="rId18"/>
    <p:sldId id="267" r:id="rId19"/>
    <p:sldId id="268" r:id="rId20"/>
    <p:sldId id="269" r:id="rId21"/>
    <p:sldId id="287" r:id="rId22"/>
    <p:sldId id="288" r:id="rId23"/>
    <p:sldId id="289" r:id="rId24"/>
    <p:sldId id="270" r:id="rId25"/>
    <p:sldId id="291" r:id="rId26"/>
    <p:sldId id="272" r:id="rId27"/>
    <p:sldId id="273" r:id="rId28"/>
    <p:sldId id="294" r:id="rId29"/>
    <p:sldId id="274" r:id="rId30"/>
    <p:sldId id="299" r:id="rId31"/>
    <p:sldId id="295" r:id="rId32"/>
    <p:sldId id="300" r:id="rId33"/>
    <p:sldId id="296" r:id="rId34"/>
    <p:sldId id="301" r:id="rId35"/>
    <p:sldId id="297" r:id="rId36"/>
    <p:sldId id="302" r:id="rId37"/>
    <p:sldId id="298" r:id="rId38"/>
    <p:sldId id="303" r:id="rId39"/>
    <p:sldId id="316" r:id="rId40"/>
    <p:sldId id="275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966" y="10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596286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8880" y="4965012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4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7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0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7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6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7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8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EDF42C-F244-4263-89DA-2AF557670D3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6A2919B-237C-43CF-BFD2-59E299EFC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3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208" y="158098"/>
            <a:ext cx="8722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34" y="1682152"/>
            <a:ext cx="8729932" cy="4891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36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310896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13BA-B380-465D-AE2C-DAD9CE9AD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4766"/>
            <a:ext cx="7772400" cy="5782491"/>
          </a:xfrm>
        </p:spPr>
        <p:txBody>
          <a:bodyPr anchor="ctr">
            <a:noAutofit/>
          </a:bodyPr>
          <a:lstStyle/>
          <a:p>
            <a:r>
              <a:rPr lang="en-US" dirty="0"/>
              <a:t>Criminal Trespass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Burglary</a:t>
            </a:r>
            <a:br>
              <a:rPr lang="en-US" sz="9600" dirty="0"/>
            </a:br>
            <a:r>
              <a:rPr lang="en-US" sz="4000" dirty="0"/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900108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D3DB-1490-41F0-8B61-26F3059B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Crime:</a:t>
            </a:r>
            <a:br>
              <a:rPr lang="en-US" dirty="0"/>
            </a:br>
            <a:r>
              <a:rPr lang="en-US" dirty="0"/>
              <a:t>Trespass (Penal Law § 140.05)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E115-9124-42E9-B35E-6E036FD4E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is guilty of trespass when he knowingly enters or remains unlawfully in or upon premises.</a:t>
            </a:r>
          </a:p>
          <a:p>
            <a:r>
              <a:rPr lang="en-US" b="1" dirty="0"/>
              <a:t>Elements (</a:t>
            </a:r>
            <a:r>
              <a:rPr lang="en-US" b="1" i="1" dirty="0"/>
              <a:t>for all Trespass and Burglary Offenses</a:t>
            </a:r>
            <a:r>
              <a:rPr lang="en-US" b="1" dirty="0"/>
              <a:t>)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The defendant did so knowingly.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4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94A5-9B2A-4DB4-B232-F5BED0138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trespass in the third degree (Penal Law § 140.10)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0720A-4E04-4D69-96BA-B60E67FAA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Elevators: Trespass where building is: </a:t>
            </a:r>
          </a:p>
          <a:p>
            <a:pPr lvl="1"/>
            <a:r>
              <a:rPr lang="en-US" dirty="0"/>
              <a:t>(a) </a:t>
            </a:r>
            <a:r>
              <a:rPr lang="en-US" b="1" dirty="0"/>
              <a:t>fenced</a:t>
            </a:r>
            <a:r>
              <a:rPr lang="en-US" dirty="0"/>
              <a:t> in a manner designed to exclude intruders; or</a:t>
            </a:r>
          </a:p>
          <a:p>
            <a:pPr lvl="1"/>
            <a:r>
              <a:rPr lang="en-US" dirty="0"/>
              <a:t>(b-c) </a:t>
            </a:r>
            <a:r>
              <a:rPr lang="en-US" b="1" dirty="0"/>
              <a:t>K-12 school </a:t>
            </a:r>
            <a:r>
              <a:rPr lang="en-US" dirty="0"/>
              <a:t>... </a:t>
            </a:r>
          </a:p>
          <a:p>
            <a:pPr lvl="2"/>
            <a:r>
              <a:rPr lang="en-US" dirty="0"/>
              <a:t>(b) in violation of conspicuously posted </a:t>
            </a:r>
            <a:r>
              <a:rPr lang="en-US" b="1" dirty="0"/>
              <a:t>rules or regulations </a:t>
            </a:r>
            <a:r>
              <a:rPr lang="en-US" dirty="0"/>
              <a:t>governing entry and use thereof; or</a:t>
            </a:r>
          </a:p>
          <a:p>
            <a:pPr lvl="2"/>
            <a:r>
              <a:rPr lang="en-US" dirty="0"/>
              <a:t>(c) defendant was </a:t>
            </a:r>
            <a:r>
              <a:rPr lang="en-US" b="1" dirty="0"/>
              <a:t>told to leave </a:t>
            </a:r>
            <a:r>
              <a:rPr lang="en-US" dirty="0"/>
              <a:t>the premises from a person in charge; or ...</a:t>
            </a:r>
          </a:p>
        </p:txBody>
      </p:sp>
    </p:spTree>
    <p:extLst>
      <p:ext uri="{BB962C8B-B14F-4D97-AF65-F5344CB8AC3E}">
        <p14:creationId xmlns:p14="http://schemas.microsoft.com/office/powerpoint/2010/main" val="328806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94A5-9B2A-4DB4-B232-F5BED0138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trespass in the third degree (Penal Law § 140.10)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0720A-4E04-4D69-96BA-B60E67FAA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Elevators:</a:t>
            </a:r>
            <a:r>
              <a:rPr lang="en-US" dirty="0"/>
              <a:t> </a:t>
            </a:r>
            <a:r>
              <a:rPr lang="en-US" b="1" dirty="0"/>
              <a:t>Trespass where building is: </a:t>
            </a:r>
          </a:p>
          <a:p>
            <a:pPr lvl="1"/>
            <a:r>
              <a:rPr lang="en-US" dirty="0"/>
              <a:t>(e-f) </a:t>
            </a:r>
            <a:r>
              <a:rPr lang="en-US" b="1" dirty="0"/>
              <a:t>Public housing project </a:t>
            </a:r>
          </a:p>
          <a:p>
            <a:pPr lvl="2"/>
            <a:r>
              <a:rPr lang="en-US" dirty="0"/>
              <a:t>(e) posted rules governing entry and use of the building; or</a:t>
            </a:r>
          </a:p>
          <a:p>
            <a:pPr lvl="2"/>
            <a:r>
              <a:rPr lang="en-US" dirty="0"/>
              <a:t>(f) personally </a:t>
            </a:r>
            <a:r>
              <a:rPr lang="en-US" b="1" dirty="0"/>
              <a:t>told to leave </a:t>
            </a:r>
            <a:r>
              <a:rPr lang="en-US" dirty="0"/>
              <a:t>a by housing police officer or other person in charge of that housing project....</a:t>
            </a:r>
          </a:p>
        </p:txBody>
      </p:sp>
    </p:spTree>
    <p:extLst>
      <p:ext uri="{BB962C8B-B14F-4D97-AF65-F5344CB8AC3E}">
        <p14:creationId xmlns:p14="http://schemas.microsoft.com/office/powerpoint/2010/main" val="613323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D3DB-1490-41F0-8B61-26F3059B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3rd Degree Trespass</a:t>
            </a:r>
            <a:br>
              <a:rPr lang="en-US" dirty="0"/>
            </a:br>
            <a:r>
              <a:rPr lang="en-US" dirty="0"/>
              <a:t>(Penal Law § 140.10 [a])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E115-9124-42E9-B35E-6E036FD4E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building or real property;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building or real property was fenced or otherwise enclosed in a manner to exclude trespassers;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knowingly.</a:t>
            </a:r>
          </a:p>
        </p:txBody>
      </p:sp>
    </p:spTree>
    <p:extLst>
      <p:ext uri="{BB962C8B-B14F-4D97-AF65-F5344CB8AC3E}">
        <p14:creationId xmlns:p14="http://schemas.microsoft.com/office/powerpoint/2010/main" val="2552099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D3DB-1490-41F0-8B61-26F3059B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3rd Degree Trespass</a:t>
            </a:r>
            <a:br>
              <a:rPr lang="en-US" dirty="0"/>
            </a:br>
            <a:r>
              <a:rPr lang="en-US" dirty="0"/>
              <a:t>(Penal Law § 140.10 [b])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E115-9124-42E9-B35E-6E036FD4E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building or real property;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building is an elementary or secondary school;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entry and use was in violation of conspicuously posted rules or regulations;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knowingly.</a:t>
            </a:r>
          </a:p>
        </p:txBody>
      </p:sp>
    </p:spTree>
    <p:extLst>
      <p:ext uri="{BB962C8B-B14F-4D97-AF65-F5344CB8AC3E}">
        <p14:creationId xmlns:p14="http://schemas.microsoft.com/office/powerpoint/2010/main" val="1425369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D3DB-1490-41F0-8B61-26F3059B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3rd Degree Trespass</a:t>
            </a:r>
            <a:br>
              <a:rPr lang="en-US" dirty="0"/>
            </a:br>
            <a:r>
              <a:rPr lang="en-US" dirty="0"/>
              <a:t>(Penal Law § 140.10 [c])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E115-9124-42E9-B35E-6E036FD4E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building or real property;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building is a NYC elementary or secondary school;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entry and use was in violation of a personally communicated request to leave the premises from a person in charge, such as a principal or custodian;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knowingly.</a:t>
            </a:r>
          </a:p>
        </p:txBody>
      </p:sp>
    </p:spTree>
    <p:extLst>
      <p:ext uri="{BB962C8B-B14F-4D97-AF65-F5344CB8AC3E}">
        <p14:creationId xmlns:p14="http://schemas.microsoft.com/office/powerpoint/2010/main" val="4135641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D3DB-1490-41F0-8B61-26F3059B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3rd Degree Trespass</a:t>
            </a:r>
            <a:br>
              <a:rPr lang="en-US" dirty="0"/>
            </a:br>
            <a:r>
              <a:rPr lang="en-US" dirty="0"/>
              <a:t>(Penal Law § 140.10 [e])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E115-9124-42E9-B35E-6E036FD4E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building or real property;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building is a NYC public housing project;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entry and use was in violation of conspicuously posted rules or regulations;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knowingly.</a:t>
            </a:r>
          </a:p>
        </p:txBody>
      </p:sp>
    </p:spTree>
    <p:extLst>
      <p:ext uri="{BB962C8B-B14F-4D97-AF65-F5344CB8AC3E}">
        <p14:creationId xmlns:p14="http://schemas.microsoft.com/office/powerpoint/2010/main" val="1898750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D3DB-1490-41F0-8B61-26F3059B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3rd Degree Trespass</a:t>
            </a:r>
            <a:br>
              <a:rPr lang="en-US" dirty="0"/>
            </a:br>
            <a:r>
              <a:rPr lang="en-US" dirty="0"/>
              <a:t>(Penal Law § 140.10 [f])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E115-9124-42E9-B35E-6E036FD4E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building or real property;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building is a NYC public housing project;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entry and use was in violation of a personally communicated request to leave the premises from a housing police officer or other person in charge;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knowingly.</a:t>
            </a:r>
          </a:p>
        </p:txBody>
      </p:sp>
    </p:spTree>
    <p:extLst>
      <p:ext uri="{BB962C8B-B14F-4D97-AF65-F5344CB8AC3E}">
        <p14:creationId xmlns:p14="http://schemas.microsoft.com/office/powerpoint/2010/main" val="2560823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BBE70-E2A6-457C-8585-516736E65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trespass in the second degree (Penal Law § 140.15)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2FAB2-7734-4441-B8E1-FC2E66F1F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Elevators:</a:t>
            </a:r>
            <a:r>
              <a:rPr lang="en-US" dirty="0"/>
              <a:t> Trespass </a:t>
            </a:r>
            <a:r>
              <a:rPr lang="en-US" b="1" dirty="0"/>
              <a:t>PLUS</a:t>
            </a:r>
            <a:r>
              <a:rPr lang="en-US" dirty="0"/>
              <a:t> building is a dwelling</a:t>
            </a:r>
          </a:p>
        </p:txBody>
      </p:sp>
    </p:spTree>
    <p:extLst>
      <p:ext uri="{BB962C8B-B14F-4D97-AF65-F5344CB8AC3E}">
        <p14:creationId xmlns:p14="http://schemas.microsoft.com/office/powerpoint/2010/main" val="213914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3CD44-8313-451B-BBA0-B7D97163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Criminal trespass in the second degree (Penal Law § 140.15)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1E77F-1E92-4942-91B3-5C8E207EC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premises is a </a:t>
            </a:r>
            <a:r>
              <a:rPr lang="en-US" b="1" dirty="0"/>
              <a:t>dwelling</a:t>
            </a:r>
            <a:r>
              <a:rPr lang="en-US" dirty="0"/>
              <a:t>; and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4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F252-B61B-4CE5-BF02-8DE97F9EF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9582-62E2-45AE-A738-5FF67CA37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Trespass</a:t>
            </a:r>
          </a:p>
          <a:p>
            <a:pPr lvl="1"/>
            <a:r>
              <a:rPr lang="en-US" dirty="0"/>
              <a:t>knowingly enters or remains unlawfully in or upon premises</a:t>
            </a:r>
          </a:p>
          <a:p>
            <a:r>
              <a:rPr lang="en-US" b="1" dirty="0"/>
              <a:t>Burglary</a:t>
            </a:r>
          </a:p>
          <a:p>
            <a:pPr lvl="1"/>
            <a:r>
              <a:rPr lang="en-US" dirty="0"/>
              <a:t>Trespass with the intent to commit a crime</a:t>
            </a:r>
          </a:p>
        </p:txBody>
      </p:sp>
    </p:spTree>
    <p:extLst>
      <p:ext uri="{BB962C8B-B14F-4D97-AF65-F5344CB8AC3E}">
        <p14:creationId xmlns:p14="http://schemas.microsoft.com/office/powerpoint/2010/main" val="1085274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DF91-1CCA-4A45-ABCA-17E45FA2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trespass in the first degree (Penal Law § 140.17 [1], [2], [3])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B348F-0AF1-4C81-852D-0ED4FFB21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Elevators:</a:t>
            </a:r>
            <a:r>
              <a:rPr lang="en-US" dirty="0"/>
              <a:t> Trespass plus defendant: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Possesses, or knows that another participant in the crime possesses, an explosive or a deadly weapon; or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Possesses a firearm, rifle or shotgun with ammunition; or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Knows that another participant in the crime possesses a firearm, rifle or shotgun with ammunition.</a:t>
            </a:r>
          </a:p>
        </p:txBody>
      </p:sp>
    </p:spTree>
    <p:extLst>
      <p:ext uri="{BB962C8B-B14F-4D97-AF65-F5344CB8AC3E}">
        <p14:creationId xmlns:p14="http://schemas.microsoft.com/office/powerpoint/2010/main" val="1545003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DF91-1CCA-4A45-ABCA-17E45FA2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Criminal trespass in the first degree (Penal Law § 140.17 [1])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B348F-0AF1-4C81-852D-0ED4FFB21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possessed, or knew that another participant in the crime possesses, an </a:t>
            </a:r>
            <a:r>
              <a:rPr lang="en-US" b="1" dirty="0"/>
              <a:t>explosive or a deadly weapon</a:t>
            </a:r>
          </a:p>
        </p:txBody>
      </p:sp>
    </p:spTree>
    <p:extLst>
      <p:ext uri="{BB962C8B-B14F-4D97-AF65-F5344CB8AC3E}">
        <p14:creationId xmlns:p14="http://schemas.microsoft.com/office/powerpoint/2010/main" val="2053781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DF91-1CCA-4A45-ABCA-17E45FA2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Criminal trespass in the first degree (Penal Law § 140.17 [2])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B348F-0AF1-4C81-852D-0ED4FFB21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possessed a </a:t>
            </a:r>
            <a:r>
              <a:rPr lang="en-US" b="1" dirty="0"/>
              <a:t>firearm, rifle or shotgun with ammunition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843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DF91-1CCA-4A45-ABCA-17E45FA2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Criminal trespass in the first degree (Penal Law § 140.17 [3])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B348F-0AF1-4C81-852D-0ED4FFB21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</a:t>
            </a:r>
            <a:r>
              <a:rPr lang="en-US" b="1" dirty="0"/>
              <a:t>knew that another participant possessed a firearm, rifle or shotgun with ammunition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9120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58590-480D-4F79-966B-9D27B6CA4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4660128"/>
          </a:xfrm>
        </p:spPr>
        <p:txBody>
          <a:bodyPr>
            <a:normAutofit/>
          </a:bodyPr>
          <a:lstStyle/>
          <a:p>
            <a:r>
              <a:rPr lang="en-US" sz="9600" dirty="0"/>
              <a:t>Burglary</a:t>
            </a:r>
          </a:p>
        </p:txBody>
      </p:sp>
    </p:spTree>
    <p:extLst>
      <p:ext uri="{BB962C8B-B14F-4D97-AF65-F5344CB8AC3E}">
        <p14:creationId xmlns:p14="http://schemas.microsoft.com/office/powerpoint/2010/main" val="1124521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BD72-F615-4A51-8520-21EC8E08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Crime: Burglary in the third degree (Penal Law § 140.20)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CDD2D-A3F0-4F58-83CA-CCC059721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is guilty of burglary in the third degree when he knowingly enters or remains unlawfully in a building with intent to commit a crime therein.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b="1" dirty="0"/>
              <a:t>Trespass: </a:t>
            </a:r>
            <a:r>
              <a:rPr lang="en-US" dirty="0"/>
              <a:t>knowingly enters or remains unlawfully in a building; 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b="1" dirty="0"/>
              <a:t>Plus: </a:t>
            </a:r>
            <a:r>
              <a:rPr lang="en-US" dirty="0"/>
              <a:t>with intent to commit a </a:t>
            </a:r>
            <a:r>
              <a:rPr lang="en-US" b="1" dirty="0"/>
              <a:t>crime</a:t>
            </a:r>
            <a:r>
              <a:rPr lang="en-US" dirty="0"/>
              <a:t> therein</a:t>
            </a:r>
          </a:p>
          <a:p>
            <a:pPr lvl="2"/>
            <a:r>
              <a:rPr lang="en-US" b="1" dirty="0"/>
              <a:t>Crime:</a:t>
            </a:r>
          </a:p>
          <a:p>
            <a:pPr marL="2617470" lvl="3" indent="-514350">
              <a:buFont typeface="+mj-lt"/>
              <a:buAutoNum type="arabicPeriod"/>
            </a:pPr>
            <a:r>
              <a:rPr lang="en-US" b="1" dirty="0"/>
              <a:t>Felony or</a:t>
            </a:r>
          </a:p>
          <a:p>
            <a:pPr marL="2617470" lvl="3" indent="-514350">
              <a:buFont typeface="+mj-lt"/>
              <a:buAutoNum type="arabicPeriod"/>
            </a:pPr>
            <a:r>
              <a:rPr lang="en-US" b="1" dirty="0"/>
              <a:t>Misdemeanor</a:t>
            </a:r>
          </a:p>
        </p:txBody>
      </p:sp>
    </p:spTree>
    <p:extLst>
      <p:ext uri="{BB962C8B-B14F-4D97-AF65-F5344CB8AC3E}">
        <p14:creationId xmlns:p14="http://schemas.microsoft.com/office/powerpoint/2010/main" val="1986203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600D9-9EA0-4BE9-8FAD-56732D2D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Elements: Burglary in the third degree (Penal Law § 140.20)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38F3D-C571-4F51-B7CF-78F2F74B7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88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DA80-FF6A-472D-B1A2-FD443481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Elevators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FC453-CB9F-44A7-B20B-FC004887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Burglary PLUS </a:t>
            </a:r>
            <a:r>
              <a:rPr lang="en-US" dirty="0"/>
              <a:t>defendant:</a:t>
            </a:r>
          </a:p>
          <a:p>
            <a:pPr marL="1245870" lvl="1" indent="-514350">
              <a:buFont typeface="+mj-lt"/>
              <a:buAutoNum type="alphaLcParenR"/>
            </a:pPr>
            <a:r>
              <a:rPr lang="en-US" dirty="0"/>
              <a:t>Armed with explosives or a deadly weapon; or</a:t>
            </a:r>
          </a:p>
          <a:p>
            <a:pPr marL="1245870" lvl="1" indent="-514350">
              <a:buFont typeface="+mj-lt"/>
              <a:buAutoNum type="alphaLcParenR"/>
            </a:pPr>
            <a:r>
              <a:rPr lang="en-US" dirty="0"/>
              <a:t>Causes physical injury to any person who is not a participant in the crime; or</a:t>
            </a:r>
          </a:p>
          <a:p>
            <a:pPr marL="1245870" lvl="1" indent="-514350">
              <a:buFont typeface="+mj-lt"/>
              <a:buAutoNum type="alphaLcParenR"/>
            </a:pPr>
            <a:r>
              <a:rPr lang="en-US" dirty="0"/>
              <a:t>Uses or threatens the immediate use of a dangerous instrument; or</a:t>
            </a:r>
          </a:p>
          <a:p>
            <a:pPr marL="1245870" lvl="1" indent="-514350">
              <a:buFont typeface="+mj-lt"/>
              <a:buAutoNum type="alphaLcParenR"/>
            </a:pPr>
            <a:r>
              <a:rPr lang="en-US" dirty="0"/>
              <a:t>Displays what appears to be a pistol, revolver, rifle, shotgun, machine gun or other firearm</a:t>
            </a:r>
          </a:p>
        </p:txBody>
      </p:sp>
    </p:spTree>
    <p:extLst>
      <p:ext uri="{BB962C8B-B14F-4D97-AF65-F5344CB8AC3E}">
        <p14:creationId xmlns:p14="http://schemas.microsoft.com/office/powerpoint/2010/main" val="691331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DA80-FF6A-472D-B1A2-FD443481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Elevators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FC453-CB9F-44A7-B20B-FC004887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Burglary PLUS:</a:t>
            </a:r>
          </a:p>
          <a:p>
            <a:pPr lvl="1"/>
            <a:r>
              <a:rPr lang="en-US" dirty="0"/>
              <a:t>The building is a dwelling.</a:t>
            </a:r>
          </a:p>
        </p:txBody>
      </p:sp>
    </p:spTree>
    <p:extLst>
      <p:ext uri="{BB962C8B-B14F-4D97-AF65-F5344CB8AC3E}">
        <p14:creationId xmlns:p14="http://schemas.microsoft.com/office/powerpoint/2010/main" val="8598681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Burglary in the second degree</a:t>
            </a:r>
            <a:br>
              <a:rPr lang="en-US" dirty="0"/>
            </a:br>
            <a:r>
              <a:rPr lang="en-US" dirty="0"/>
              <a:t>(Penal Law § 140.25 [1] [a])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is guilty of burglary in the second degree when he knowingly enters or remains unlawfully in a building with intent to commit a crime therein, and when: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In effecting entry or while in the building or in immediate flight therefrom, he or another participant in the crime:</a:t>
            </a:r>
          </a:p>
          <a:p>
            <a:pPr marL="1885950" lvl="2" indent="-514350">
              <a:buFont typeface="+mj-lt"/>
              <a:buAutoNum type="alphaLcParenR"/>
            </a:pPr>
            <a:r>
              <a:rPr lang="en-US" dirty="0"/>
              <a:t>Is armed with explosives or a deadly weapon</a:t>
            </a:r>
          </a:p>
        </p:txBody>
      </p:sp>
    </p:spTree>
    <p:extLst>
      <p:ext uri="{BB962C8B-B14F-4D97-AF65-F5344CB8AC3E}">
        <p14:creationId xmlns:p14="http://schemas.microsoft.com/office/powerpoint/2010/main" val="216985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F252-B61B-4CE5-BF02-8DE97F9EF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9582-62E2-45AE-A738-5FF67CA37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Trespass</a:t>
            </a:r>
          </a:p>
          <a:p>
            <a:pPr lvl="1"/>
            <a:r>
              <a:rPr lang="en-US" dirty="0"/>
              <a:t>knowingly enters or remains unlawfully in or upon premises</a:t>
            </a:r>
          </a:p>
          <a:p>
            <a:pPr lvl="2"/>
            <a:r>
              <a:rPr lang="en-US" dirty="0"/>
              <a:t>premises</a:t>
            </a:r>
          </a:p>
          <a:p>
            <a:pPr lvl="2"/>
            <a:r>
              <a:rPr lang="en-US" dirty="0"/>
              <a:t>enters or remains unlawfully </a:t>
            </a:r>
          </a:p>
          <a:p>
            <a:pPr lvl="2"/>
            <a:r>
              <a:rPr lang="en-US" dirty="0"/>
              <a:t>knowingly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58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Elements: Burglary in the second degree (Penal Law § 140.25 [1] [a])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defendant, or co-defendant was armed with explosives or a deadly weapon</a:t>
            </a:r>
          </a:p>
        </p:txBody>
      </p:sp>
    </p:spTree>
    <p:extLst>
      <p:ext uri="{BB962C8B-B14F-4D97-AF65-F5344CB8AC3E}">
        <p14:creationId xmlns:p14="http://schemas.microsoft.com/office/powerpoint/2010/main" val="2282521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Burglary in the second degree</a:t>
            </a:r>
            <a:br>
              <a:rPr lang="en-US" dirty="0"/>
            </a:br>
            <a:r>
              <a:rPr lang="en-US" dirty="0"/>
              <a:t>(Penal Law § 140.25 [1] [b])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is guilty of burglary in the second degree when he knowingly enters or remains unlawfully in a building with intent to commit a crime therein, and when: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In effecting entry or while in the building or in immediate flight therefrom, he or another participant in the crime:</a:t>
            </a:r>
          </a:p>
          <a:p>
            <a:pPr marL="1885950" lvl="2" indent="-514350">
              <a:buFont typeface="+mj-lt"/>
              <a:buAutoNum type="alphaLcParenR" startAt="2"/>
            </a:pPr>
            <a:r>
              <a:rPr lang="en-US" dirty="0"/>
              <a:t>Causes physical injury to any person who is not a participant in the crime</a:t>
            </a:r>
          </a:p>
        </p:txBody>
      </p:sp>
    </p:spTree>
    <p:extLst>
      <p:ext uri="{BB962C8B-B14F-4D97-AF65-F5344CB8AC3E}">
        <p14:creationId xmlns:p14="http://schemas.microsoft.com/office/powerpoint/2010/main" val="16614750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Elements: Burglary in the second degree (Penal Law § 140.25 [1] [b])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defendant, or co-defendant caused physical injury to any person who is not a participant in the crime</a:t>
            </a:r>
          </a:p>
        </p:txBody>
      </p:sp>
    </p:spTree>
    <p:extLst>
      <p:ext uri="{BB962C8B-B14F-4D97-AF65-F5344CB8AC3E}">
        <p14:creationId xmlns:p14="http://schemas.microsoft.com/office/powerpoint/2010/main" val="16036179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Burglary in the second degree</a:t>
            </a:r>
            <a:br>
              <a:rPr lang="en-US" dirty="0"/>
            </a:br>
            <a:r>
              <a:rPr lang="en-US" dirty="0"/>
              <a:t>(Penal Law § 140.25 [1] [c])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is guilty of burglary in the second degree when he knowingly enters or remains unlawfully in a building with intent to commit a crime therein, and when:</a:t>
            </a:r>
          </a:p>
          <a:p>
            <a:pPr marL="1245870" lvl="1" indent="-514350">
              <a:buFont typeface="+mj-lt"/>
              <a:buAutoNum type="arabicParenR"/>
            </a:pPr>
            <a:r>
              <a:rPr lang="en-US" dirty="0"/>
              <a:t>In effecting entry or while in the building or in immediate flight therefrom, he or another participant in the crime:</a:t>
            </a:r>
          </a:p>
          <a:p>
            <a:pPr marL="1885950" lvl="2" indent="-514350">
              <a:buFont typeface="+mj-lt"/>
              <a:buAutoNum type="alphaLcParenR" startAt="3"/>
            </a:pPr>
            <a:r>
              <a:rPr lang="en-US" dirty="0"/>
              <a:t>Uses or threatens the immediate use of a dangerous instrument</a:t>
            </a:r>
          </a:p>
        </p:txBody>
      </p:sp>
    </p:spTree>
    <p:extLst>
      <p:ext uri="{BB962C8B-B14F-4D97-AF65-F5344CB8AC3E}">
        <p14:creationId xmlns:p14="http://schemas.microsoft.com/office/powerpoint/2010/main" val="121057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Elements: Burglary in the second degree (Penal Law § 140.25 [1] [c])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defendant, or co-defendant used or threatened the immediate use of a dangerous instrument</a:t>
            </a:r>
          </a:p>
        </p:txBody>
      </p:sp>
    </p:spTree>
    <p:extLst>
      <p:ext uri="{BB962C8B-B14F-4D97-AF65-F5344CB8AC3E}">
        <p14:creationId xmlns:p14="http://schemas.microsoft.com/office/powerpoint/2010/main" val="3012202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Burglary in the second degree</a:t>
            </a:r>
            <a:br>
              <a:rPr lang="en-US" dirty="0"/>
            </a:br>
            <a:r>
              <a:rPr lang="en-US" dirty="0"/>
              <a:t>(Penal Law § 140.25 [1] [d])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is guilty of burglary in the second degree when he knowingly enters or remains unlawfully in a building with intent to commit a crime therein, and when: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In effecting entry or while in the building or in immediate flight therefrom, he or another participant in the crime:</a:t>
            </a:r>
          </a:p>
          <a:p>
            <a:pPr marL="1885950" lvl="2" indent="-514350">
              <a:buFont typeface="+mj-lt"/>
              <a:buAutoNum type="alphaLcParenR" startAt="4"/>
            </a:pPr>
            <a:r>
              <a:rPr lang="en-US" dirty="0"/>
              <a:t>Displays what appears to be a pistol, revolver, rifle, shotgun, machine gun or other firearm</a:t>
            </a:r>
          </a:p>
        </p:txBody>
      </p:sp>
    </p:spTree>
    <p:extLst>
      <p:ext uri="{BB962C8B-B14F-4D97-AF65-F5344CB8AC3E}">
        <p14:creationId xmlns:p14="http://schemas.microsoft.com/office/powerpoint/2010/main" val="1588132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Elements: Burglary in the second degree (Penal Law § 140.25 [1] [d])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defendant, or co-defendant displayed what appeared to </a:t>
            </a:r>
            <a:r>
              <a:rPr lang="en-US" dirty="0" err="1"/>
              <a:t>to</a:t>
            </a:r>
            <a:r>
              <a:rPr lang="en-US" dirty="0"/>
              <a:t> be a pistol, revolver, rifle, shotgun, machine gun or other firearm</a:t>
            </a:r>
          </a:p>
        </p:txBody>
      </p:sp>
    </p:spTree>
    <p:extLst>
      <p:ext uri="{BB962C8B-B14F-4D97-AF65-F5344CB8AC3E}">
        <p14:creationId xmlns:p14="http://schemas.microsoft.com/office/powerpoint/2010/main" val="1713842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Burglary in the second degree</a:t>
            </a:r>
            <a:br>
              <a:rPr lang="en-US" dirty="0"/>
            </a:br>
            <a:r>
              <a:rPr lang="en-US" dirty="0"/>
              <a:t>(Penal Law § 140.25 [2])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is guilty of burglary in the second degree when he knowingly enters or remains unlawfully in a building with intent to commit a crime therein, and when:</a:t>
            </a:r>
          </a:p>
          <a:p>
            <a:pPr marL="1245870" lvl="1" indent="-514350">
              <a:buFont typeface="+mj-lt"/>
              <a:buAutoNum type="arabicParenR" startAt="2"/>
            </a:pPr>
            <a:r>
              <a:rPr lang="en-US" dirty="0"/>
              <a:t>The building is a dwelling.</a:t>
            </a:r>
          </a:p>
        </p:txBody>
      </p:sp>
    </p:spTree>
    <p:extLst>
      <p:ext uri="{BB962C8B-B14F-4D97-AF65-F5344CB8AC3E}">
        <p14:creationId xmlns:p14="http://schemas.microsoft.com/office/powerpoint/2010/main" val="3406983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(1) Elements: Burglary in the second degree (Penal Law § 140.25 [2])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premises;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That building was a </a:t>
            </a:r>
            <a:r>
              <a:rPr lang="en-US" b="1" dirty="0"/>
              <a:t>dwelling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14343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Elements: Burglary in the second degree (Penal Law § 140.25 [2])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a </a:t>
            </a:r>
            <a:r>
              <a:rPr lang="en-US" b="1" dirty="0"/>
              <a:t>dwelling</a:t>
            </a:r>
            <a:r>
              <a:rPr lang="en-US" dirty="0"/>
              <a:t>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building.</a:t>
            </a:r>
          </a:p>
        </p:txBody>
      </p:sp>
    </p:spTree>
    <p:extLst>
      <p:ext uri="{BB962C8B-B14F-4D97-AF65-F5344CB8AC3E}">
        <p14:creationId xmlns:p14="http://schemas.microsoft.com/office/powerpoint/2010/main" val="93073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D535-EA19-46C4-9983-00E9C4DB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42A4E-4498-4A86-AE2B-118C32CD5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property, including a </a:t>
            </a:r>
            <a:r>
              <a:rPr lang="en-US" b="1" dirty="0"/>
              <a:t>building</a:t>
            </a:r>
            <a:r>
              <a:rPr lang="en-US" dirty="0"/>
              <a:t> (Penal Law § 140.00 [1])</a:t>
            </a:r>
          </a:p>
        </p:txBody>
      </p:sp>
    </p:spTree>
    <p:extLst>
      <p:ext uri="{BB962C8B-B14F-4D97-AF65-F5344CB8AC3E}">
        <p14:creationId xmlns:p14="http://schemas.microsoft.com/office/powerpoint/2010/main" val="4685838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A2F3D-87D9-4187-8E9B-EB4AD186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Elevators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C7CCF-B01C-4E14-A778-8F816BB4D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Combining subdivisions (1) and (2)</a:t>
            </a:r>
          </a:p>
          <a:p>
            <a:pPr lvl="1"/>
            <a:r>
              <a:rPr lang="en-US" dirty="0"/>
              <a:t>Everything in subdivision (1) </a:t>
            </a:r>
            <a:r>
              <a:rPr lang="en-US" b="1" dirty="0"/>
              <a:t>PLUS</a:t>
            </a:r>
            <a:r>
              <a:rPr lang="en-US" dirty="0"/>
              <a:t> it takes place in a </a:t>
            </a:r>
            <a:r>
              <a:rPr lang="en-US" b="1" dirty="0"/>
              <a:t>dwelling</a:t>
            </a:r>
          </a:p>
        </p:txBody>
      </p:sp>
    </p:spTree>
    <p:extLst>
      <p:ext uri="{BB962C8B-B14F-4D97-AF65-F5344CB8AC3E}">
        <p14:creationId xmlns:p14="http://schemas.microsoft.com/office/powerpoint/2010/main" val="13330783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DA80-FF6A-472D-B1A2-FD443481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Elevators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FC453-CB9F-44A7-B20B-FC004887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Burglary in a DWELLING PLUS </a:t>
            </a:r>
            <a:r>
              <a:rPr lang="en-US" dirty="0"/>
              <a:t>defendant:</a:t>
            </a:r>
          </a:p>
          <a:p>
            <a:pPr marL="1245870" lvl="1" indent="-514350">
              <a:buFont typeface="+mj-lt"/>
              <a:buAutoNum type="arabicParenR"/>
            </a:pPr>
            <a:r>
              <a:rPr lang="en-US" dirty="0"/>
              <a:t>Armed with explosives or a deadly weapon; or</a:t>
            </a:r>
          </a:p>
          <a:p>
            <a:pPr marL="1245870" lvl="1" indent="-514350">
              <a:buFont typeface="+mj-lt"/>
              <a:buAutoNum type="arabicParenR"/>
            </a:pPr>
            <a:r>
              <a:rPr lang="en-US" dirty="0"/>
              <a:t>Causes physical injury to any person who is not a participant in the crime; or</a:t>
            </a:r>
          </a:p>
          <a:p>
            <a:pPr marL="1245870" lvl="1" indent="-514350">
              <a:buFont typeface="+mj-lt"/>
              <a:buAutoNum type="arabicParenR"/>
            </a:pPr>
            <a:r>
              <a:rPr lang="en-US" dirty="0"/>
              <a:t>Uses or threatens the immediate use of a dangerous instrument; or</a:t>
            </a:r>
          </a:p>
          <a:p>
            <a:pPr marL="1245870" lvl="1" indent="-514350">
              <a:buFont typeface="+mj-lt"/>
              <a:buAutoNum type="arabicParenR"/>
            </a:pPr>
            <a:r>
              <a:rPr lang="en-US" dirty="0"/>
              <a:t>Displays what appears to be a pistol, revolver, rifle, shotgun, machine gun or other firearm</a:t>
            </a:r>
          </a:p>
        </p:txBody>
      </p:sp>
    </p:spTree>
    <p:extLst>
      <p:ext uri="{BB962C8B-B14F-4D97-AF65-F5344CB8AC3E}">
        <p14:creationId xmlns:p14="http://schemas.microsoft.com/office/powerpoint/2010/main" val="39380308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Burglary in the first degree</a:t>
            </a:r>
            <a:br>
              <a:rPr lang="en-US" dirty="0"/>
            </a:br>
            <a:r>
              <a:rPr lang="en-US" dirty="0"/>
              <a:t>(Penal Law § 140.30 [1])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is guilty of burglary in the second degree when he knowingly enters or remains unlawfully in a dwelling with intent to commit a crime therein, and when: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In effecting entry or while in the building or in immediate flight therefrom, he or another participant in the crime:</a:t>
            </a:r>
          </a:p>
          <a:p>
            <a:pPr marL="1885950" lvl="2" indent="-514350">
              <a:buFont typeface="+mj-lt"/>
              <a:buAutoNum type="alphaLcParenR"/>
            </a:pPr>
            <a:r>
              <a:rPr lang="en-US" dirty="0"/>
              <a:t>Is armed with explosives or a deadly weapon</a:t>
            </a:r>
          </a:p>
        </p:txBody>
      </p:sp>
    </p:spTree>
    <p:extLst>
      <p:ext uri="{BB962C8B-B14F-4D97-AF65-F5344CB8AC3E}">
        <p14:creationId xmlns:p14="http://schemas.microsoft.com/office/powerpoint/2010/main" val="28353654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Elements: Burglary in the first degree (Penal Law § 140.30 [1])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a </a:t>
            </a:r>
            <a:r>
              <a:rPr lang="en-US" b="1" dirty="0"/>
              <a:t>dwelling</a:t>
            </a:r>
            <a:r>
              <a:rPr lang="en-US" dirty="0"/>
              <a:t>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defendant, or co-defendant was </a:t>
            </a:r>
            <a:r>
              <a:rPr lang="en-US" b="1" dirty="0"/>
              <a:t>armed with explosives or a deadly weapon</a:t>
            </a:r>
          </a:p>
        </p:txBody>
      </p:sp>
    </p:spTree>
    <p:extLst>
      <p:ext uri="{BB962C8B-B14F-4D97-AF65-F5344CB8AC3E}">
        <p14:creationId xmlns:p14="http://schemas.microsoft.com/office/powerpoint/2010/main" val="23342339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Burglary in the first degree</a:t>
            </a:r>
            <a:br>
              <a:rPr lang="en-US" dirty="0"/>
            </a:br>
            <a:r>
              <a:rPr lang="en-US" dirty="0"/>
              <a:t>(Penal Law § 140.30 [2])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is guilty of burglary in the second degree when he knowingly enters or remains unlawfully in a dwelling with intent to commit a crime therein, and when: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In effecting entry or while in the building or in immediate flight therefrom, he or another participant in the crime:</a:t>
            </a:r>
          </a:p>
          <a:p>
            <a:pPr marL="1885950" lvl="2" indent="-514350">
              <a:buFont typeface="+mj-lt"/>
              <a:buAutoNum type="alphaLcParenR" startAt="2"/>
            </a:pPr>
            <a:r>
              <a:rPr lang="en-US" dirty="0"/>
              <a:t>Causes physical injury to any person who is not a participant in the crime</a:t>
            </a:r>
          </a:p>
        </p:txBody>
      </p:sp>
    </p:spTree>
    <p:extLst>
      <p:ext uri="{BB962C8B-B14F-4D97-AF65-F5344CB8AC3E}">
        <p14:creationId xmlns:p14="http://schemas.microsoft.com/office/powerpoint/2010/main" val="911524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Elements: Burglary in the first degree (Penal Law § 140.30 [2])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the </a:t>
            </a:r>
            <a:r>
              <a:rPr lang="en-US" b="1" dirty="0"/>
              <a:t>dwelling</a:t>
            </a:r>
            <a:r>
              <a:rPr lang="en-US" dirty="0"/>
              <a:t>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defendant, or co-defendant </a:t>
            </a:r>
            <a:r>
              <a:rPr lang="en-US" b="1" dirty="0"/>
              <a:t>caused physical injury </a:t>
            </a:r>
            <a:r>
              <a:rPr lang="en-US" dirty="0"/>
              <a:t>to any person who is not a participant in the crime</a:t>
            </a:r>
          </a:p>
        </p:txBody>
      </p:sp>
    </p:spTree>
    <p:extLst>
      <p:ext uri="{BB962C8B-B14F-4D97-AF65-F5344CB8AC3E}">
        <p14:creationId xmlns:p14="http://schemas.microsoft.com/office/powerpoint/2010/main" val="41089676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Burglary in the first degree</a:t>
            </a:r>
            <a:br>
              <a:rPr lang="en-US" dirty="0"/>
            </a:br>
            <a:r>
              <a:rPr lang="en-US" dirty="0"/>
              <a:t>(Penal Law § 140.30 [3])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is guilty of burglary in the second degree when he knowingly enters or remains unlawfully in a dwelling with intent to commit a crime therein, and when:</a:t>
            </a:r>
          </a:p>
          <a:p>
            <a:pPr marL="1245870" lvl="1" indent="-514350">
              <a:buFont typeface="+mj-lt"/>
              <a:buAutoNum type="arabicParenR"/>
            </a:pPr>
            <a:r>
              <a:rPr lang="en-US" dirty="0"/>
              <a:t>In effecting entry or while in the building or in immediate flight therefrom, he or another participant in the crime:</a:t>
            </a:r>
          </a:p>
          <a:p>
            <a:pPr marL="1885950" lvl="2" indent="-514350">
              <a:buFont typeface="+mj-lt"/>
              <a:buAutoNum type="alphaLcParenR" startAt="3"/>
            </a:pPr>
            <a:r>
              <a:rPr lang="en-US" dirty="0"/>
              <a:t>Uses or threatens the immediate use of a dangerous instrument</a:t>
            </a:r>
          </a:p>
        </p:txBody>
      </p:sp>
    </p:spTree>
    <p:extLst>
      <p:ext uri="{BB962C8B-B14F-4D97-AF65-F5344CB8AC3E}">
        <p14:creationId xmlns:p14="http://schemas.microsoft.com/office/powerpoint/2010/main" val="6112000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Elements: Burglary in the first degree (Penal Law § 140.30 [3])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a </a:t>
            </a:r>
            <a:r>
              <a:rPr lang="en-US" b="1" dirty="0"/>
              <a:t>dwelling</a:t>
            </a:r>
            <a:r>
              <a:rPr lang="en-US" dirty="0"/>
              <a:t>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defendant, or co-defendant </a:t>
            </a:r>
            <a:r>
              <a:rPr lang="en-US" b="1" dirty="0"/>
              <a:t>used or threatened the immediate use of a dangerous instrument</a:t>
            </a:r>
          </a:p>
        </p:txBody>
      </p:sp>
    </p:spTree>
    <p:extLst>
      <p:ext uri="{BB962C8B-B14F-4D97-AF65-F5344CB8AC3E}">
        <p14:creationId xmlns:p14="http://schemas.microsoft.com/office/powerpoint/2010/main" val="24947900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Burglary in the first degree</a:t>
            </a:r>
            <a:br>
              <a:rPr lang="en-US" dirty="0"/>
            </a:br>
            <a:r>
              <a:rPr lang="en-US" dirty="0"/>
              <a:t>(Penal Law § 140.30 [4])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is guilty of burglary in the second degree when he knowingly enters or remains unlawfully in a dwelling with intent to commit a crime therein, and when: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dirty="0"/>
              <a:t>In effecting entry or while in the building or in immediate flight therefrom, he or another participant in the crime:</a:t>
            </a:r>
          </a:p>
          <a:p>
            <a:pPr marL="1885950" lvl="2" indent="-514350">
              <a:buFont typeface="+mj-lt"/>
              <a:buAutoNum type="alphaLcParenR" startAt="4"/>
            </a:pPr>
            <a:r>
              <a:rPr lang="en-US" dirty="0"/>
              <a:t>Displays what appears to be a pistol, revolver, rifle, shotgun, machine gun or other firearm</a:t>
            </a:r>
          </a:p>
        </p:txBody>
      </p:sp>
    </p:spTree>
    <p:extLst>
      <p:ext uri="{BB962C8B-B14F-4D97-AF65-F5344CB8AC3E}">
        <p14:creationId xmlns:p14="http://schemas.microsoft.com/office/powerpoint/2010/main" val="10894041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C7-48DB-4BCC-96AF-31C1B852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Elements: Burglary in the first degree (Penal Law § 140.30 [4])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D24C-C637-497E-84E3-B05C549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or remained unlawfully in or upon a </a:t>
            </a:r>
            <a:r>
              <a:rPr lang="en-US" b="1" dirty="0"/>
              <a:t>dwelling</a:t>
            </a:r>
            <a:r>
              <a:rPr lang="en-US" dirty="0"/>
              <a:t>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did so knowingly;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 entered with the intent to commit a crime in that building;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defendant, or co-defendant </a:t>
            </a:r>
            <a:r>
              <a:rPr lang="en-US" b="1" dirty="0"/>
              <a:t>displayed</a:t>
            </a:r>
            <a:r>
              <a:rPr lang="en-US" dirty="0"/>
              <a:t> what appeared to be a pistol, revolver, rifle, shotgun, machine gun or other firearm</a:t>
            </a:r>
          </a:p>
        </p:txBody>
      </p:sp>
    </p:spTree>
    <p:extLst>
      <p:ext uri="{BB962C8B-B14F-4D97-AF65-F5344CB8AC3E}">
        <p14:creationId xmlns:p14="http://schemas.microsoft.com/office/powerpoint/2010/main" val="165027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D535-EA19-46C4-9983-00E9C4DB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42A4E-4498-4A86-AE2B-118C32CD5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Real property, including a building (Penal Law § 140.00 [1])</a:t>
            </a:r>
          </a:p>
          <a:p>
            <a:pPr lvl="1"/>
            <a:r>
              <a:rPr lang="en-US" b="1" dirty="0"/>
              <a:t>Building </a:t>
            </a:r>
            <a:r>
              <a:rPr lang="en-US" dirty="0"/>
              <a:t>(Penal Law § 140.00 [2]) :</a:t>
            </a:r>
          </a:p>
          <a:p>
            <a:pPr lvl="2"/>
            <a:r>
              <a:rPr lang="en-US" dirty="0"/>
              <a:t>Ordinary meaning</a:t>
            </a:r>
          </a:p>
          <a:p>
            <a:pPr lvl="2"/>
            <a:r>
              <a:rPr lang="en-US" dirty="0"/>
              <a:t>structure, vehicle or watercraft used for overnight lodging of persons, or </a:t>
            </a:r>
          </a:p>
          <a:p>
            <a:pPr lvl="2"/>
            <a:r>
              <a:rPr lang="en-US" dirty="0"/>
              <a:t>used by persons for carrying on business</a:t>
            </a:r>
          </a:p>
          <a:p>
            <a:pPr lvl="2"/>
            <a:r>
              <a:rPr lang="en-US" dirty="0"/>
              <a:t>elementary or secondary school, or an </a:t>
            </a:r>
            <a:r>
              <a:rPr lang="en-US" dirty="0" err="1"/>
              <a:t>inclosed</a:t>
            </a:r>
            <a:r>
              <a:rPr lang="en-US" dirty="0"/>
              <a:t> motor truck, or an </a:t>
            </a:r>
            <a:r>
              <a:rPr lang="en-US" dirty="0" err="1"/>
              <a:t>inclosed</a:t>
            </a:r>
            <a:r>
              <a:rPr lang="en-US" dirty="0"/>
              <a:t> motor truck trailer. </a:t>
            </a:r>
          </a:p>
          <a:p>
            <a:pPr lvl="2"/>
            <a:r>
              <a:rPr lang="en-US" dirty="0"/>
              <a:t>Each unit in a building is a building in itself and a part of the main building.</a:t>
            </a:r>
          </a:p>
        </p:txBody>
      </p:sp>
    </p:spTree>
    <p:extLst>
      <p:ext uri="{BB962C8B-B14F-4D97-AF65-F5344CB8AC3E}">
        <p14:creationId xmlns:p14="http://schemas.microsoft.com/office/powerpoint/2010/main" val="398181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5A588-A751-4416-AD8C-8EFB8A9A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083F-AEF6-4747-B78A-8D8B74684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Dwelling</a:t>
            </a:r>
            <a:r>
              <a:rPr lang="en-US" dirty="0"/>
              <a:t> (Penal Law § 140.00 [3])</a:t>
            </a:r>
          </a:p>
          <a:p>
            <a:pPr lvl="1"/>
            <a:r>
              <a:rPr lang="en-US" dirty="0"/>
              <a:t>building usually occupied by a person who is sleeping there at night.</a:t>
            </a:r>
          </a:p>
          <a:p>
            <a:pPr lvl="2"/>
            <a:r>
              <a:rPr lang="en-US" b="1" dirty="0"/>
              <a:t>Night</a:t>
            </a:r>
            <a:r>
              <a:rPr lang="en-US" dirty="0"/>
              <a:t> (Penal Law § 140.00 [4])</a:t>
            </a:r>
          </a:p>
          <a:p>
            <a:pPr lvl="3"/>
            <a:r>
              <a:rPr lang="en-US" dirty="0"/>
              <a:t>period between </a:t>
            </a:r>
          </a:p>
          <a:p>
            <a:pPr lvl="4"/>
            <a:r>
              <a:rPr lang="en-US" dirty="0"/>
              <a:t>30 minutes after sunset and </a:t>
            </a:r>
          </a:p>
          <a:p>
            <a:pPr lvl="4"/>
            <a:r>
              <a:rPr lang="en-US" dirty="0"/>
              <a:t>30 minutes before sunrise.</a:t>
            </a:r>
          </a:p>
        </p:txBody>
      </p:sp>
    </p:spTree>
    <p:extLst>
      <p:ext uri="{BB962C8B-B14F-4D97-AF65-F5344CB8AC3E}">
        <p14:creationId xmlns:p14="http://schemas.microsoft.com/office/powerpoint/2010/main" val="262771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CF68-2C02-4375-817F-B3D679FC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or Remain Unlawfully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09DF3-CE66-4C2A-BC3F-9C61F5D77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trespasser is not licensed or privileged to enter or remain.</a:t>
            </a:r>
          </a:p>
          <a:p>
            <a:r>
              <a:rPr lang="en-US" b="1" dirty="0"/>
              <a:t>If it is open to the public:</a:t>
            </a:r>
          </a:p>
          <a:p>
            <a:pPr lvl="1"/>
            <a:r>
              <a:rPr lang="en-US" dirty="0"/>
              <a:t>defies a lawful order not to enter or remain, personally communicated to him </a:t>
            </a:r>
          </a:p>
          <a:p>
            <a:pPr lvl="2"/>
            <a:r>
              <a:rPr lang="en-US" dirty="0"/>
              <a:t>by the owner of such premises or </a:t>
            </a:r>
          </a:p>
          <a:p>
            <a:pPr lvl="2"/>
            <a:r>
              <a:rPr lang="en-US" dirty="0"/>
              <a:t>other authorized person.</a:t>
            </a:r>
          </a:p>
        </p:txBody>
      </p:sp>
    </p:spTree>
    <p:extLst>
      <p:ext uri="{BB962C8B-B14F-4D97-AF65-F5344CB8AC3E}">
        <p14:creationId xmlns:p14="http://schemas.microsoft.com/office/powerpoint/2010/main" val="421710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CF68-2C02-4375-817F-B3D679FC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or Remain Unlawfully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09DF3-CE66-4C2A-BC3F-9C61F5D77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trespasser is not licensed or privileged to enter or remain.</a:t>
            </a:r>
          </a:p>
          <a:p>
            <a:r>
              <a:rPr lang="en-US" b="1" dirty="0"/>
              <a:t>If it is open land not fences:</a:t>
            </a:r>
          </a:p>
          <a:p>
            <a:pPr lvl="1"/>
            <a:r>
              <a:rPr lang="en-US" dirty="0"/>
              <a:t>personally communicated to him by the owner of such land; or </a:t>
            </a:r>
          </a:p>
          <a:p>
            <a:pPr lvl="1"/>
            <a:r>
              <a:rPr lang="en-US" dirty="0"/>
              <a:t>other authorized person; or </a:t>
            </a:r>
          </a:p>
          <a:p>
            <a:pPr lvl="1"/>
            <a:r>
              <a:rPr lang="en-US" dirty="0"/>
              <a:t>If there is a notice is given by posting in a conspicuous manner.</a:t>
            </a:r>
          </a:p>
        </p:txBody>
      </p:sp>
    </p:spTree>
    <p:extLst>
      <p:ext uri="{BB962C8B-B14F-4D97-AF65-F5344CB8AC3E}">
        <p14:creationId xmlns:p14="http://schemas.microsoft.com/office/powerpoint/2010/main" val="397365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CF68-2C02-4375-817F-B3D679FC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or Remain Unlawfully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09DF3-CE66-4C2A-BC3F-9C61F5D77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trespasser is not licensed or privileged to enter or remain.</a:t>
            </a:r>
          </a:p>
          <a:p>
            <a:r>
              <a:rPr lang="en-US" b="1" dirty="0"/>
              <a:t>If it is a school building:</a:t>
            </a:r>
          </a:p>
          <a:p>
            <a:pPr lvl="1"/>
            <a:r>
              <a:rPr lang="en-US" dirty="0"/>
              <a:t>without written permission from someone authorized to issue such permission; or </a:t>
            </a:r>
          </a:p>
          <a:p>
            <a:pPr lvl="1"/>
            <a:r>
              <a:rPr lang="en-US" dirty="0"/>
              <a:t>without a legitimate reason; or </a:t>
            </a:r>
          </a:p>
          <a:p>
            <a:pPr lvl="1"/>
            <a:r>
              <a:rPr lang="en-US" dirty="0"/>
              <a:t>without legitimate business or </a:t>
            </a:r>
          </a:p>
          <a:p>
            <a:pPr lvl="1"/>
            <a:r>
              <a:rPr lang="en-US" dirty="0"/>
              <a:t>a purpose relating to the operation of the school.</a:t>
            </a:r>
          </a:p>
        </p:txBody>
      </p:sp>
    </p:spTree>
    <p:extLst>
      <p:ext uri="{BB962C8B-B14F-4D97-AF65-F5344CB8AC3E}">
        <p14:creationId xmlns:p14="http://schemas.microsoft.com/office/powerpoint/2010/main" val="89954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ria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2624</Words>
  <Application>Microsoft Office PowerPoint</Application>
  <PresentationFormat>On-screen Show (4:3)</PresentationFormat>
  <Paragraphs>225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Arial</vt:lpstr>
      <vt:lpstr>Arial Narrow</vt:lpstr>
      <vt:lpstr>Office Theme</vt:lpstr>
      <vt:lpstr>Criminal Trespass and Burglary Final</vt:lpstr>
      <vt:lpstr>The Concept</vt:lpstr>
      <vt:lpstr>Definitions</vt:lpstr>
      <vt:lpstr>Premises</vt:lpstr>
      <vt:lpstr>Premises</vt:lpstr>
      <vt:lpstr>Premises</vt:lpstr>
      <vt:lpstr>Enter or Remain Unlawfully</vt:lpstr>
      <vt:lpstr>Enter or Remain Unlawfully</vt:lpstr>
      <vt:lpstr>Enter or Remain Unlawfully</vt:lpstr>
      <vt:lpstr>Base Crime: Trespass (Penal Law § 140.05)</vt:lpstr>
      <vt:lpstr>Criminal trespass in the third degree (Penal Law § 140.10)</vt:lpstr>
      <vt:lpstr>Criminal trespass in the third degree (Penal Law § 140.10)</vt:lpstr>
      <vt:lpstr>Elements: 3rd Degree Trespass (Penal Law § 140.10 [a])</vt:lpstr>
      <vt:lpstr>Elements: 3rd Degree Trespass (Penal Law § 140.10 [b])</vt:lpstr>
      <vt:lpstr>Elements: 3rd Degree Trespass (Penal Law § 140.10 [c])</vt:lpstr>
      <vt:lpstr>Elements: 3rd Degree Trespass (Penal Law § 140.10 [e])</vt:lpstr>
      <vt:lpstr>Elements: 3rd Degree Trespass (Penal Law § 140.10 [f])</vt:lpstr>
      <vt:lpstr>Criminal trespass in the second degree (Penal Law § 140.15)</vt:lpstr>
      <vt:lpstr>Elements: Criminal trespass in the second degree (Penal Law § 140.15)</vt:lpstr>
      <vt:lpstr>Criminal trespass in the first degree (Penal Law § 140.17 [1], [2], [3])</vt:lpstr>
      <vt:lpstr>Elements: Criminal trespass in the first degree (Penal Law § 140.17 [1])</vt:lpstr>
      <vt:lpstr>Elements: Criminal trespass in the first degree (Penal Law § 140.17 [2])</vt:lpstr>
      <vt:lpstr>Elements: Criminal trespass in the first degree (Penal Law § 140.17 [3])</vt:lpstr>
      <vt:lpstr>Burglary</vt:lpstr>
      <vt:lpstr>Base Crime: Burglary in the third degree (Penal Law § 140.20)</vt:lpstr>
      <vt:lpstr>Elements: Burglary in the third degree (Penal Law § 140.20)</vt:lpstr>
      <vt:lpstr>Elevators</vt:lpstr>
      <vt:lpstr>Elevators</vt:lpstr>
      <vt:lpstr>Burglary in the second degree (Penal Law § 140.25 [1] [a])</vt:lpstr>
      <vt:lpstr>Elements: Burglary in the second degree (Penal Law § 140.25 [1] [a])</vt:lpstr>
      <vt:lpstr>Burglary in the second degree (Penal Law § 140.25 [1] [b])</vt:lpstr>
      <vt:lpstr>Elements: Burglary in the second degree (Penal Law § 140.25 [1] [b])</vt:lpstr>
      <vt:lpstr>Burglary in the second degree (Penal Law § 140.25 [1] [c])</vt:lpstr>
      <vt:lpstr>Elements: Burglary in the second degree (Penal Law § 140.25 [1] [c])</vt:lpstr>
      <vt:lpstr>Burglary in the second degree (Penal Law § 140.25 [1] [d])</vt:lpstr>
      <vt:lpstr>Elements: Burglary in the second degree (Penal Law § 140.25 [1] [d])</vt:lpstr>
      <vt:lpstr>Burglary in the second degree (Penal Law § 140.25 [2])</vt:lpstr>
      <vt:lpstr>(1) Elements: Burglary in the second degree (Penal Law § 140.25 [2])</vt:lpstr>
      <vt:lpstr>Elements: Burglary in the second degree (Penal Law § 140.25 [2])</vt:lpstr>
      <vt:lpstr>Elevators</vt:lpstr>
      <vt:lpstr>Elevators</vt:lpstr>
      <vt:lpstr>Burglary in the first degree (Penal Law § 140.30 [1])</vt:lpstr>
      <vt:lpstr>Elements: Burglary in the first degree (Penal Law § 140.30 [1])</vt:lpstr>
      <vt:lpstr>Burglary in the first degree (Penal Law § 140.30 [2])</vt:lpstr>
      <vt:lpstr>Elements: Burglary in the first degree (Penal Law § 140.30 [2])</vt:lpstr>
      <vt:lpstr>Burglary in the first degree (Penal Law § 140.30 [3])</vt:lpstr>
      <vt:lpstr>Elements: Burglary in the first degree (Penal Law § 140.30 [3])</vt:lpstr>
      <vt:lpstr>Burglary in the first degree (Penal Law § 140.30 [4])</vt:lpstr>
      <vt:lpstr>Elements: Burglary in the first degree (Penal Law § 140.30 [4])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Trespass and Burglary</dc:title>
  <dc:creator>Brian H. Lowy</dc:creator>
  <cp:lastModifiedBy>Brian H. Lowy</cp:lastModifiedBy>
  <cp:revision>23</cp:revision>
  <dcterms:created xsi:type="dcterms:W3CDTF">2018-01-12T15:14:11Z</dcterms:created>
  <dcterms:modified xsi:type="dcterms:W3CDTF">2018-01-16T22:25:36Z</dcterms:modified>
</cp:coreProperties>
</file>